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72" r:id="rId4"/>
    <p:sldMasterId id="2147483701" r:id="rId5"/>
  </p:sldMasterIdLst>
  <p:notesMasterIdLst>
    <p:notesMasterId r:id="rId67"/>
  </p:notesMasterIdLst>
  <p:sldIdLst>
    <p:sldId id="10053" r:id="rId6"/>
    <p:sldId id="10054" r:id="rId7"/>
    <p:sldId id="10111" r:id="rId8"/>
    <p:sldId id="10110" r:id="rId9"/>
    <p:sldId id="10065" r:id="rId10"/>
    <p:sldId id="10056" r:id="rId11"/>
    <p:sldId id="10067" r:id="rId12"/>
    <p:sldId id="10068" r:id="rId13"/>
    <p:sldId id="10055" r:id="rId14"/>
    <p:sldId id="730" r:id="rId15"/>
    <p:sldId id="731" r:id="rId16"/>
    <p:sldId id="680" r:id="rId17"/>
    <p:sldId id="681" r:id="rId18"/>
    <p:sldId id="683" r:id="rId19"/>
    <p:sldId id="685" r:id="rId20"/>
    <p:sldId id="10057" r:id="rId21"/>
    <p:sldId id="10061" r:id="rId22"/>
    <p:sldId id="10058" r:id="rId23"/>
    <p:sldId id="10069" r:id="rId24"/>
    <p:sldId id="10071" r:id="rId25"/>
    <p:sldId id="9984" r:id="rId26"/>
    <p:sldId id="10092" r:id="rId27"/>
    <p:sldId id="10075" r:id="rId28"/>
    <p:sldId id="10073" r:id="rId29"/>
    <p:sldId id="417" r:id="rId30"/>
    <p:sldId id="10100" r:id="rId31"/>
    <p:sldId id="732" r:id="rId32"/>
    <p:sldId id="10060" r:id="rId33"/>
    <p:sldId id="10079" r:id="rId34"/>
    <p:sldId id="10105" r:id="rId35"/>
    <p:sldId id="10106" r:id="rId36"/>
    <p:sldId id="10102" r:id="rId37"/>
    <p:sldId id="10108" r:id="rId38"/>
    <p:sldId id="10104" r:id="rId39"/>
    <p:sldId id="10107" r:id="rId40"/>
    <p:sldId id="10103" r:id="rId41"/>
    <p:sldId id="10101" r:id="rId42"/>
    <p:sldId id="733" r:id="rId43"/>
    <p:sldId id="687" r:id="rId44"/>
    <p:sldId id="10087" r:id="rId45"/>
    <p:sldId id="10098" r:id="rId46"/>
    <p:sldId id="10097" r:id="rId47"/>
    <p:sldId id="10099" r:id="rId48"/>
    <p:sldId id="10085" r:id="rId49"/>
    <p:sldId id="10089" r:id="rId50"/>
    <p:sldId id="10083" r:id="rId51"/>
    <p:sldId id="10084" r:id="rId52"/>
    <p:sldId id="10088" r:id="rId53"/>
    <p:sldId id="676" r:id="rId54"/>
    <p:sldId id="689" r:id="rId55"/>
    <p:sldId id="10078" r:id="rId56"/>
    <p:sldId id="262" r:id="rId57"/>
    <p:sldId id="10090" r:id="rId58"/>
    <p:sldId id="10076" r:id="rId59"/>
    <p:sldId id="10074" r:id="rId60"/>
    <p:sldId id="1539" r:id="rId61"/>
    <p:sldId id="10095" r:id="rId62"/>
    <p:sldId id="10096" r:id="rId63"/>
    <p:sldId id="10109" r:id="rId64"/>
    <p:sldId id="10091" r:id="rId65"/>
    <p:sldId id="941" r:id="rId6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077CFF5-FE40-43CC-A0FD-659491887B9B}">
          <p14:sldIdLst>
            <p14:sldId id="10053"/>
            <p14:sldId id="10054"/>
            <p14:sldId id="10111"/>
            <p14:sldId id="10110"/>
            <p14:sldId id="10065"/>
            <p14:sldId id="10056"/>
            <p14:sldId id="10067"/>
            <p14:sldId id="10068"/>
            <p14:sldId id="10055"/>
            <p14:sldId id="730"/>
            <p14:sldId id="731"/>
            <p14:sldId id="680"/>
            <p14:sldId id="681"/>
            <p14:sldId id="683"/>
            <p14:sldId id="685"/>
            <p14:sldId id="10057"/>
            <p14:sldId id="10061"/>
            <p14:sldId id="10058"/>
            <p14:sldId id="10069"/>
            <p14:sldId id="10071"/>
            <p14:sldId id="9984"/>
            <p14:sldId id="10092"/>
            <p14:sldId id="10075"/>
            <p14:sldId id="10073"/>
            <p14:sldId id="417"/>
            <p14:sldId id="10100"/>
            <p14:sldId id="732"/>
            <p14:sldId id="10060"/>
            <p14:sldId id="10079"/>
            <p14:sldId id="10105"/>
            <p14:sldId id="10106"/>
            <p14:sldId id="10102"/>
            <p14:sldId id="10108"/>
            <p14:sldId id="10104"/>
            <p14:sldId id="10107"/>
            <p14:sldId id="10103"/>
            <p14:sldId id="10101"/>
            <p14:sldId id="733"/>
            <p14:sldId id="687"/>
            <p14:sldId id="10087"/>
            <p14:sldId id="10098"/>
            <p14:sldId id="10097"/>
            <p14:sldId id="10099"/>
            <p14:sldId id="10085"/>
            <p14:sldId id="10089"/>
            <p14:sldId id="10083"/>
            <p14:sldId id="10084"/>
            <p14:sldId id="10088"/>
            <p14:sldId id="676"/>
            <p14:sldId id="689"/>
            <p14:sldId id="10078"/>
            <p14:sldId id="262"/>
            <p14:sldId id="10090"/>
            <p14:sldId id="10076"/>
            <p14:sldId id="10074"/>
            <p14:sldId id="1539"/>
            <p14:sldId id="10095"/>
            <p14:sldId id="10096"/>
            <p14:sldId id="10109"/>
            <p14:sldId id="10091"/>
            <p14:sldId id="94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CC"/>
    <a:srgbClr val="00B0F0"/>
    <a:srgbClr val="0091C4"/>
    <a:srgbClr val="ED7D31"/>
    <a:srgbClr val="F8CBAD"/>
    <a:srgbClr val="000000"/>
    <a:srgbClr val="FFFFFF"/>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98A141-1504-46BA-8B0F-6BE076C84F3E}" v="7" dt="2020-09-22T08:40:01.2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2" autoAdjust="0"/>
    <p:restoredTop sz="80477" autoAdjust="0"/>
  </p:normalViewPr>
  <p:slideViewPr>
    <p:cSldViewPr snapToGrid="0">
      <p:cViewPr varScale="1">
        <p:scale>
          <a:sx n="104" d="100"/>
          <a:sy n="104" d="100"/>
        </p:scale>
        <p:origin x="816" y="126"/>
      </p:cViewPr>
      <p:guideLst>
        <p:guide orient="horz" pos="2160"/>
        <p:guide pos="3840"/>
      </p:guideLst>
    </p:cSldViewPr>
  </p:slideViewPr>
  <p:notesTextViewPr>
    <p:cViewPr>
      <p:scale>
        <a:sx n="125" d="100"/>
        <a:sy n="125" d="100"/>
      </p:scale>
      <p:origin x="0" y="0"/>
    </p:cViewPr>
  </p:notesTextViewPr>
  <p:notesViewPr>
    <p:cSldViewPr snapToGrid="0">
      <p:cViewPr varScale="1">
        <p:scale>
          <a:sx n="57" d="100"/>
          <a:sy n="57" d="100"/>
        </p:scale>
        <p:origin x="2562" y="2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71"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https://microsoft-my.sharepoint.com/personal/maoyang_microsoft_com/Documents/trending.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microsoft-my.sharepoint.com/personal/zhac_microsoft_com/Documents/Talk/TAB2019/energy-efficiency%20wall.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60" b="1" i="0" u="none" strike="noStrike" kern="1200" cap="all" spc="120" normalizeH="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TEST ERROR RATE (%)</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800" b="0" i="0" u="none" strike="noStrike" kern="1200" baseline="0">
                    <a:solidFill>
                      <a:schemeClr val="tx1">
                        <a:lumMod val="50000"/>
                        <a:lumOff val="50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Sheet1!$A$2:$A$9</c:f>
              <c:strCache>
                <c:ptCount val="8"/>
                <c:pt idx="0">
                  <c:v>1998,linear classifier (1-layer NN)</c:v>
                </c:pt>
                <c:pt idx="1">
                  <c:v>K-nearest-neighbors, Euclidean (L2)</c:v>
                </c:pt>
                <c:pt idx="2">
                  <c:v>boosted stumps</c:v>
                </c:pt>
                <c:pt idx="3">
                  <c:v>Non-Linear Classifiers40 PCA + quadratic classifier</c:v>
                </c:pt>
                <c:pt idx="4">
                  <c:v>SVM, Gaussian Kernel</c:v>
                </c:pt>
                <c:pt idx="5">
                  <c:v>Neural Nets, 2-layer NN, 300 hidden units, mean square error</c:v>
                </c:pt>
                <c:pt idx="6">
                  <c:v>Convolutional net LeNet-1</c:v>
                </c:pt>
                <c:pt idx="7">
                  <c:v>2012, 35 conv. net, 1-20-P-40-P-150-10 </c:v>
                </c:pt>
              </c:strCache>
            </c:strRef>
          </c:cat>
          <c:val>
            <c:numRef>
              <c:f>Sheet1!$B$2:$B$9</c:f>
              <c:numCache>
                <c:formatCode>General</c:formatCode>
                <c:ptCount val="8"/>
                <c:pt idx="0">
                  <c:v>12</c:v>
                </c:pt>
                <c:pt idx="1">
                  <c:v>5</c:v>
                </c:pt>
                <c:pt idx="2">
                  <c:v>7.7</c:v>
                </c:pt>
                <c:pt idx="3">
                  <c:v>3.3</c:v>
                </c:pt>
                <c:pt idx="4">
                  <c:v>1.4</c:v>
                </c:pt>
                <c:pt idx="5">
                  <c:v>4.7</c:v>
                </c:pt>
                <c:pt idx="6">
                  <c:v>1.7</c:v>
                </c:pt>
                <c:pt idx="7">
                  <c:v>0.23</c:v>
                </c:pt>
              </c:numCache>
            </c:numRef>
          </c:val>
          <c:extLst>
            <c:ext xmlns:c16="http://schemas.microsoft.com/office/drawing/2014/chart" uri="{C3380CC4-5D6E-409C-BE32-E72D297353CC}">
              <c16:uniqueId val="{00000000-7075-4F97-9013-86929B1D1D87}"/>
            </c:ext>
          </c:extLst>
        </c:ser>
        <c:dLbls>
          <c:dLblPos val="outEnd"/>
          <c:showLegendKey val="0"/>
          <c:showVal val="1"/>
          <c:showCatName val="0"/>
          <c:showSerName val="0"/>
          <c:showPercent val="0"/>
          <c:showBubbleSize val="0"/>
        </c:dLbls>
        <c:gapWidth val="444"/>
        <c:overlap val="-90"/>
        <c:axId val="1778282400"/>
        <c:axId val="1883425632"/>
      </c:barChart>
      <c:catAx>
        <c:axId val="177828240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cap="all" spc="120" normalizeH="0" baseline="0">
                <a:solidFill>
                  <a:schemeClr val="tx1">
                    <a:lumMod val="65000"/>
                    <a:lumOff val="35000"/>
                  </a:schemeClr>
                </a:solidFill>
                <a:latin typeface="+mn-lt"/>
                <a:ea typeface="+mn-ea"/>
                <a:cs typeface="+mn-cs"/>
              </a:defRPr>
            </a:pPr>
            <a:endParaRPr lang="zh-CN"/>
          </a:p>
        </c:txPr>
        <c:crossAx val="1883425632"/>
        <c:crosses val="autoZero"/>
        <c:auto val="1"/>
        <c:lblAlgn val="ctr"/>
        <c:lblOffset val="100"/>
        <c:noMultiLvlLbl val="0"/>
      </c:catAx>
      <c:valAx>
        <c:axId val="1883425632"/>
        <c:scaling>
          <c:orientation val="minMax"/>
        </c:scaling>
        <c:delete val="1"/>
        <c:axPos val="l"/>
        <c:numFmt formatCode="General" sourceLinked="1"/>
        <c:majorTickMark val="none"/>
        <c:minorTickMark val="none"/>
        <c:tickLblPos val="nextTo"/>
        <c:crossAx val="1778282400"/>
        <c:crosses val="autoZero"/>
        <c:crossBetween val="between"/>
      </c:valAx>
      <c:spPr>
        <a:noFill/>
        <a:ln>
          <a:noFill/>
        </a:ln>
        <a:effectLst/>
      </c:spPr>
    </c:plotArea>
    <c:plotVisOnly val="1"/>
    <c:dispBlanksAs val="gap"/>
    <c:showDLblsOverMax val="0"/>
  </c:chart>
  <c:spPr>
    <a:noFill/>
    <a:ln>
      <a:noFill/>
    </a:ln>
    <a:effectLst/>
  </c:spPr>
  <c:txPr>
    <a:bodyPr/>
    <a:lstStyle/>
    <a:p>
      <a:pPr>
        <a:defRPr sz="1800"/>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Sheet1!$I$4</c:f>
              <c:strCache>
                <c:ptCount val="1"/>
                <c:pt idx="0">
                  <c:v>GPU</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Sheet1!$H$5:$H$26</c:f>
              <c:numCache>
                <c:formatCode>General</c:formatCode>
                <c:ptCount val="22"/>
                <c:pt idx="0">
                  <c:v>2012</c:v>
                </c:pt>
                <c:pt idx="1">
                  <c:v>2013</c:v>
                </c:pt>
                <c:pt idx="2">
                  <c:v>2014</c:v>
                </c:pt>
                <c:pt idx="3">
                  <c:v>2016</c:v>
                </c:pt>
                <c:pt idx="4">
                  <c:v>2017</c:v>
                </c:pt>
                <c:pt idx="5">
                  <c:v>2015</c:v>
                </c:pt>
                <c:pt idx="6">
                  <c:v>2018</c:v>
                </c:pt>
                <c:pt idx="7">
                  <c:v>1997</c:v>
                </c:pt>
                <c:pt idx="8">
                  <c:v>2000</c:v>
                </c:pt>
                <c:pt idx="9">
                  <c:v>2003</c:v>
                </c:pt>
                <c:pt idx="10">
                  <c:v>2003</c:v>
                </c:pt>
                <c:pt idx="11">
                  <c:v>2006</c:v>
                </c:pt>
                <c:pt idx="12">
                  <c:v>2006</c:v>
                </c:pt>
                <c:pt idx="13">
                  <c:v>2008</c:v>
                </c:pt>
                <c:pt idx="14">
                  <c:v>2008</c:v>
                </c:pt>
                <c:pt idx="15">
                  <c:v>2009</c:v>
                </c:pt>
                <c:pt idx="16">
                  <c:v>2009</c:v>
                </c:pt>
                <c:pt idx="17">
                  <c:v>2011</c:v>
                </c:pt>
                <c:pt idx="18">
                  <c:v>2011</c:v>
                </c:pt>
                <c:pt idx="19">
                  <c:v>2012</c:v>
                </c:pt>
                <c:pt idx="20">
                  <c:v>2015</c:v>
                </c:pt>
                <c:pt idx="21">
                  <c:v>2017</c:v>
                </c:pt>
              </c:numCache>
            </c:numRef>
          </c:xVal>
          <c:yVal>
            <c:numRef>
              <c:f>Sheet1!$I$5:$I$26</c:f>
              <c:numCache>
                <c:formatCode>General</c:formatCode>
                <c:ptCount val="22"/>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numCache>
            </c:numRef>
          </c:yVal>
          <c:smooth val="0"/>
          <c:extLst>
            <c:ext xmlns:c16="http://schemas.microsoft.com/office/drawing/2014/chart" uri="{C3380CC4-5D6E-409C-BE32-E72D297353CC}">
              <c16:uniqueId val="{00000000-681C-4DCE-A9A7-721763001C7C}"/>
            </c:ext>
          </c:extLst>
        </c:ser>
        <c:ser>
          <c:idx val="1"/>
          <c:order val="1"/>
          <c:tx>
            <c:strRef>
              <c:f>Sheet1!$J$4</c:f>
              <c:strCache>
                <c:ptCount val="1"/>
              </c:strCache>
            </c:strRef>
          </c:tx>
          <c:spPr>
            <a:ln w="19050" cap="rnd">
              <a:noFill/>
              <a:round/>
            </a:ln>
            <a:effectLst/>
          </c:spPr>
          <c:marker>
            <c:symbol val="circle"/>
            <c:size val="5"/>
            <c:spPr>
              <a:solidFill>
                <a:schemeClr val="accent2"/>
              </a:solidFill>
              <a:ln w="9525">
                <a:solidFill>
                  <a:schemeClr val="accent2"/>
                </a:solidFill>
              </a:ln>
              <a:effectLst/>
            </c:spPr>
          </c:marker>
          <c:dPt>
            <c:idx val="0"/>
            <c:marker>
              <c:symbol val="x"/>
              <c:size val="8"/>
              <c:spPr>
                <a:solidFill>
                  <a:schemeClr val="accent1"/>
                </a:solidFill>
                <a:ln w="9525">
                  <a:solidFill>
                    <a:schemeClr val="accent1"/>
                  </a:solidFill>
                </a:ln>
                <a:effectLst/>
              </c:spPr>
            </c:marker>
            <c:bubble3D val="0"/>
            <c:extLst>
              <c:ext xmlns:c16="http://schemas.microsoft.com/office/drawing/2014/chart" uri="{C3380CC4-5D6E-409C-BE32-E72D297353CC}">
                <c16:uniqueId val="{00000002-681C-4DCE-A9A7-721763001C7C}"/>
              </c:ext>
            </c:extLst>
          </c:dPt>
          <c:dPt>
            <c:idx val="1"/>
            <c:marker>
              <c:symbol val="x"/>
              <c:size val="8"/>
              <c:spPr>
                <a:solidFill>
                  <a:schemeClr val="accent1"/>
                </a:solidFill>
                <a:ln w="9525">
                  <a:solidFill>
                    <a:schemeClr val="accent1"/>
                  </a:solidFill>
                </a:ln>
                <a:effectLst/>
              </c:spPr>
            </c:marker>
            <c:bubble3D val="0"/>
            <c:extLst>
              <c:ext xmlns:c16="http://schemas.microsoft.com/office/drawing/2014/chart" uri="{C3380CC4-5D6E-409C-BE32-E72D297353CC}">
                <c16:uniqueId val="{00000003-681C-4DCE-A9A7-721763001C7C}"/>
              </c:ext>
            </c:extLst>
          </c:dPt>
          <c:dPt>
            <c:idx val="2"/>
            <c:marker>
              <c:symbol val="x"/>
              <c:size val="8"/>
              <c:spPr>
                <a:solidFill>
                  <a:schemeClr val="accent1"/>
                </a:solidFill>
                <a:ln w="9525">
                  <a:solidFill>
                    <a:schemeClr val="accent1"/>
                  </a:solidFill>
                </a:ln>
                <a:effectLst/>
              </c:spPr>
            </c:marker>
            <c:bubble3D val="0"/>
            <c:extLst>
              <c:ext xmlns:c16="http://schemas.microsoft.com/office/drawing/2014/chart" uri="{C3380CC4-5D6E-409C-BE32-E72D297353CC}">
                <c16:uniqueId val="{00000004-681C-4DCE-A9A7-721763001C7C}"/>
              </c:ext>
            </c:extLst>
          </c:dPt>
          <c:dPt>
            <c:idx val="3"/>
            <c:marker>
              <c:symbol val="x"/>
              <c:size val="8"/>
              <c:spPr>
                <a:solidFill>
                  <a:schemeClr val="accent1"/>
                </a:solidFill>
                <a:ln w="9525">
                  <a:solidFill>
                    <a:schemeClr val="accent1"/>
                  </a:solidFill>
                </a:ln>
                <a:effectLst/>
              </c:spPr>
            </c:marker>
            <c:bubble3D val="0"/>
            <c:extLst>
              <c:ext xmlns:c16="http://schemas.microsoft.com/office/drawing/2014/chart" uri="{C3380CC4-5D6E-409C-BE32-E72D297353CC}">
                <c16:uniqueId val="{00000005-681C-4DCE-A9A7-721763001C7C}"/>
              </c:ext>
            </c:extLst>
          </c:dPt>
          <c:dPt>
            <c:idx val="4"/>
            <c:marker>
              <c:symbol val="x"/>
              <c:size val="8"/>
              <c:spPr>
                <a:solidFill>
                  <a:schemeClr val="accent1"/>
                </a:solidFill>
                <a:ln w="9525">
                  <a:solidFill>
                    <a:schemeClr val="accent1"/>
                  </a:solidFill>
                </a:ln>
                <a:effectLst/>
              </c:spPr>
            </c:marker>
            <c:bubble3D val="0"/>
            <c:extLst>
              <c:ext xmlns:c16="http://schemas.microsoft.com/office/drawing/2014/chart" uri="{C3380CC4-5D6E-409C-BE32-E72D297353CC}">
                <c16:uniqueId val="{00000006-681C-4DCE-A9A7-721763001C7C}"/>
              </c:ext>
            </c:extLst>
          </c:dPt>
          <c:dPt>
            <c:idx val="5"/>
            <c:marker>
              <c:symbol val="triangle"/>
              <c:size val="8"/>
              <c:spPr>
                <a:solidFill>
                  <a:srgbClr val="00B050"/>
                </a:solidFill>
                <a:ln w="9525">
                  <a:solidFill>
                    <a:srgbClr val="00B050"/>
                  </a:solidFill>
                </a:ln>
                <a:effectLst/>
              </c:spPr>
            </c:marker>
            <c:bubble3D val="0"/>
            <c:extLst>
              <c:ext xmlns:c16="http://schemas.microsoft.com/office/drawing/2014/chart" uri="{C3380CC4-5D6E-409C-BE32-E72D297353CC}">
                <c16:uniqueId val="{00000007-681C-4DCE-A9A7-721763001C7C}"/>
              </c:ext>
            </c:extLst>
          </c:dPt>
          <c:dPt>
            <c:idx val="6"/>
            <c:marker>
              <c:symbol val="triangle"/>
              <c:size val="8"/>
              <c:spPr>
                <a:solidFill>
                  <a:srgbClr val="00B050"/>
                </a:solidFill>
                <a:ln w="9525">
                  <a:solidFill>
                    <a:srgbClr val="00B050"/>
                  </a:solidFill>
                </a:ln>
                <a:effectLst/>
              </c:spPr>
            </c:marker>
            <c:bubble3D val="0"/>
            <c:extLst>
              <c:ext xmlns:c16="http://schemas.microsoft.com/office/drawing/2014/chart" uri="{C3380CC4-5D6E-409C-BE32-E72D297353CC}">
                <c16:uniqueId val="{00000008-681C-4DCE-A9A7-721763001C7C}"/>
              </c:ext>
            </c:extLst>
          </c:dPt>
          <c:dPt>
            <c:idx val="7"/>
            <c:marker>
              <c:symbol val="circle"/>
              <c:size val="7"/>
              <c:spPr>
                <a:solidFill>
                  <a:schemeClr val="accent2"/>
                </a:solidFill>
                <a:ln w="9525">
                  <a:solidFill>
                    <a:schemeClr val="accent2"/>
                  </a:solidFill>
                </a:ln>
                <a:effectLst/>
              </c:spPr>
            </c:marker>
            <c:bubble3D val="0"/>
            <c:extLst>
              <c:ext xmlns:c16="http://schemas.microsoft.com/office/drawing/2014/chart" uri="{C3380CC4-5D6E-409C-BE32-E72D297353CC}">
                <c16:uniqueId val="{00000009-681C-4DCE-A9A7-721763001C7C}"/>
              </c:ext>
            </c:extLst>
          </c:dPt>
          <c:dPt>
            <c:idx val="8"/>
            <c:marker>
              <c:symbol val="circle"/>
              <c:size val="7"/>
              <c:spPr>
                <a:solidFill>
                  <a:schemeClr val="accent2"/>
                </a:solidFill>
                <a:ln w="9525">
                  <a:solidFill>
                    <a:schemeClr val="accent2"/>
                  </a:solidFill>
                </a:ln>
                <a:effectLst/>
              </c:spPr>
            </c:marker>
            <c:bubble3D val="0"/>
            <c:extLst>
              <c:ext xmlns:c16="http://schemas.microsoft.com/office/drawing/2014/chart" uri="{C3380CC4-5D6E-409C-BE32-E72D297353CC}">
                <c16:uniqueId val="{0000000A-681C-4DCE-A9A7-721763001C7C}"/>
              </c:ext>
            </c:extLst>
          </c:dPt>
          <c:dPt>
            <c:idx val="9"/>
            <c:marker>
              <c:symbol val="circle"/>
              <c:size val="7"/>
              <c:spPr>
                <a:solidFill>
                  <a:schemeClr val="accent2"/>
                </a:solidFill>
                <a:ln w="9525">
                  <a:solidFill>
                    <a:schemeClr val="accent2"/>
                  </a:solidFill>
                </a:ln>
                <a:effectLst/>
              </c:spPr>
            </c:marker>
            <c:bubble3D val="0"/>
            <c:extLst>
              <c:ext xmlns:c16="http://schemas.microsoft.com/office/drawing/2014/chart" uri="{C3380CC4-5D6E-409C-BE32-E72D297353CC}">
                <c16:uniqueId val="{0000000C-681C-4DCE-A9A7-721763001C7C}"/>
              </c:ext>
            </c:extLst>
          </c:dPt>
          <c:dPt>
            <c:idx val="10"/>
            <c:marker>
              <c:symbol val="circle"/>
              <c:size val="7"/>
              <c:spPr>
                <a:solidFill>
                  <a:schemeClr val="accent2"/>
                </a:solidFill>
                <a:ln w="9525">
                  <a:solidFill>
                    <a:schemeClr val="accent2"/>
                  </a:solidFill>
                </a:ln>
                <a:effectLst/>
              </c:spPr>
            </c:marker>
            <c:bubble3D val="0"/>
            <c:extLst>
              <c:ext xmlns:c16="http://schemas.microsoft.com/office/drawing/2014/chart" uri="{C3380CC4-5D6E-409C-BE32-E72D297353CC}">
                <c16:uniqueId val="{0000000B-681C-4DCE-A9A7-721763001C7C}"/>
              </c:ext>
            </c:extLst>
          </c:dPt>
          <c:dPt>
            <c:idx val="11"/>
            <c:marker>
              <c:symbol val="circle"/>
              <c:size val="7"/>
              <c:spPr>
                <a:solidFill>
                  <a:schemeClr val="accent2"/>
                </a:solidFill>
                <a:ln w="9525">
                  <a:solidFill>
                    <a:schemeClr val="accent2"/>
                  </a:solidFill>
                </a:ln>
                <a:effectLst/>
              </c:spPr>
            </c:marker>
            <c:bubble3D val="0"/>
            <c:extLst>
              <c:ext xmlns:c16="http://schemas.microsoft.com/office/drawing/2014/chart" uri="{C3380CC4-5D6E-409C-BE32-E72D297353CC}">
                <c16:uniqueId val="{0000000D-681C-4DCE-A9A7-721763001C7C}"/>
              </c:ext>
            </c:extLst>
          </c:dPt>
          <c:dPt>
            <c:idx val="12"/>
            <c:marker>
              <c:symbol val="circle"/>
              <c:size val="8"/>
              <c:spPr>
                <a:solidFill>
                  <a:schemeClr val="accent2"/>
                </a:solidFill>
                <a:ln w="9525">
                  <a:solidFill>
                    <a:schemeClr val="accent2"/>
                  </a:solidFill>
                </a:ln>
                <a:effectLst/>
              </c:spPr>
            </c:marker>
            <c:bubble3D val="0"/>
            <c:extLst>
              <c:ext xmlns:c16="http://schemas.microsoft.com/office/drawing/2014/chart" uri="{C3380CC4-5D6E-409C-BE32-E72D297353CC}">
                <c16:uniqueId val="{00000012-681C-4DCE-A9A7-721763001C7C}"/>
              </c:ext>
            </c:extLst>
          </c:dPt>
          <c:dPt>
            <c:idx val="13"/>
            <c:marker>
              <c:symbol val="circle"/>
              <c:size val="8"/>
              <c:spPr>
                <a:solidFill>
                  <a:schemeClr val="accent2"/>
                </a:solidFill>
                <a:ln w="9525">
                  <a:solidFill>
                    <a:schemeClr val="accent2"/>
                  </a:solidFill>
                </a:ln>
                <a:effectLst/>
              </c:spPr>
            </c:marker>
            <c:bubble3D val="0"/>
            <c:extLst>
              <c:ext xmlns:c16="http://schemas.microsoft.com/office/drawing/2014/chart" uri="{C3380CC4-5D6E-409C-BE32-E72D297353CC}">
                <c16:uniqueId val="{0000000E-681C-4DCE-A9A7-721763001C7C}"/>
              </c:ext>
            </c:extLst>
          </c:dPt>
          <c:dPt>
            <c:idx val="14"/>
            <c:marker>
              <c:symbol val="circle"/>
              <c:size val="8"/>
              <c:spPr>
                <a:solidFill>
                  <a:schemeClr val="accent2"/>
                </a:solidFill>
                <a:ln w="9525">
                  <a:solidFill>
                    <a:schemeClr val="accent2"/>
                  </a:solidFill>
                </a:ln>
                <a:effectLst/>
              </c:spPr>
            </c:marker>
            <c:bubble3D val="0"/>
            <c:extLst>
              <c:ext xmlns:c16="http://schemas.microsoft.com/office/drawing/2014/chart" uri="{C3380CC4-5D6E-409C-BE32-E72D297353CC}">
                <c16:uniqueId val="{00000011-681C-4DCE-A9A7-721763001C7C}"/>
              </c:ext>
            </c:extLst>
          </c:dPt>
          <c:dPt>
            <c:idx val="15"/>
            <c:marker>
              <c:symbol val="circle"/>
              <c:size val="8"/>
              <c:spPr>
                <a:solidFill>
                  <a:schemeClr val="accent2"/>
                </a:solidFill>
                <a:ln w="9525">
                  <a:solidFill>
                    <a:schemeClr val="accent2"/>
                  </a:solidFill>
                </a:ln>
                <a:effectLst/>
              </c:spPr>
            </c:marker>
            <c:bubble3D val="0"/>
            <c:extLst>
              <c:ext xmlns:c16="http://schemas.microsoft.com/office/drawing/2014/chart" uri="{C3380CC4-5D6E-409C-BE32-E72D297353CC}">
                <c16:uniqueId val="{0000000F-681C-4DCE-A9A7-721763001C7C}"/>
              </c:ext>
            </c:extLst>
          </c:dPt>
          <c:dPt>
            <c:idx val="16"/>
            <c:marker>
              <c:symbol val="circle"/>
              <c:size val="8"/>
              <c:spPr>
                <a:solidFill>
                  <a:schemeClr val="accent2"/>
                </a:solidFill>
                <a:ln w="9525">
                  <a:solidFill>
                    <a:schemeClr val="accent2"/>
                  </a:solidFill>
                </a:ln>
                <a:effectLst/>
              </c:spPr>
            </c:marker>
            <c:bubble3D val="0"/>
            <c:extLst>
              <c:ext xmlns:c16="http://schemas.microsoft.com/office/drawing/2014/chart" uri="{C3380CC4-5D6E-409C-BE32-E72D297353CC}">
                <c16:uniqueId val="{00000010-681C-4DCE-A9A7-721763001C7C}"/>
              </c:ext>
            </c:extLst>
          </c:dPt>
          <c:dPt>
            <c:idx val="17"/>
            <c:marker>
              <c:symbol val="circle"/>
              <c:size val="8"/>
              <c:spPr>
                <a:solidFill>
                  <a:schemeClr val="accent2"/>
                </a:solidFill>
                <a:ln w="9525">
                  <a:solidFill>
                    <a:schemeClr val="accent2"/>
                  </a:solidFill>
                </a:ln>
                <a:effectLst/>
              </c:spPr>
            </c:marker>
            <c:bubble3D val="0"/>
            <c:extLst>
              <c:ext xmlns:c16="http://schemas.microsoft.com/office/drawing/2014/chart" uri="{C3380CC4-5D6E-409C-BE32-E72D297353CC}">
                <c16:uniqueId val="{00000014-681C-4DCE-A9A7-721763001C7C}"/>
              </c:ext>
            </c:extLst>
          </c:dPt>
          <c:dPt>
            <c:idx val="18"/>
            <c:marker>
              <c:symbol val="circle"/>
              <c:size val="8"/>
              <c:spPr>
                <a:solidFill>
                  <a:schemeClr val="accent2"/>
                </a:solidFill>
                <a:ln w="9525">
                  <a:solidFill>
                    <a:schemeClr val="accent2"/>
                  </a:solidFill>
                </a:ln>
                <a:effectLst/>
              </c:spPr>
            </c:marker>
            <c:bubble3D val="0"/>
            <c:extLst>
              <c:ext xmlns:c16="http://schemas.microsoft.com/office/drawing/2014/chart" uri="{C3380CC4-5D6E-409C-BE32-E72D297353CC}">
                <c16:uniqueId val="{00000013-681C-4DCE-A9A7-721763001C7C}"/>
              </c:ext>
            </c:extLst>
          </c:dPt>
          <c:dPt>
            <c:idx val="19"/>
            <c:marker>
              <c:symbol val="circle"/>
              <c:size val="8"/>
              <c:spPr>
                <a:solidFill>
                  <a:schemeClr val="accent2"/>
                </a:solidFill>
                <a:ln w="9525">
                  <a:solidFill>
                    <a:schemeClr val="accent2"/>
                  </a:solidFill>
                </a:ln>
                <a:effectLst/>
              </c:spPr>
            </c:marker>
            <c:bubble3D val="0"/>
            <c:extLst>
              <c:ext xmlns:c16="http://schemas.microsoft.com/office/drawing/2014/chart" uri="{C3380CC4-5D6E-409C-BE32-E72D297353CC}">
                <c16:uniqueId val="{00000015-681C-4DCE-A9A7-721763001C7C}"/>
              </c:ext>
            </c:extLst>
          </c:dPt>
          <c:dPt>
            <c:idx val="20"/>
            <c:marker>
              <c:symbol val="circle"/>
              <c:size val="8"/>
              <c:spPr>
                <a:solidFill>
                  <a:schemeClr val="accent2"/>
                </a:solidFill>
                <a:ln w="9525">
                  <a:solidFill>
                    <a:schemeClr val="accent2"/>
                  </a:solidFill>
                </a:ln>
                <a:effectLst/>
              </c:spPr>
            </c:marker>
            <c:bubble3D val="0"/>
            <c:extLst>
              <c:ext xmlns:c16="http://schemas.microsoft.com/office/drawing/2014/chart" uri="{C3380CC4-5D6E-409C-BE32-E72D297353CC}">
                <c16:uniqueId val="{00000016-681C-4DCE-A9A7-721763001C7C}"/>
              </c:ext>
            </c:extLst>
          </c:dPt>
          <c:dPt>
            <c:idx val="21"/>
            <c:marker>
              <c:symbol val="circle"/>
              <c:size val="8"/>
              <c:spPr>
                <a:solidFill>
                  <a:schemeClr val="accent2"/>
                </a:solidFill>
                <a:ln w="9525">
                  <a:solidFill>
                    <a:schemeClr val="accent2"/>
                  </a:solidFill>
                </a:ln>
                <a:effectLst/>
              </c:spPr>
            </c:marker>
            <c:bubble3D val="0"/>
            <c:extLst>
              <c:ext xmlns:c16="http://schemas.microsoft.com/office/drawing/2014/chart" uri="{C3380CC4-5D6E-409C-BE32-E72D297353CC}">
                <c16:uniqueId val="{00000017-681C-4DCE-A9A7-721763001C7C}"/>
              </c:ext>
            </c:extLst>
          </c:dPt>
          <c:xVal>
            <c:numRef>
              <c:f>Sheet1!$H$5:$H$26</c:f>
              <c:numCache>
                <c:formatCode>General</c:formatCode>
                <c:ptCount val="22"/>
                <c:pt idx="0">
                  <c:v>2012</c:v>
                </c:pt>
                <c:pt idx="1">
                  <c:v>2013</c:v>
                </c:pt>
                <c:pt idx="2">
                  <c:v>2014</c:v>
                </c:pt>
                <c:pt idx="3">
                  <c:v>2016</c:v>
                </c:pt>
                <c:pt idx="4">
                  <c:v>2017</c:v>
                </c:pt>
                <c:pt idx="5">
                  <c:v>2015</c:v>
                </c:pt>
                <c:pt idx="6">
                  <c:v>2018</c:v>
                </c:pt>
                <c:pt idx="7">
                  <c:v>1997</c:v>
                </c:pt>
                <c:pt idx="8">
                  <c:v>2000</c:v>
                </c:pt>
                <c:pt idx="9">
                  <c:v>2003</c:v>
                </c:pt>
                <c:pt idx="10">
                  <c:v>2003</c:v>
                </c:pt>
                <c:pt idx="11">
                  <c:v>2006</c:v>
                </c:pt>
                <c:pt idx="12">
                  <c:v>2006</c:v>
                </c:pt>
                <c:pt idx="13">
                  <c:v>2008</c:v>
                </c:pt>
                <c:pt idx="14">
                  <c:v>2008</c:v>
                </c:pt>
                <c:pt idx="15">
                  <c:v>2009</c:v>
                </c:pt>
                <c:pt idx="16">
                  <c:v>2009</c:v>
                </c:pt>
                <c:pt idx="17">
                  <c:v>2011</c:v>
                </c:pt>
                <c:pt idx="18">
                  <c:v>2011</c:v>
                </c:pt>
                <c:pt idx="19">
                  <c:v>2012</c:v>
                </c:pt>
                <c:pt idx="20">
                  <c:v>2015</c:v>
                </c:pt>
                <c:pt idx="21">
                  <c:v>2017</c:v>
                </c:pt>
              </c:numCache>
            </c:numRef>
          </c:xVal>
          <c:yVal>
            <c:numRef>
              <c:f>Sheet1!$J$5:$J$26</c:f>
              <c:numCache>
                <c:formatCode>General</c:formatCode>
                <c:ptCount val="22"/>
                <c:pt idx="0">
                  <c:v>20.34</c:v>
                </c:pt>
                <c:pt idx="1">
                  <c:v>18.25531914893617</c:v>
                </c:pt>
                <c:pt idx="2">
                  <c:v>29.133333333333333</c:v>
                </c:pt>
                <c:pt idx="3">
                  <c:v>37.200000000000003</c:v>
                </c:pt>
                <c:pt idx="4">
                  <c:v>56</c:v>
                </c:pt>
                <c:pt idx="5">
                  <c:v>407.86666666666667</c:v>
                </c:pt>
                <c:pt idx="6">
                  <c:v>407.86666666666667</c:v>
                </c:pt>
                <c:pt idx="7">
                  <c:v>0.2</c:v>
                </c:pt>
                <c:pt idx="8">
                  <c:v>0.4</c:v>
                </c:pt>
                <c:pt idx="9">
                  <c:v>0.9</c:v>
                </c:pt>
                <c:pt idx="10">
                  <c:v>1</c:v>
                </c:pt>
                <c:pt idx="11">
                  <c:v>4</c:v>
                </c:pt>
                <c:pt idx="12">
                  <c:v>0.2</c:v>
                </c:pt>
                <c:pt idx="13">
                  <c:v>3</c:v>
                </c:pt>
                <c:pt idx="14">
                  <c:v>1</c:v>
                </c:pt>
                <c:pt idx="15">
                  <c:v>3</c:v>
                </c:pt>
                <c:pt idx="16">
                  <c:v>1.5</c:v>
                </c:pt>
                <c:pt idx="17">
                  <c:v>5</c:v>
                </c:pt>
                <c:pt idx="18">
                  <c:v>4.5</c:v>
                </c:pt>
                <c:pt idx="19">
                  <c:v>3.3</c:v>
                </c:pt>
                <c:pt idx="20">
                  <c:v>3.6</c:v>
                </c:pt>
                <c:pt idx="21">
                  <c:v>5.4</c:v>
                </c:pt>
              </c:numCache>
            </c:numRef>
          </c:yVal>
          <c:smooth val="0"/>
          <c:extLst>
            <c:ext xmlns:c16="http://schemas.microsoft.com/office/drawing/2014/chart" uri="{C3380CC4-5D6E-409C-BE32-E72D297353CC}">
              <c16:uniqueId val="{00000001-681C-4DCE-A9A7-721763001C7C}"/>
            </c:ext>
          </c:extLst>
        </c:ser>
        <c:dLbls>
          <c:showLegendKey val="0"/>
          <c:showVal val="0"/>
          <c:showCatName val="0"/>
          <c:showSerName val="0"/>
          <c:showPercent val="0"/>
          <c:showBubbleSize val="0"/>
        </c:dLbls>
        <c:axId val="1155986431"/>
        <c:axId val="1125080991"/>
      </c:scatterChart>
      <c:valAx>
        <c:axId val="115598643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zh-CN"/>
          </a:p>
        </c:txPr>
        <c:crossAx val="1125080991"/>
        <c:crossesAt val="0.1"/>
        <c:crossBetween val="midCat"/>
        <c:minorUnit val="0.1"/>
      </c:valAx>
      <c:valAx>
        <c:axId val="1125080991"/>
        <c:scaling>
          <c:logBase val="10"/>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zh-CN"/>
          </a:p>
        </c:txPr>
        <c:crossAx val="1155986431"/>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800"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D86DD7-1A31-4F1B-B6A8-064CBBB6ED82}"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3D81B575-B8EF-4B43-811B-385288D0B365}">
      <dgm:prSet phldrT="[Text]"/>
      <dgm:spPr/>
      <dgm:t>
        <a:bodyPr/>
        <a:lstStyle/>
        <a:p>
          <a:r>
            <a:rPr lang="en-US" dirty="0" err="1"/>
            <a:t>LeNet</a:t>
          </a:r>
          <a:r>
            <a:rPr lang="en-US" dirty="0"/>
            <a:t>, convolution, max-pooling, </a:t>
          </a:r>
          <a:r>
            <a:rPr lang="en-US" dirty="0" err="1"/>
            <a:t>softmax</a:t>
          </a:r>
          <a:r>
            <a:rPr lang="en-US" dirty="0"/>
            <a:t>, 1998</a:t>
          </a:r>
        </a:p>
      </dgm:t>
    </dgm:pt>
    <dgm:pt modelId="{DC3A194E-F3E1-48FF-98F5-6265AF7156F7}" type="parTrans" cxnId="{779514C6-5F44-4D6A-B468-7F6518F9CC7E}">
      <dgm:prSet/>
      <dgm:spPr/>
      <dgm:t>
        <a:bodyPr/>
        <a:lstStyle/>
        <a:p>
          <a:endParaRPr lang="en-US"/>
        </a:p>
      </dgm:t>
    </dgm:pt>
    <dgm:pt modelId="{39F37153-5705-49D8-9DF9-FEC6BE745F81}" type="sibTrans" cxnId="{779514C6-5F44-4D6A-B468-7F6518F9CC7E}">
      <dgm:prSet/>
      <dgm:spPr/>
      <dgm:t>
        <a:bodyPr/>
        <a:lstStyle/>
        <a:p>
          <a:endParaRPr lang="en-US"/>
        </a:p>
      </dgm:t>
    </dgm:pt>
    <dgm:pt modelId="{D41B9AB4-7AF0-4145-B1BB-860F67642F58}">
      <dgm:prSet phldrT="[Text]"/>
      <dgm:spPr/>
      <dgm:t>
        <a:bodyPr/>
        <a:lstStyle/>
        <a:p>
          <a:r>
            <a:rPr lang="en-US" dirty="0" err="1"/>
            <a:t>AlexNet</a:t>
          </a:r>
          <a:r>
            <a:rPr lang="en-US" dirty="0"/>
            <a:t>, </a:t>
          </a:r>
          <a:r>
            <a:rPr lang="en-US" altLang="zh-CN" b="1" dirty="0"/>
            <a:t>16.4%</a:t>
          </a:r>
          <a:endParaRPr lang="en-US" b="1" dirty="0"/>
        </a:p>
        <a:p>
          <a:r>
            <a:rPr lang="en-US" dirty="0" err="1"/>
            <a:t>ReLU</a:t>
          </a:r>
          <a:r>
            <a:rPr lang="en-US" dirty="0"/>
            <a:t>, Dropout, 2012</a:t>
          </a:r>
        </a:p>
      </dgm:t>
    </dgm:pt>
    <dgm:pt modelId="{F5679A3E-3B91-498F-9B5E-13E893868909}" type="parTrans" cxnId="{232A43D0-113E-4ADD-84B1-B401E9142CC6}">
      <dgm:prSet/>
      <dgm:spPr/>
      <dgm:t>
        <a:bodyPr/>
        <a:lstStyle/>
        <a:p>
          <a:endParaRPr lang="en-US"/>
        </a:p>
      </dgm:t>
    </dgm:pt>
    <dgm:pt modelId="{895C94A4-A7DC-40EB-B881-250A8C645897}" type="sibTrans" cxnId="{232A43D0-113E-4ADD-84B1-B401E9142CC6}">
      <dgm:prSet/>
      <dgm:spPr/>
      <dgm:t>
        <a:bodyPr/>
        <a:lstStyle/>
        <a:p>
          <a:endParaRPr lang="en-US"/>
        </a:p>
      </dgm:t>
    </dgm:pt>
    <dgm:pt modelId="{A6C57AED-92F8-496F-AF94-49AA92363767}">
      <dgm:prSet phldrT="[Text]"/>
      <dgm:spPr/>
      <dgm:t>
        <a:bodyPr/>
        <a:lstStyle/>
        <a:p>
          <a:r>
            <a:rPr lang="en-US" altLang="zh-CN" dirty="0"/>
            <a:t>Inception,</a:t>
          </a:r>
          <a:r>
            <a:rPr lang="en-US" altLang="zh-CN" b="1" dirty="0"/>
            <a:t>6.7%</a:t>
          </a:r>
          <a:r>
            <a:rPr lang="en-US" altLang="zh-CN" dirty="0"/>
            <a:t> Batch normalization, 2015</a:t>
          </a:r>
          <a:endParaRPr lang="en-US" dirty="0"/>
        </a:p>
      </dgm:t>
    </dgm:pt>
    <dgm:pt modelId="{63350563-F091-4BF0-8555-A41BC11FB021}" type="parTrans" cxnId="{A5E3D279-594D-43AC-9FDC-4A6765EFB379}">
      <dgm:prSet/>
      <dgm:spPr/>
      <dgm:t>
        <a:bodyPr/>
        <a:lstStyle/>
        <a:p>
          <a:endParaRPr lang="en-US"/>
        </a:p>
      </dgm:t>
    </dgm:pt>
    <dgm:pt modelId="{239A67DF-CEE5-436A-95CD-DA1DB8DE91A6}" type="sibTrans" cxnId="{A5E3D279-594D-43AC-9FDC-4A6765EFB379}">
      <dgm:prSet/>
      <dgm:spPr/>
      <dgm:t>
        <a:bodyPr/>
        <a:lstStyle/>
        <a:p>
          <a:endParaRPr lang="en-US"/>
        </a:p>
      </dgm:t>
    </dgm:pt>
    <dgm:pt modelId="{C5D9DA94-5842-4A12-88D6-D109002078A1}">
      <dgm:prSet phldrT="[Text]"/>
      <dgm:spPr/>
      <dgm:t>
        <a:bodyPr/>
        <a:lstStyle/>
        <a:p>
          <a:r>
            <a:rPr lang="en-US" dirty="0"/>
            <a:t>ResNet,</a:t>
          </a:r>
          <a:r>
            <a:rPr lang="en-US" b="1" dirty="0"/>
            <a:t>3.57%</a:t>
          </a:r>
          <a:r>
            <a:rPr lang="en-US" dirty="0"/>
            <a:t> Residual way, 2015</a:t>
          </a:r>
        </a:p>
      </dgm:t>
    </dgm:pt>
    <dgm:pt modelId="{F88DA8D9-F859-441C-AAA9-C1FD1A09CC80}" type="parTrans" cxnId="{AF3916FE-C455-4697-9318-D4E0393CDEA1}">
      <dgm:prSet/>
      <dgm:spPr/>
      <dgm:t>
        <a:bodyPr/>
        <a:lstStyle/>
        <a:p>
          <a:endParaRPr lang="en-US"/>
        </a:p>
      </dgm:t>
    </dgm:pt>
    <dgm:pt modelId="{5285EA56-A3BE-44D1-ABAE-4FB269884E8E}" type="sibTrans" cxnId="{AF3916FE-C455-4697-9318-D4E0393CDEA1}">
      <dgm:prSet/>
      <dgm:spPr/>
      <dgm:t>
        <a:bodyPr/>
        <a:lstStyle/>
        <a:p>
          <a:endParaRPr lang="en-US"/>
        </a:p>
      </dgm:t>
    </dgm:pt>
    <dgm:pt modelId="{84E20647-92A6-45F6-8C9C-9E45E73C60E0}">
      <dgm:prSet phldrT="[Text]"/>
      <dgm:spPr/>
      <dgm:t>
        <a:bodyPr/>
        <a:lstStyle/>
        <a:p>
          <a:r>
            <a:rPr lang="en-US" altLang="zh-CN" dirty="0" err="1"/>
            <a:t>EfficientNet</a:t>
          </a:r>
          <a:r>
            <a:rPr lang="en-US" altLang="zh-CN" dirty="0"/>
            <a:t>, </a:t>
          </a:r>
          <a:r>
            <a:rPr lang="en-US" altLang="zh-CN" b="1" dirty="0"/>
            <a:t>3.1%</a:t>
          </a:r>
        </a:p>
        <a:p>
          <a:r>
            <a:rPr lang="en-US" dirty="0"/>
            <a:t>NAS</a:t>
          </a:r>
        </a:p>
        <a:p>
          <a:r>
            <a:rPr lang="en-US" dirty="0"/>
            <a:t>2019</a:t>
          </a:r>
        </a:p>
      </dgm:t>
    </dgm:pt>
    <dgm:pt modelId="{01A9CBC4-58FC-4922-8976-3AACD3421D48}" type="parTrans" cxnId="{9DBFB7DA-5098-4A6E-9D68-DD7AD86CE47D}">
      <dgm:prSet/>
      <dgm:spPr/>
      <dgm:t>
        <a:bodyPr/>
        <a:lstStyle/>
        <a:p>
          <a:endParaRPr lang="en-US"/>
        </a:p>
      </dgm:t>
    </dgm:pt>
    <dgm:pt modelId="{50D23F6C-0038-4BF8-8F66-8BA32484B0A7}" type="sibTrans" cxnId="{9DBFB7DA-5098-4A6E-9D68-DD7AD86CE47D}">
      <dgm:prSet/>
      <dgm:spPr/>
      <dgm:t>
        <a:bodyPr/>
        <a:lstStyle/>
        <a:p>
          <a:endParaRPr lang="en-US"/>
        </a:p>
      </dgm:t>
    </dgm:pt>
    <dgm:pt modelId="{CCB45466-15F6-4DD5-ADC6-7E7250A68FB0}" type="pres">
      <dgm:prSet presAssocID="{4AD86DD7-1A31-4F1B-B6A8-064CBBB6ED82}" presName="rootnode" presStyleCnt="0">
        <dgm:presLayoutVars>
          <dgm:chMax/>
          <dgm:chPref/>
          <dgm:dir/>
          <dgm:animLvl val="lvl"/>
        </dgm:presLayoutVars>
      </dgm:prSet>
      <dgm:spPr/>
    </dgm:pt>
    <dgm:pt modelId="{7237E81C-939B-4B74-8186-838DEC1FA0BA}" type="pres">
      <dgm:prSet presAssocID="{3D81B575-B8EF-4B43-811B-385288D0B365}" presName="composite" presStyleCnt="0"/>
      <dgm:spPr/>
    </dgm:pt>
    <dgm:pt modelId="{7F9F4273-709E-4579-922F-44CB210BAE76}" type="pres">
      <dgm:prSet presAssocID="{3D81B575-B8EF-4B43-811B-385288D0B365}" presName="LShape" presStyleLbl="alignNode1" presStyleIdx="0" presStyleCnt="9"/>
      <dgm:spPr/>
    </dgm:pt>
    <dgm:pt modelId="{F3DC387E-C0EE-4FA3-AD55-8245DEB1F7C2}" type="pres">
      <dgm:prSet presAssocID="{3D81B575-B8EF-4B43-811B-385288D0B365}" presName="ParentText" presStyleLbl="revTx" presStyleIdx="0" presStyleCnt="5">
        <dgm:presLayoutVars>
          <dgm:chMax val="0"/>
          <dgm:chPref val="0"/>
          <dgm:bulletEnabled val="1"/>
        </dgm:presLayoutVars>
      </dgm:prSet>
      <dgm:spPr/>
    </dgm:pt>
    <dgm:pt modelId="{6C3906DF-5AA7-4C72-8401-3A41E9147655}" type="pres">
      <dgm:prSet presAssocID="{3D81B575-B8EF-4B43-811B-385288D0B365}" presName="Triangle" presStyleLbl="alignNode1" presStyleIdx="1" presStyleCnt="9"/>
      <dgm:spPr/>
    </dgm:pt>
    <dgm:pt modelId="{9183ECA6-D9BC-4C54-8CCA-8867749DA99E}" type="pres">
      <dgm:prSet presAssocID="{39F37153-5705-49D8-9DF9-FEC6BE745F81}" presName="sibTrans" presStyleCnt="0"/>
      <dgm:spPr/>
    </dgm:pt>
    <dgm:pt modelId="{93BEDFF8-DEB8-4522-BB80-029EAB48A843}" type="pres">
      <dgm:prSet presAssocID="{39F37153-5705-49D8-9DF9-FEC6BE745F81}" presName="space" presStyleCnt="0"/>
      <dgm:spPr/>
    </dgm:pt>
    <dgm:pt modelId="{EA3D6EE9-64AE-4563-969E-51514CA18358}" type="pres">
      <dgm:prSet presAssocID="{D41B9AB4-7AF0-4145-B1BB-860F67642F58}" presName="composite" presStyleCnt="0"/>
      <dgm:spPr/>
    </dgm:pt>
    <dgm:pt modelId="{4E45FDE4-C48F-4C17-BB8C-23EFD171EDF5}" type="pres">
      <dgm:prSet presAssocID="{D41B9AB4-7AF0-4145-B1BB-860F67642F58}" presName="LShape" presStyleLbl="alignNode1" presStyleIdx="2" presStyleCnt="9"/>
      <dgm:spPr/>
    </dgm:pt>
    <dgm:pt modelId="{8425C12A-C53A-4835-9050-4B60CDD23285}" type="pres">
      <dgm:prSet presAssocID="{D41B9AB4-7AF0-4145-B1BB-860F67642F58}" presName="ParentText" presStyleLbl="revTx" presStyleIdx="1" presStyleCnt="5">
        <dgm:presLayoutVars>
          <dgm:chMax val="0"/>
          <dgm:chPref val="0"/>
          <dgm:bulletEnabled val="1"/>
        </dgm:presLayoutVars>
      </dgm:prSet>
      <dgm:spPr/>
    </dgm:pt>
    <dgm:pt modelId="{103A1F46-740A-427F-B669-95BE9BD17EE7}" type="pres">
      <dgm:prSet presAssocID="{D41B9AB4-7AF0-4145-B1BB-860F67642F58}" presName="Triangle" presStyleLbl="alignNode1" presStyleIdx="3" presStyleCnt="9"/>
      <dgm:spPr/>
    </dgm:pt>
    <dgm:pt modelId="{347CDFEF-B0A2-4928-8538-FDB7AC89875B}" type="pres">
      <dgm:prSet presAssocID="{895C94A4-A7DC-40EB-B881-250A8C645897}" presName="sibTrans" presStyleCnt="0"/>
      <dgm:spPr/>
    </dgm:pt>
    <dgm:pt modelId="{992F53AB-5E10-40CC-A08B-8E785ABACE80}" type="pres">
      <dgm:prSet presAssocID="{895C94A4-A7DC-40EB-B881-250A8C645897}" presName="space" presStyleCnt="0"/>
      <dgm:spPr/>
    </dgm:pt>
    <dgm:pt modelId="{8933E162-C652-45F8-A769-A6500CF986E4}" type="pres">
      <dgm:prSet presAssocID="{A6C57AED-92F8-496F-AF94-49AA92363767}" presName="composite" presStyleCnt="0"/>
      <dgm:spPr/>
    </dgm:pt>
    <dgm:pt modelId="{4C33865D-5B7F-41FF-AA59-02B021A5AE3C}" type="pres">
      <dgm:prSet presAssocID="{A6C57AED-92F8-496F-AF94-49AA92363767}" presName="LShape" presStyleLbl="alignNode1" presStyleIdx="4" presStyleCnt="9"/>
      <dgm:spPr/>
    </dgm:pt>
    <dgm:pt modelId="{AD3D1D32-47AD-4DB4-B948-3654376D8E29}" type="pres">
      <dgm:prSet presAssocID="{A6C57AED-92F8-496F-AF94-49AA92363767}" presName="ParentText" presStyleLbl="revTx" presStyleIdx="2" presStyleCnt="5">
        <dgm:presLayoutVars>
          <dgm:chMax val="0"/>
          <dgm:chPref val="0"/>
          <dgm:bulletEnabled val="1"/>
        </dgm:presLayoutVars>
      </dgm:prSet>
      <dgm:spPr/>
    </dgm:pt>
    <dgm:pt modelId="{F87971C3-22D7-4F56-85DB-8D855DF7FC77}" type="pres">
      <dgm:prSet presAssocID="{A6C57AED-92F8-496F-AF94-49AA92363767}" presName="Triangle" presStyleLbl="alignNode1" presStyleIdx="5" presStyleCnt="9"/>
      <dgm:spPr/>
    </dgm:pt>
    <dgm:pt modelId="{47611044-51F8-4158-846A-3C20D60EE224}" type="pres">
      <dgm:prSet presAssocID="{239A67DF-CEE5-436A-95CD-DA1DB8DE91A6}" presName="sibTrans" presStyleCnt="0"/>
      <dgm:spPr/>
    </dgm:pt>
    <dgm:pt modelId="{885F10D7-F268-4141-8B2E-6F61BB15742B}" type="pres">
      <dgm:prSet presAssocID="{239A67DF-CEE5-436A-95CD-DA1DB8DE91A6}" presName="space" presStyleCnt="0"/>
      <dgm:spPr/>
    </dgm:pt>
    <dgm:pt modelId="{F13F6ABA-4582-43C9-831A-CB39D575CEB5}" type="pres">
      <dgm:prSet presAssocID="{C5D9DA94-5842-4A12-88D6-D109002078A1}" presName="composite" presStyleCnt="0"/>
      <dgm:spPr/>
    </dgm:pt>
    <dgm:pt modelId="{3502C199-B29F-483C-84B3-1E98F704DBF5}" type="pres">
      <dgm:prSet presAssocID="{C5D9DA94-5842-4A12-88D6-D109002078A1}" presName="LShape" presStyleLbl="alignNode1" presStyleIdx="6" presStyleCnt="9"/>
      <dgm:spPr/>
    </dgm:pt>
    <dgm:pt modelId="{46FBD428-F691-47EC-B447-C0D9B2372BC7}" type="pres">
      <dgm:prSet presAssocID="{C5D9DA94-5842-4A12-88D6-D109002078A1}" presName="ParentText" presStyleLbl="revTx" presStyleIdx="3" presStyleCnt="5">
        <dgm:presLayoutVars>
          <dgm:chMax val="0"/>
          <dgm:chPref val="0"/>
          <dgm:bulletEnabled val="1"/>
        </dgm:presLayoutVars>
      </dgm:prSet>
      <dgm:spPr/>
    </dgm:pt>
    <dgm:pt modelId="{3C71039B-BDF2-4669-8ADB-207CCB77532E}" type="pres">
      <dgm:prSet presAssocID="{C5D9DA94-5842-4A12-88D6-D109002078A1}" presName="Triangle" presStyleLbl="alignNode1" presStyleIdx="7" presStyleCnt="9"/>
      <dgm:spPr/>
    </dgm:pt>
    <dgm:pt modelId="{839C8D5B-623C-4266-9F17-29C0D35690F1}" type="pres">
      <dgm:prSet presAssocID="{5285EA56-A3BE-44D1-ABAE-4FB269884E8E}" presName="sibTrans" presStyleCnt="0"/>
      <dgm:spPr/>
    </dgm:pt>
    <dgm:pt modelId="{FC540354-190D-4289-AB95-7841DCCE6A54}" type="pres">
      <dgm:prSet presAssocID="{5285EA56-A3BE-44D1-ABAE-4FB269884E8E}" presName="space" presStyleCnt="0"/>
      <dgm:spPr/>
    </dgm:pt>
    <dgm:pt modelId="{4D9E35D0-6471-4CF2-9D11-80D4CA8004AE}" type="pres">
      <dgm:prSet presAssocID="{84E20647-92A6-45F6-8C9C-9E45E73C60E0}" presName="composite" presStyleCnt="0"/>
      <dgm:spPr/>
    </dgm:pt>
    <dgm:pt modelId="{3C0CDE56-F32C-48F0-BCC5-05C52976C04B}" type="pres">
      <dgm:prSet presAssocID="{84E20647-92A6-45F6-8C9C-9E45E73C60E0}" presName="LShape" presStyleLbl="alignNode1" presStyleIdx="8" presStyleCnt="9"/>
      <dgm:spPr/>
    </dgm:pt>
    <dgm:pt modelId="{EAFC4131-5C4B-4982-88FF-D3B6AB154670}" type="pres">
      <dgm:prSet presAssocID="{84E20647-92A6-45F6-8C9C-9E45E73C60E0}" presName="ParentText" presStyleLbl="revTx" presStyleIdx="4" presStyleCnt="5">
        <dgm:presLayoutVars>
          <dgm:chMax val="0"/>
          <dgm:chPref val="0"/>
          <dgm:bulletEnabled val="1"/>
        </dgm:presLayoutVars>
      </dgm:prSet>
      <dgm:spPr/>
    </dgm:pt>
  </dgm:ptLst>
  <dgm:cxnLst>
    <dgm:cxn modelId="{0026AE0D-7E10-4987-BF30-8B42E97862D9}" type="presOf" srcId="{C5D9DA94-5842-4A12-88D6-D109002078A1}" destId="{46FBD428-F691-47EC-B447-C0D9B2372BC7}" srcOrd="0" destOrd="0" presId="urn:microsoft.com/office/officeart/2009/3/layout/StepUpProcess"/>
    <dgm:cxn modelId="{85FC446D-661A-4502-B7D0-6E373F0299A9}" type="presOf" srcId="{D41B9AB4-7AF0-4145-B1BB-860F67642F58}" destId="{8425C12A-C53A-4835-9050-4B60CDD23285}" srcOrd="0" destOrd="0" presId="urn:microsoft.com/office/officeart/2009/3/layout/StepUpProcess"/>
    <dgm:cxn modelId="{BDD9C073-9B1B-450A-A8F9-72E2BF2485F9}" type="presOf" srcId="{A6C57AED-92F8-496F-AF94-49AA92363767}" destId="{AD3D1D32-47AD-4DB4-B948-3654376D8E29}" srcOrd="0" destOrd="0" presId="urn:microsoft.com/office/officeart/2009/3/layout/StepUpProcess"/>
    <dgm:cxn modelId="{A5E3D279-594D-43AC-9FDC-4A6765EFB379}" srcId="{4AD86DD7-1A31-4F1B-B6A8-064CBBB6ED82}" destId="{A6C57AED-92F8-496F-AF94-49AA92363767}" srcOrd="2" destOrd="0" parTransId="{63350563-F091-4BF0-8555-A41BC11FB021}" sibTransId="{239A67DF-CEE5-436A-95CD-DA1DB8DE91A6}"/>
    <dgm:cxn modelId="{B90A477D-2485-4427-9ED7-0C0E285C9B80}" type="presOf" srcId="{84E20647-92A6-45F6-8C9C-9E45E73C60E0}" destId="{EAFC4131-5C4B-4982-88FF-D3B6AB154670}" srcOrd="0" destOrd="0" presId="urn:microsoft.com/office/officeart/2009/3/layout/StepUpProcess"/>
    <dgm:cxn modelId="{75FB95C5-18C0-44AC-ACF3-C68A3CCB0304}" type="presOf" srcId="{4AD86DD7-1A31-4F1B-B6A8-064CBBB6ED82}" destId="{CCB45466-15F6-4DD5-ADC6-7E7250A68FB0}" srcOrd="0" destOrd="0" presId="urn:microsoft.com/office/officeart/2009/3/layout/StepUpProcess"/>
    <dgm:cxn modelId="{779514C6-5F44-4D6A-B468-7F6518F9CC7E}" srcId="{4AD86DD7-1A31-4F1B-B6A8-064CBBB6ED82}" destId="{3D81B575-B8EF-4B43-811B-385288D0B365}" srcOrd="0" destOrd="0" parTransId="{DC3A194E-F3E1-48FF-98F5-6265AF7156F7}" sibTransId="{39F37153-5705-49D8-9DF9-FEC6BE745F81}"/>
    <dgm:cxn modelId="{232A43D0-113E-4ADD-84B1-B401E9142CC6}" srcId="{4AD86DD7-1A31-4F1B-B6A8-064CBBB6ED82}" destId="{D41B9AB4-7AF0-4145-B1BB-860F67642F58}" srcOrd="1" destOrd="0" parTransId="{F5679A3E-3B91-498F-9B5E-13E893868909}" sibTransId="{895C94A4-A7DC-40EB-B881-250A8C645897}"/>
    <dgm:cxn modelId="{9DBFB7DA-5098-4A6E-9D68-DD7AD86CE47D}" srcId="{4AD86DD7-1A31-4F1B-B6A8-064CBBB6ED82}" destId="{84E20647-92A6-45F6-8C9C-9E45E73C60E0}" srcOrd="4" destOrd="0" parTransId="{01A9CBC4-58FC-4922-8976-3AACD3421D48}" sibTransId="{50D23F6C-0038-4BF8-8F66-8BA32484B0A7}"/>
    <dgm:cxn modelId="{67F669F4-6F7A-43E6-B820-7807E1905CF7}" type="presOf" srcId="{3D81B575-B8EF-4B43-811B-385288D0B365}" destId="{F3DC387E-C0EE-4FA3-AD55-8245DEB1F7C2}" srcOrd="0" destOrd="0" presId="urn:microsoft.com/office/officeart/2009/3/layout/StepUpProcess"/>
    <dgm:cxn modelId="{AF3916FE-C455-4697-9318-D4E0393CDEA1}" srcId="{4AD86DD7-1A31-4F1B-B6A8-064CBBB6ED82}" destId="{C5D9DA94-5842-4A12-88D6-D109002078A1}" srcOrd="3" destOrd="0" parTransId="{F88DA8D9-F859-441C-AAA9-C1FD1A09CC80}" sibTransId="{5285EA56-A3BE-44D1-ABAE-4FB269884E8E}"/>
    <dgm:cxn modelId="{A1B7FF62-4A06-457A-9833-C5B582524DDF}" type="presParOf" srcId="{CCB45466-15F6-4DD5-ADC6-7E7250A68FB0}" destId="{7237E81C-939B-4B74-8186-838DEC1FA0BA}" srcOrd="0" destOrd="0" presId="urn:microsoft.com/office/officeart/2009/3/layout/StepUpProcess"/>
    <dgm:cxn modelId="{EE24E734-972D-4077-8478-C9D2DB85B483}" type="presParOf" srcId="{7237E81C-939B-4B74-8186-838DEC1FA0BA}" destId="{7F9F4273-709E-4579-922F-44CB210BAE76}" srcOrd="0" destOrd="0" presId="urn:microsoft.com/office/officeart/2009/3/layout/StepUpProcess"/>
    <dgm:cxn modelId="{7C98A1A0-ED6A-4D54-97D8-4237C87A639A}" type="presParOf" srcId="{7237E81C-939B-4B74-8186-838DEC1FA0BA}" destId="{F3DC387E-C0EE-4FA3-AD55-8245DEB1F7C2}" srcOrd="1" destOrd="0" presId="urn:microsoft.com/office/officeart/2009/3/layout/StepUpProcess"/>
    <dgm:cxn modelId="{495FA51D-6465-437D-9DA8-A3D0AE6CAB7C}" type="presParOf" srcId="{7237E81C-939B-4B74-8186-838DEC1FA0BA}" destId="{6C3906DF-5AA7-4C72-8401-3A41E9147655}" srcOrd="2" destOrd="0" presId="urn:microsoft.com/office/officeart/2009/3/layout/StepUpProcess"/>
    <dgm:cxn modelId="{D48628DB-0675-4989-86B7-046A5ADF4C67}" type="presParOf" srcId="{CCB45466-15F6-4DD5-ADC6-7E7250A68FB0}" destId="{9183ECA6-D9BC-4C54-8CCA-8867749DA99E}" srcOrd="1" destOrd="0" presId="urn:microsoft.com/office/officeart/2009/3/layout/StepUpProcess"/>
    <dgm:cxn modelId="{DEAF01AE-2251-4E75-BF83-C0DF0DD2BFE9}" type="presParOf" srcId="{9183ECA6-D9BC-4C54-8CCA-8867749DA99E}" destId="{93BEDFF8-DEB8-4522-BB80-029EAB48A843}" srcOrd="0" destOrd="0" presId="urn:microsoft.com/office/officeart/2009/3/layout/StepUpProcess"/>
    <dgm:cxn modelId="{350086FD-3206-4B03-AC01-1F3BAB75D90D}" type="presParOf" srcId="{CCB45466-15F6-4DD5-ADC6-7E7250A68FB0}" destId="{EA3D6EE9-64AE-4563-969E-51514CA18358}" srcOrd="2" destOrd="0" presId="urn:microsoft.com/office/officeart/2009/3/layout/StepUpProcess"/>
    <dgm:cxn modelId="{36687A97-988A-4E67-8B44-C4EB6E224C97}" type="presParOf" srcId="{EA3D6EE9-64AE-4563-969E-51514CA18358}" destId="{4E45FDE4-C48F-4C17-BB8C-23EFD171EDF5}" srcOrd="0" destOrd="0" presId="urn:microsoft.com/office/officeart/2009/3/layout/StepUpProcess"/>
    <dgm:cxn modelId="{A5E3A29F-2F81-40BF-B84F-3BF3FC8255ED}" type="presParOf" srcId="{EA3D6EE9-64AE-4563-969E-51514CA18358}" destId="{8425C12A-C53A-4835-9050-4B60CDD23285}" srcOrd="1" destOrd="0" presId="urn:microsoft.com/office/officeart/2009/3/layout/StepUpProcess"/>
    <dgm:cxn modelId="{5D8521F4-ED67-4952-BE50-2F2F2F8A4F7E}" type="presParOf" srcId="{EA3D6EE9-64AE-4563-969E-51514CA18358}" destId="{103A1F46-740A-427F-B669-95BE9BD17EE7}" srcOrd="2" destOrd="0" presId="urn:microsoft.com/office/officeart/2009/3/layout/StepUpProcess"/>
    <dgm:cxn modelId="{1D259325-825C-4D02-A0C8-C6DDB7E87CC3}" type="presParOf" srcId="{CCB45466-15F6-4DD5-ADC6-7E7250A68FB0}" destId="{347CDFEF-B0A2-4928-8538-FDB7AC89875B}" srcOrd="3" destOrd="0" presId="urn:microsoft.com/office/officeart/2009/3/layout/StepUpProcess"/>
    <dgm:cxn modelId="{79CC6D56-4483-433D-BFFA-8CBE728E91AF}" type="presParOf" srcId="{347CDFEF-B0A2-4928-8538-FDB7AC89875B}" destId="{992F53AB-5E10-40CC-A08B-8E785ABACE80}" srcOrd="0" destOrd="0" presId="urn:microsoft.com/office/officeart/2009/3/layout/StepUpProcess"/>
    <dgm:cxn modelId="{E6294977-9E15-4B68-BF21-F24E70E0F9AF}" type="presParOf" srcId="{CCB45466-15F6-4DD5-ADC6-7E7250A68FB0}" destId="{8933E162-C652-45F8-A769-A6500CF986E4}" srcOrd="4" destOrd="0" presId="urn:microsoft.com/office/officeart/2009/3/layout/StepUpProcess"/>
    <dgm:cxn modelId="{1445A63D-341C-4F60-B61A-5F4528F3498E}" type="presParOf" srcId="{8933E162-C652-45F8-A769-A6500CF986E4}" destId="{4C33865D-5B7F-41FF-AA59-02B021A5AE3C}" srcOrd="0" destOrd="0" presId="urn:microsoft.com/office/officeart/2009/3/layout/StepUpProcess"/>
    <dgm:cxn modelId="{34859C88-ABA7-441F-BC26-E36B29824AF6}" type="presParOf" srcId="{8933E162-C652-45F8-A769-A6500CF986E4}" destId="{AD3D1D32-47AD-4DB4-B948-3654376D8E29}" srcOrd="1" destOrd="0" presId="urn:microsoft.com/office/officeart/2009/3/layout/StepUpProcess"/>
    <dgm:cxn modelId="{A1BBF7A7-52B7-4850-9BB8-4E3D93C3A39D}" type="presParOf" srcId="{8933E162-C652-45F8-A769-A6500CF986E4}" destId="{F87971C3-22D7-4F56-85DB-8D855DF7FC77}" srcOrd="2" destOrd="0" presId="urn:microsoft.com/office/officeart/2009/3/layout/StepUpProcess"/>
    <dgm:cxn modelId="{F8BDC6F7-C3BD-4D20-B0B4-02D35A2B89B1}" type="presParOf" srcId="{CCB45466-15F6-4DD5-ADC6-7E7250A68FB0}" destId="{47611044-51F8-4158-846A-3C20D60EE224}" srcOrd="5" destOrd="0" presId="urn:microsoft.com/office/officeart/2009/3/layout/StepUpProcess"/>
    <dgm:cxn modelId="{2864B1FD-C4F4-4232-A370-66AAB895ACE1}" type="presParOf" srcId="{47611044-51F8-4158-846A-3C20D60EE224}" destId="{885F10D7-F268-4141-8B2E-6F61BB15742B}" srcOrd="0" destOrd="0" presId="urn:microsoft.com/office/officeart/2009/3/layout/StepUpProcess"/>
    <dgm:cxn modelId="{5A0DC58E-6B36-4D08-9C7D-A539906D122F}" type="presParOf" srcId="{CCB45466-15F6-4DD5-ADC6-7E7250A68FB0}" destId="{F13F6ABA-4582-43C9-831A-CB39D575CEB5}" srcOrd="6" destOrd="0" presId="urn:microsoft.com/office/officeart/2009/3/layout/StepUpProcess"/>
    <dgm:cxn modelId="{7B46A623-987A-41A0-A057-77B1400F53DE}" type="presParOf" srcId="{F13F6ABA-4582-43C9-831A-CB39D575CEB5}" destId="{3502C199-B29F-483C-84B3-1E98F704DBF5}" srcOrd="0" destOrd="0" presId="urn:microsoft.com/office/officeart/2009/3/layout/StepUpProcess"/>
    <dgm:cxn modelId="{2F672671-0A29-4EE0-BAD7-CAC50659C432}" type="presParOf" srcId="{F13F6ABA-4582-43C9-831A-CB39D575CEB5}" destId="{46FBD428-F691-47EC-B447-C0D9B2372BC7}" srcOrd="1" destOrd="0" presId="urn:microsoft.com/office/officeart/2009/3/layout/StepUpProcess"/>
    <dgm:cxn modelId="{6BA1B1A4-EB0B-496B-A431-457C9D14A0CC}" type="presParOf" srcId="{F13F6ABA-4582-43C9-831A-CB39D575CEB5}" destId="{3C71039B-BDF2-4669-8ADB-207CCB77532E}" srcOrd="2" destOrd="0" presId="urn:microsoft.com/office/officeart/2009/3/layout/StepUpProcess"/>
    <dgm:cxn modelId="{871B416F-49F4-4941-8FB3-38386974F015}" type="presParOf" srcId="{CCB45466-15F6-4DD5-ADC6-7E7250A68FB0}" destId="{839C8D5B-623C-4266-9F17-29C0D35690F1}" srcOrd="7" destOrd="0" presId="urn:microsoft.com/office/officeart/2009/3/layout/StepUpProcess"/>
    <dgm:cxn modelId="{B2FE9D0C-EB81-4825-8E15-242D5B2BED5B}" type="presParOf" srcId="{839C8D5B-623C-4266-9F17-29C0D35690F1}" destId="{FC540354-190D-4289-AB95-7841DCCE6A54}" srcOrd="0" destOrd="0" presId="urn:microsoft.com/office/officeart/2009/3/layout/StepUpProcess"/>
    <dgm:cxn modelId="{25A1E349-311D-4B0C-8E32-F4F3B2881250}" type="presParOf" srcId="{CCB45466-15F6-4DD5-ADC6-7E7250A68FB0}" destId="{4D9E35D0-6471-4CF2-9D11-80D4CA8004AE}" srcOrd="8" destOrd="0" presId="urn:microsoft.com/office/officeart/2009/3/layout/StepUpProcess"/>
    <dgm:cxn modelId="{E6238C49-39A6-46A0-AF89-5EA2B48DD74F}" type="presParOf" srcId="{4D9E35D0-6471-4CF2-9D11-80D4CA8004AE}" destId="{3C0CDE56-F32C-48F0-BCC5-05C52976C04B}" srcOrd="0" destOrd="0" presId="urn:microsoft.com/office/officeart/2009/3/layout/StepUpProcess"/>
    <dgm:cxn modelId="{5E919E4B-4314-454F-9165-4178FAC9941B}" type="presParOf" srcId="{4D9E35D0-6471-4CF2-9D11-80D4CA8004AE}" destId="{EAFC4131-5C4B-4982-88FF-D3B6AB154670}"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E94E9B-9C3D-477F-A0F5-357BDE62924D}" type="doc">
      <dgm:prSet loTypeId="urn:microsoft.com/office/officeart/2005/8/layout/target2" loCatId="relationship" qsTypeId="urn:microsoft.com/office/officeart/2005/8/quickstyle/simple1" qsCatId="simple" csTypeId="urn:microsoft.com/office/officeart/2005/8/colors/accent1_1" csCatId="accent1" phldr="1"/>
      <dgm:spPr/>
      <dgm:t>
        <a:bodyPr/>
        <a:lstStyle/>
        <a:p>
          <a:endParaRPr lang="en-US"/>
        </a:p>
      </dgm:t>
    </dgm:pt>
    <dgm:pt modelId="{8B82FB05-56C5-4D42-851A-B490D6BDBF29}">
      <dgm:prSet phldrT="[Text]"/>
      <dgm:spPr/>
      <dgm:t>
        <a:bodyPr/>
        <a:lstStyle/>
        <a:p>
          <a:r>
            <a:rPr lang="zh-CN" altLang="en-US" dirty="0"/>
            <a:t>更广泛的</a:t>
          </a:r>
          <a:r>
            <a:rPr lang="en-US" altLang="zh-CN" dirty="0"/>
            <a:t>AI</a:t>
          </a:r>
          <a:r>
            <a:rPr lang="zh-CN" altLang="en-US" dirty="0"/>
            <a:t>系统生态</a:t>
          </a:r>
          <a:endParaRPr lang="en-US" dirty="0"/>
        </a:p>
      </dgm:t>
    </dgm:pt>
    <dgm:pt modelId="{2AAD5265-608F-4DA7-AF7A-A239D232C232}" type="parTrans" cxnId="{6D27538C-AD20-4587-B99B-4CC57C0FCD65}">
      <dgm:prSet/>
      <dgm:spPr/>
      <dgm:t>
        <a:bodyPr/>
        <a:lstStyle/>
        <a:p>
          <a:endParaRPr lang="en-US"/>
        </a:p>
      </dgm:t>
    </dgm:pt>
    <dgm:pt modelId="{72A6BB83-44A6-4E9B-9082-46D016045927}" type="sibTrans" cxnId="{6D27538C-AD20-4587-B99B-4CC57C0FCD65}">
      <dgm:prSet/>
      <dgm:spPr/>
      <dgm:t>
        <a:bodyPr/>
        <a:lstStyle/>
        <a:p>
          <a:endParaRPr lang="en-US"/>
        </a:p>
      </dgm:t>
    </dgm:pt>
    <dgm:pt modelId="{DC86EAF5-3738-46A0-95CA-A3E247D3E19B}">
      <dgm:prSet phldrT="[Text]"/>
      <dgm:spPr/>
      <dgm:t>
        <a:bodyPr/>
        <a:lstStyle/>
        <a:p>
          <a:r>
            <a:rPr lang="zh-CN" altLang="en-US" dirty="0"/>
            <a:t>机器学习新模式     </a:t>
          </a:r>
          <a:r>
            <a:rPr lang="en-US" altLang="zh-CN" dirty="0"/>
            <a:t>(RL)</a:t>
          </a:r>
          <a:endParaRPr lang="en-US" dirty="0"/>
        </a:p>
      </dgm:t>
    </dgm:pt>
    <dgm:pt modelId="{1D02CE5E-94A6-454A-9E0A-2591C12A6291}" type="parTrans" cxnId="{760368CB-B816-4FD8-9659-58B1928948DA}">
      <dgm:prSet/>
      <dgm:spPr/>
      <dgm:t>
        <a:bodyPr/>
        <a:lstStyle/>
        <a:p>
          <a:endParaRPr lang="en-US"/>
        </a:p>
      </dgm:t>
    </dgm:pt>
    <dgm:pt modelId="{D7D976B7-78C3-48E1-A1DC-77F171717A6D}" type="sibTrans" cxnId="{760368CB-B816-4FD8-9659-58B1928948DA}">
      <dgm:prSet/>
      <dgm:spPr/>
      <dgm:t>
        <a:bodyPr/>
        <a:lstStyle/>
        <a:p>
          <a:endParaRPr lang="en-US"/>
        </a:p>
      </dgm:t>
    </dgm:pt>
    <dgm:pt modelId="{CD743F17-4904-4E1B-8F5C-A8A175CCC494}">
      <dgm:prSet phldrT="[Text]"/>
      <dgm:spPr/>
      <dgm:t>
        <a:bodyPr/>
        <a:lstStyle/>
        <a:p>
          <a:r>
            <a:rPr lang="zh-CN" altLang="en-US" dirty="0"/>
            <a:t>深度学习算法和框架</a:t>
          </a:r>
          <a:endParaRPr lang="en-US" dirty="0"/>
        </a:p>
      </dgm:t>
    </dgm:pt>
    <dgm:pt modelId="{8097CC31-30CB-477F-B668-385A61E3055C}" type="parTrans" cxnId="{255600A5-25A3-456D-854B-D396DE86CBA8}">
      <dgm:prSet/>
      <dgm:spPr/>
      <dgm:t>
        <a:bodyPr/>
        <a:lstStyle/>
        <a:p>
          <a:endParaRPr lang="en-US"/>
        </a:p>
      </dgm:t>
    </dgm:pt>
    <dgm:pt modelId="{F5FE0473-E319-49EF-A3AE-C3AB269983A2}" type="sibTrans" cxnId="{255600A5-25A3-456D-854B-D396DE86CBA8}">
      <dgm:prSet/>
      <dgm:spPr/>
      <dgm:t>
        <a:bodyPr/>
        <a:lstStyle/>
        <a:p>
          <a:endParaRPr lang="en-US"/>
        </a:p>
      </dgm:t>
    </dgm:pt>
    <dgm:pt modelId="{2AB7783C-71CA-44E2-B9CC-7EA9C25D7B88}">
      <dgm:prSet phldrT="[Text]"/>
      <dgm:spPr/>
      <dgm:t>
        <a:bodyPr/>
        <a:lstStyle/>
        <a:p>
          <a:r>
            <a:rPr lang="zh-CN" altLang="en-US"/>
            <a:t>深度神经网络编译架构及优化</a:t>
          </a:r>
          <a:endParaRPr lang="en-US"/>
        </a:p>
      </dgm:t>
    </dgm:pt>
    <dgm:pt modelId="{5F2118C3-606D-433F-9736-4DD6C72D777F}" type="parTrans" cxnId="{3D0EFB71-64BF-4108-953A-CEB6AD1F8B38}">
      <dgm:prSet/>
      <dgm:spPr/>
      <dgm:t>
        <a:bodyPr/>
        <a:lstStyle/>
        <a:p>
          <a:endParaRPr lang="en-US"/>
        </a:p>
      </dgm:t>
    </dgm:pt>
    <dgm:pt modelId="{4BBFF65F-3574-48AF-9BCA-C19CD77AD9D6}" type="sibTrans" cxnId="{3D0EFB71-64BF-4108-953A-CEB6AD1F8B38}">
      <dgm:prSet/>
      <dgm:spPr/>
      <dgm:t>
        <a:bodyPr/>
        <a:lstStyle/>
        <a:p>
          <a:endParaRPr lang="en-US"/>
        </a:p>
      </dgm:t>
    </dgm:pt>
    <dgm:pt modelId="{F47C464E-E8D6-4E59-B1EB-116EE515A513}">
      <dgm:prSet phldrT="[Text]"/>
      <dgm:spPr/>
      <dgm:t>
        <a:bodyPr/>
        <a:lstStyle/>
        <a:p>
          <a:r>
            <a:rPr lang="zh-CN" altLang="en-US" dirty="0"/>
            <a:t>核心系统软硬件</a:t>
          </a:r>
          <a:endParaRPr lang="en-US" dirty="0"/>
        </a:p>
      </dgm:t>
    </dgm:pt>
    <dgm:pt modelId="{E6E9126D-BC59-451D-9164-C36BA9B9BEF5}" type="parTrans" cxnId="{CB41864F-4AC4-4228-B280-A7A8C99AAB8A}">
      <dgm:prSet/>
      <dgm:spPr/>
      <dgm:t>
        <a:bodyPr/>
        <a:lstStyle/>
        <a:p>
          <a:endParaRPr lang="en-US"/>
        </a:p>
      </dgm:t>
    </dgm:pt>
    <dgm:pt modelId="{2B4BDEF8-4021-4A71-943C-08524499C40A}" type="sibTrans" cxnId="{CB41864F-4AC4-4228-B280-A7A8C99AAB8A}">
      <dgm:prSet/>
      <dgm:spPr/>
      <dgm:t>
        <a:bodyPr/>
        <a:lstStyle/>
        <a:p>
          <a:endParaRPr lang="en-US"/>
        </a:p>
      </dgm:t>
    </dgm:pt>
    <dgm:pt modelId="{EEF78096-59F7-414C-8DC3-31F796C2082E}">
      <dgm:prSet phldrT="[Text]"/>
      <dgm:spPr/>
      <dgm:t>
        <a:bodyPr/>
        <a:lstStyle/>
        <a:p>
          <a:r>
            <a:rPr lang="zh-CN" altLang="en-US"/>
            <a:t>深度学习任务运行和优化环境</a:t>
          </a:r>
          <a:endParaRPr lang="en-US"/>
        </a:p>
      </dgm:t>
    </dgm:pt>
    <dgm:pt modelId="{8C2C35CE-5F06-4843-BA4B-F1156CAE248A}" type="parTrans" cxnId="{17528151-DEE1-42C6-B9A4-C6E47D15CA90}">
      <dgm:prSet/>
      <dgm:spPr/>
      <dgm:t>
        <a:bodyPr/>
        <a:lstStyle/>
        <a:p>
          <a:endParaRPr lang="en-US"/>
        </a:p>
      </dgm:t>
    </dgm:pt>
    <dgm:pt modelId="{DE66D5F4-ECD5-46E5-8FA1-1419055FDD95}" type="sibTrans" cxnId="{17528151-DEE1-42C6-B9A4-C6E47D15CA90}">
      <dgm:prSet/>
      <dgm:spPr/>
      <dgm:t>
        <a:bodyPr/>
        <a:lstStyle/>
        <a:p>
          <a:endParaRPr lang="en-US"/>
        </a:p>
      </dgm:t>
    </dgm:pt>
    <dgm:pt modelId="{D9E12D3F-40C0-439E-9780-EA2C67395DA8}">
      <dgm:prSet phldrT="[Text]"/>
      <dgm:spPr/>
      <dgm:t>
        <a:bodyPr/>
        <a:lstStyle/>
        <a:p>
          <a:r>
            <a:rPr lang="zh-CN" altLang="en-US"/>
            <a:t>通用资源管理和调度系统</a:t>
          </a:r>
          <a:endParaRPr lang="en-US"/>
        </a:p>
      </dgm:t>
    </dgm:pt>
    <dgm:pt modelId="{BABCAD1C-42F4-420C-9BA6-07BB3602FF40}" type="parTrans" cxnId="{63F36275-43D9-4D85-9144-7F4599498FC5}">
      <dgm:prSet/>
      <dgm:spPr/>
      <dgm:t>
        <a:bodyPr/>
        <a:lstStyle/>
        <a:p>
          <a:endParaRPr lang="en-US"/>
        </a:p>
      </dgm:t>
    </dgm:pt>
    <dgm:pt modelId="{427BFE73-E75F-441E-A732-5C44D5DFB476}" type="sibTrans" cxnId="{63F36275-43D9-4D85-9144-7F4599498FC5}">
      <dgm:prSet/>
      <dgm:spPr/>
      <dgm:t>
        <a:bodyPr/>
        <a:lstStyle/>
        <a:p>
          <a:endParaRPr lang="en-US"/>
        </a:p>
      </dgm:t>
    </dgm:pt>
    <dgm:pt modelId="{CF193585-73E4-48D2-9B1E-BE8E3B257BED}">
      <dgm:prSet phldrT="[Text]"/>
      <dgm:spPr/>
      <dgm:t>
        <a:bodyPr/>
        <a:lstStyle/>
        <a:p>
          <a:r>
            <a:rPr lang="zh-CN" altLang="en-US"/>
            <a:t>新型硬件及相关高性能网络和计算栈</a:t>
          </a:r>
          <a:endParaRPr lang="en-US"/>
        </a:p>
      </dgm:t>
    </dgm:pt>
    <dgm:pt modelId="{DC266FCC-4182-4B13-9BFF-F5999FBE9AC1}" type="parTrans" cxnId="{FD52F667-3D12-447D-8CB0-00490B5B94B1}">
      <dgm:prSet/>
      <dgm:spPr/>
      <dgm:t>
        <a:bodyPr/>
        <a:lstStyle/>
        <a:p>
          <a:endParaRPr lang="en-US"/>
        </a:p>
      </dgm:t>
    </dgm:pt>
    <dgm:pt modelId="{A907F3E8-C349-4ED0-9AAE-C6FCC0CCBC5D}" type="sibTrans" cxnId="{FD52F667-3D12-447D-8CB0-00490B5B94B1}">
      <dgm:prSet/>
      <dgm:spPr/>
      <dgm:t>
        <a:bodyPr/>
        <a:lstStyle/>
        <a:p>
          <a:endParaRPr lang="en-US"/>
        </a:p>
      </dgm:t>
    </dgm:pt>
    <dgm:pt modelId="{3C3B2393-D877-4880-8D1D-313B17C10D30}">
      <dgm:prSet phldrT="[Text]"/>
      <dgm:spPr/>
      <dgm:t>
        <a:bodyPr/>
        <a:lstStyle/>
        <a:p>
          <a:r>
            <a:rPr lang="zh-CN" altLang="en-US"/>
            <a:t>多种深度学习框架的支持与进化</a:t>
          </a:r>
          <a:endParaRPr lang="en-US"/>
        </a:p>
      </dgm:t>
    </dgm:pt>
    <dgm:pt modelId="{0C6672AF-F094-4F80-81A6-F2D5D901B2E0}" type="parTrans" cxnId="{0E44F4A4-C6DD-4979-AD78-CDDDF90AA1FD}">
      <dgm:prSet/>
      <dgm:spPr/>
      <dgm:t>
        <a:bodyPr/>
        <a:lstStyle/>
        <a:p>
          <a:endParaRPr lang="en-US"/>
        </a:p>
      </dgm:t>
    </dgm:pt>
    <dgm:pt modelId="{BBC130B8-FA7D-4A80-BBC8-E24E9712624A}" type="sibTrans" cxnId="{0E44F4A4-C6DD-4979-AD78-CDDDF90AA1FD}">
      <dgm:prSet/>
      <dgm:spPr/>
      <dgm:t>
        <a:bodyPr/>
        <a:lstStyle/>
        <a:p>
          <a:endParaRPr lang="en-US"/>
        </a:p>
      </dgm:t>
    </dgm:pt>
    <dgm:pt modelId="{CE7C5725-311B-44CA-83F2-80CD02701D76}">
      <dgm:prSet phldrT="[Text]"/>
      <dgm:spPr/>
      <dgm:t>
        <a:bodyPr/>
        <a:lstStyle/>
        <a:p>
          <a:r>
            <a:rPr lang="zh-CN" altLang="en-US"/>
            <a:t>广泛用途的高效新型通用</a:t>
          </a:r>
          <a:r>
            <a:rPr lang="en-US" altLang="zh-CN"/>
            <a:t>AI</a:t>
          </a:r>
          <a:r>
            <a:rPr lang="zh-CN" altLang="en-US"/>
            <a:t>算法</a:t>
          </a:r>
          <a:endParaRPr lang="en-US"/>
        </a:p>
      </dgm:t>
    </dgm:pt>
    <dgm:pt modelId="{4EB3BD03-4C96-49A7-B2AE-424207177C5A}" type="parTrans" cxnId="{B1BD129D-8D19-456D-ADB6-E3BE5F61D74C}">
      <dgm:prSet/>
      <dgm:spPr/>
      <dgm:t>
        <a:bodyPr/>
        <a:lstStyle/>
        <a:p>
          <a:endParaRPr lang="en-US"/>
        </a:p>
      </dgm:t>
    </dgm:pt>
    <dgm:pt modelId="{7BEE98B5-C9A4-4D67-98F2-A6154C3186BD}" type="sibTrans" cxnId="{B1BD129D-8D19-456D-ADB6-E3BE5F61D74C}">
      <dgm:prSet/>
      <dgm:spPr/>
      <dgm:t>
        <a:bodyPr/>
        <a:lstStyle/>
        <a:p>
          <a:endParaRPr lang="en-US"/>
        </a:p>
      </dgm:t>
    </dgm:pt>
    <dgm:pt modelId="{A26858A4-EE3E-4835-9F24-D7B5289032D6}">
      <dgm:prSet phldrT="[Text]"/>
      <dgm:spPr/>
      <dgm:t>
        <a:bodyPr/>
        <a:lstStyle/>
        <a:p>
          <a:r>
            <a:rPr lang="zh-CN" altLang="en-US" dirty="0"/>
            <a:t>模型推导、压缩与优化</a:t>
          </a:r>
          <a:endParaRPr lang="en-US" dirty="0"/>
        </a:p>
      </dgm:t>
    </dgm:pt>
    <dgm:pt modelId="{8BF4DC52-4DC7-444F-9480-B0933B867DB6}" type="parTrans" cxnId="{7D60A0FD-E038-4A49-9D87-52F0565CE0C5}">
      <dgm:prSet/>
      <dgm:spPr/>
      <dgm:t>
        <a:bodyPr/>
        <a:lstStyle/>
        <a:p>
          <a:endParaRPr lang="en-US"/>
        </a:p>
      </dgm:t>
    </dgm:pt>
    <dgm:pt modelId="{7BD05E1A-1084-4EF8-8EF0-72ED2437C81A}" type="sibTrans" cxnId="{7D60A0FD-E038-4A49-9D87-52F0565CE0C5}">
      <dgm:prSet/>
      <dgm:spPr/>
      <dgm:t>
        <a:bodyPr/>
        <a:lstStyle/>
        <a:p>
          <a:endParaRPr lang="en-US"/>
        </a:p>
      </dgm:t>
    </dgm:pt>
    <dgm:pt modelId="{684847B9-527E-4317-AC16-1EA0E53E3BA5}">
      <dgm:prSet phldrT="[Text]"/>
      <dgm:spPr/>
      <dgm:t>
        <a:bodyPr/>
        <a:lstStyle/>
        <a:p>
          <a:r>
            <a:rPr lang="zh-CN" altLang="en-US" dirty="0"/>
            <a:t>自动机器学习</a:t>
          </a:r>
          <a:r>
            <a:rPr lang="en-US" altLang="zh-CN" dirty="0"/>
            <a:t>(AutoML)</a:t>
          </a:r>
          <a:endParaRPr lang="en-US" dirty="0"/>
        </a:p>
      </dgm:t>
    </dgm:pt>
    <dgm:pt modelId="{D6015217-7B84-4CD5-A637-FD9004CB2A7F}" type="sibTrans" cxnId="{1E759597-7603-400C-8875-1C2559B2E3BB}">
      <dgm:prSet/>
      <dgm:spPr/>
      <dgm:t>
        <a:bodyPr/>
        <a:lstStyle/>
        <a:p>
          <a:endParaRPr lang="en-US"/>
        </a:p>
      </dgm:t>
    </dgm:pt>
    <dgm:pt modelId="{DC858016-6A88-432A-A1E8-DDC30FFA6299}" type="parTrans" cxnId="{1E759597-7603-400C-8875-1C2559B2E3BB}">
      <dgm:prSet/>
      <dgm:spPr/>
      <dgm:t>
        <a:bodyPr/>
        <a:lstStyle/>
        <a:p>
          <a:endParaRPr lang="en-US"/>
        </a:p>
      </dgm:t>
    </dgm:pt>
    <dgm:pt modelId="{AEA3F271-2793-4A0D-8E1A-C7C78D998090}">
      <dgm:prSet phldrT="[Text]"/>
      <dgm:spPr/>
      <dgm:t>
        <a:bodyPr/>
        <a:lstStyle/>
        <a:p>
          <a:r>
            <a:rPr lang="zh-CN" altLang="en-US" dirty="0"/>
            <a:t>安全与隐私</a:t>
          </a:r>
          <a:endParaRPr lang="en-US" dirty="0"/>
        </a:p>
      </dgm:t>
    </dgm:pt>
    <dgm:pt modelId="{25C2CA73-2B3C-4E1E-BB91-AF22A78AFDF4}" type="parTrans" cxnId="{0C755A8F-CB85-4A82-B78D-5FF327463C1A}">
      <dgm:prSet/>
      <dgm:spPr/>
      <dgm:t>
        <a:bodyPr/>
        <a:lstStyle/>
        <a:p>
          <a:endParaRPr lang="en-US"/>
        </a:p>
      </dgm:t>
    </dgm:pt>
    <dgm:pt modelId="{42B56287-8AFB-4DD5-9967-A809265C94EC}" type="sibTrans" cxnId="{0C755A8F-CB85-4A82-B78D-5FF327463C1A}">
      <dgm:prSet/>
      <dgm:spPr/>
      <dgm:t>
        <a:bodyPr/>
        <a:lstStyle/>
        <a:p>
          <a:endParaRPr lang="en-US"/>
        </a:p>
      </dgm:t>
    </dgm:pt>
    <dgm:pt modelId="{D975F785-1DAC-4801-8298-93CD169FF188}" type="pres">
      <dgm:prSet presAssocID="{EBE94E9B-9C3D-477F-A0F5-357BDE62924D}" presName="Name0" presStyleCnt="0">
        <dgm:presLayoutVars>
          <dgm:chMax val="3"/>
          <dgm:chPref val="1"/>
          <dgm:dir/>
          <dgm:animLvl val="lvl"/>
          <dgm:resizeHandles/>
        </dgm:presLayoutVars>
      </dgm:prSet>
      <dgm:spPr/>
    </dgm:pt>
    <dgm:pt modelId="{52766E3A-749E-426D-B5A8-AE57A95E6F59}" type="pres">
      <dgm:prSet presAssocID="{EBE94E9B-9C3D-477F-A0F5-357BDE62924D}" presName="outerBox" presStyleCnt="0"/>
      <dgm:spPr/>
    </dgm:pt>
    <dgm:pt modelId="{33665FE9-8BDD-4A10-97A9-1E7DD06A2F2F}" type="pres">
      <dgm:prSet presAssocID="{EBE94E9B-9C3D-477F-A0F5-357BDE62924D}" presName="outerBoxParent" presStyleLbl="node1" presStyleIdx="0" presStyleCnt="3"/>
      <dgm:spPr/>
    </dgm:pt>
    <dgm:pt modelId="{2CF51DC3-9AF3-4E29-8DB4-11E1EAD3BEE1}" type="pres">
      <dgm:prSet presAssocID="{EBE94E9B-9C3D-477F-A0F5-357BDE62924D}" presName="outerBoxChildren" presStyleCnt="0"/>
      <dgm:spPr/>
    </dgm:pt>
    <dgm:pt modelId="{89D1D3E8-9204-443A-9C2E-0AA4A8602E11}" type="pres">
      <dgm:prSet presAssocID="{DC86EAF5-3738-46A0-95CA-A3E247D3E19B}" presName="oChild" presStyleLbl="fgAcc1" presStyleIdx="0" presStyleCnt="10">
        <dgm:presLayoutVars>
          <dgm:bulletEnabled val="1"/>
        </dgm:presLayoutVars>
      </dgm:prSet>
      <dgm:spPr/>
    </dgm:pt>
    <dgm:pt modelId="{1DF6FA59-0590-496A-929A-F1F7FDF072B6}" type="pres">
      <dgm:prSet presAssocID="{D7D976B7-78C3-48E1-A1DC-77F171717A6D}" presName="outerSibTrans" presStyleCnt="0"/>
      <dgm:spPr/>
    </dgm:pt>
    <dgm:pt modelId="{D2C2A35E-0FA2-4866-992D-59220A9A3613}" type="pres">
      <dgm:prSet presAssocID="{684847B9-527E-4317-AC16-1EA0E53E3BA5}" presName="oChild" presStyleLbl="fgAcc1" presStyleIdx="1" presStyleCnt="10">
        <dgm:presLayoutVars>
          <dgm:bulletEnabled val="1"/>
        </dgm:presLayoutVars>
      </dgm:prSet>
      <dgm:spPr/>
    </dgm:pt>
    <dgm:pt modelId="{F431328F-87D2-4D6A-B2D2-52B87494EBAA}" type="pres">
      <dgm:prSet presAssocID="{D6015217-7B84-4CD5-A637-FD9004CB2A7F}" presName="outerSibTrans" presStyleCnt="0"/>
      <dgm:spPr/>
    </dgm:pt>
    <dgm:pt modelId="{4A6281E3-B95F-4C70-B53D-1AF0792940CA}" type="pres">
      <dgm:prSet presAssocID="{AEA3F271-2793-4A0D-8E1A-C7C78D998090}" presName="oChild" presStyleLbl="fgAcc1" presStyleIdx="2" presStyleCnt="10">
        <dgm:presLayoutVars>
          <dgm:bulletEnabled val="1"/>
        </dgm:presLayoutVars>
      </dgm:prSet>
      <dgm:spPr/>
    </dgm:pt>
    <dgm:pt modelId="{8D0EDD9D-04BB-4890-9621-1C6D703D6738}" type="pres">
      <dgm:prSet presAssocID="{42B56287-8AFB-4DD5-9967-A809265C94EC}" presName="outerSibTrans" presStyleCnt="0"/>
      <dgm:spPr/>
    </dgm:pt>
    <dgm:pt modelId="{B77DFFE8-6E2F-4E0C-A588-2B4E410A767C}" type="pres">
      <dgm:prSet presAssocID="{A26858A4-EE3E-4835-9F24-D7B5289032D6}" presName="oChild" presStyleLbl="fgAcc1" presStyleIdx="3" presStyleCnt="10">
        <dgm:presLayoutVars>
          <dgm:bulletEnabled val="1"/>
        </dgm:presLayoutVars>
      </dgm:prSet>
      <dgm:spPr/>
    </dgm:pt>
    <dgm:pt modelId="{2EF46950-A583-4131-AB14-51F05552CE79}" type="pres">
      <dgm:prSet presAssocID="{EBE94E9B-9C3D-477F-A0F5-357BDE62924D}" presName="middleBox" presStyleCnt="0"/>
      <dgm:spPr/>
    </dgm:pt>
    <dgm:pt modelId="{8AC1BA94-1CA1-459C-910B-8D29A5BF5421}" type="pres">
      <dgm:prSet presAssocID="{EBE94E9B-9C3D-477F-A0F5-357BDE62924D}" presName="middleBoxParent" presStyleLbl="node1" presStyleIdx="1" presStyleCnt="3"/>
      <dgm:spPr/>
    </dgm:pt>
    <dgm:pt modelId="{5127D94A-C417-4A30-88B4-114B5C1C1DF0}" type="pres">
      <dgm:prSet presAssocID="{EBE94E9B-9C3D-477F-A0F5-357BDE62924D}" presName="middleBoxChildren" presStyleCnt="0"/>
      <dgm:spPr/>
    </dgm:pt>
    <dgm:pt modelId="{BD3FC30E-F348-4241-989C-20ECDCBE2852}" type="pres">
      <dgm:prSet presAssocID="{CE7C5725-311B-44CA-83F2-80CD02701D76}" presName="mChild" presStyleLbl="fgAcc1" presStyleIdx="4" presStyleCnt="10">
        <dgm:presLayoutVars>
          <dgm:bulletEnabled val="1"/>
        </dgm:presLayoutVars>
      </dgm:prSet>
      <dgm:spPr/>
    </dgm:pt>
    <dgm:pt modelId="{A91EAB89-1A71-4390-AF28-605F5F3E0A5D}" type="pres">
      <dgm:prSet presAssocID="{7BEE98B5-C9A4-4D67-98F2-A6154C3186BD}" presName="middleSibTrans" presStyleCnt="0"/>
      <dgm:spPr/>
    </dgm:pt>
    <dgm:pt modelId="{6CC91412-9C4B-4D4E-80C9-95BC25AF97C4}" type="pres">
      <dgm:prSet presAssocID="{3C3B2393-D877-4880-8D1D-313B17C10D30}" presName="mChild" presStyleLbl="fgAcc1" presStyleIdx="5" presStyleCnt="10">
        <dgm:presLayoutVars>
          <dgm:bulletEnabled val="1"/>
        </dgm:presLayoutVars>
      </dgm:prSet>
      <dgm:spPr/>
    </dgm:pt>
    <dgm:pt modelId="{B6B4E0F4-DE3B-4C76-88F4-B6A62D6B6F71}" type="pres">
      <dgm:prSet presAssocID="{BBC130B8-FA7D-4A80-BBC8-E24E9712624A}" presName="middleSibTrans" presStyleCnt="0"/>
      <dgm:spPr/>
    </dgm:pt>
    <dgm:pt modelId="{0A25D7DD-1509-4F7B-BE89-998F4CFC9CB0}" type="pres">
      <dgm:prSet presAssocID="{2AB7783C-71CA-44E2-B9CC-7EA9C25D7B88}" presName="mChild" presStyleLbl="fgAcc1" presStyleIdx="6" presStyleCnt="10">
        <dgm:presLayoutVars>
          <dgm:bulletEnabled val="1"/>
        </dgm:presLayoutVars>
      </dgm:prSet>
      <dgm:spPr/>
    </dgm:pt>
    <dgm:pt modelId="{ADE25847-DF82-45ED-8DB1-B23CAD4D746A}" type="pres">
      <dgm:prSet presAssocID="{EBE94E9B-9C3D-477F-A0F5-357BDE62924D}" presName="centerBox" presStyleCnt="0"/>
      <dgm:spPr/>
    </dgm:pt>
    <dgm:pt modelId="{006C0419-B7D3-4DA7-8FE5-888FD00E8EDF}" type="pres">
      <dgm:prSet presAssocID="{EBE94E9B-9C3D-477F-A0F5-357BDE62924D}" presName="centerBoxParent" presStyleLbl="node1" presStyleIdx="2" presStyleCnt="3"/>
      <dgm:spPr/>
    </dgm:pt>
    <dgm:pt modelId="{9F952071-A553-4B5A-947C-3A96A5595FEF}" type="pres">
      <dgm:prSet presAssocID="{EBE94E9B-9C3D-477F-A0F5-357BDE62924D}" presName="centerBoxChildren" presStyleCnt="0"/>
      <dgm:spPr/>
    </dgm:pt>
    <dgm:pt modelId="{5CDB2FBF-6432-4DD1-91E4-07C8B7FBE452}" type="pres">
      <dgm:prSet presAssocID="{EEF78096-59F7-414C-8DC3-31F796C2082E}" presName="cChild" presStyleLbl="fgAcc1" presStyleIdx="7" presStyleCnt="10">
        <dgm:presLayoutVars>
          <dgm:bulletEnabled val="1"/>
        </dgm:presLayoutVars>
      </dgm:prSet>
      <dgm:spPr/>
    </dgm:pt>
    <dgm:pt modelId="{1843B34E-60A0-4CF9-B5C1-144736557667}" type="pres">
      <dgm:prSet presAssocID="{DE66D5F4-ECD5-46E5-8FA1-1419055FDD95}" presName="centerSibTrans" presStyleCnt="0"/>
      <dgm:spPr/>
    </dgm:pt>
    <dgm:pt modelId="{A6129CFC-DDB6-4F9E-B7B7-A34A9334F8FE}" type="pres">
      <dgm:prSet presAssocID="{D9E12D3F-40C0-439E-9780-EA2C67395DA8}" presName="cChild" presStyleLbl="fgAcc1" presStyleIdx="8" presStyleCnt="10">
        <dgm:presLayoutVars>
          <dgm:bulletEnabled val="1"/>
        </dgm:presLayoutVars>
      </dgm:prSet>
      <dgm:spPr/>
    </dgm:pt>
    <dgm:pt modelId="{7C5BEB9B-7487-4C82-A009-CD7A061637DE}" type="pres">
      <dgm:prSet presAssocID="{427BFE73-E75F-441E-A732-5C44D5DFB476}" presName="centerSibTrans" presStyleCnt="0"/>
      <dgm:spPr/>
    </dgm:pt>
    <dgm:pt modelId="{3A7D7463-DC4E-4713-AEA5-002A59CEEE6F}" type="pres">
      <dgm:prSet presAssocID="{CF193585-73E4-48D2-9B1E-BE8E3B257BED}" presName="cChild" presStyleLbl="fgAcc1" presStyleIdx="9" presStyleCnt="10">
        <dgm:presLayoutVars>
          <dgm:bulletEnabled val="1"/>
        </dgm:presLayoutVars>
      </dgm:prSet>
      <dgm:spPr/>
    </dgm:pt>
  </dgm:ptLst>
  <dgm:cxnLst>
    <dgm:cxn modelId="{3397AC04-19ED-4604-BCC1-5F215B93B53D}" type="presOf" srcId="{DC86EAF5-3738-46A0-95CA-A3E247D3E19B}" destId="{89D1D3E8-9204-443A-9C2E-0AA4A8602E11}" srcOrd="0" destOrd="0" presId="urn:microsoft.com/office/officeart/2005/8/layout/target2"/>
    <dgm:cxn modelId="{0826A72C-1EE6-4FDA-A4BE-F1974BBB668A}" type="presOf" srcId="{AEA3F271-2793-4A0D-8E1A-C7C78D998090}" destId="{4A6281E3-B95F-4C70-B53D-1AF0792940CA}" srcOrd="0" destOrd="0" presId="urn:microsoft.com/office/officeart/2005/8/layout/target2"/>
    <dgm:cxn modelId="{81C79760-7923-4BB1-8472-26DD590949EE}" type="presOf" srcId="{EBE94E9B-9C3D-477F-A0F5-357BDE62924D}" destId="{D975F785-1DAC-4801-8298-93CD169FF188}" srcOrd="0" destOrd="0" presId="urn:microsoft.com/office/officeart/2005/8/layout/target2"/>
    <dgm:cxn modelId="{B9E1D543-6B17-492D-B826-0655428B9BDE}" type="presOf" srcId="{F47C464E-E8D6-4E59-B1EB-116EE515A513}" destId="{006C0419-B7D3-4DA7-8FE5-888FD00E8EDF}" srcOrd="0" destOrd="0" presId="urn:microsoft.com/office/officeart/2005/8/layout/target2"/>
    <dgm:cxn modelId="{F4D5B267-FFD4-424F-A6F6-73D5125F3F04}" type="presOf" srcId="{684847B9-527E-4317-AC16-1EA0E53E3BA5}" destId="{D2C2A35E-0FA2-4866-992D-59220A9A3613}" srcOrd="0" destOrd="0" presId="urn:microsoft.com/office/officeart/2005/8/layout/target2"/>
    <dgm:cxn modelId="{FD52F667-3D12-447D-8CB0-00490B5B94B1}" srcId="{F47C464E-E8D6-4E59-B1EB-116EE515A513}" destId="{CF193585-73E4-48D2-9B1E-BE8E3B257BED}" srcOrd="2" destOrd="0" parTransId="{DC266FCC-4182-4B13-9BFF-F5999FBE9AC1}" sibTransId="{A907F3E8-C349-4ED0-9AAE-C6FCC0CCBC5D}"/>
    <dgm:cxn modelId="{5E596A4C-3856-41A8-91E8-952662666759}" type="presOf" srcId="{3C3B2393-D877-4880-8D1D-313B17C10D30}" destId="{6CC91412-9C4B-4D4E-80C9-95BC25AF97C4}" srcOrd="0" destOrd="0" presId="urn:microsoft.com/office/officeart/2005/8/layout/target2"/>
    <dgm:cxn modelId="{3DB0276D-A5F0-4D93-B971-9D526331F808}" type="presOf" srcId="{CF193585-73E4-48D2-9B1E-BE8E3B257BED}" destId="{3A7D7463-DC4E-4713-AEA5-002A59CEEE6F}" srcOrd="0" destOrd="0" presId="urn:microsoft.com/office/officeart/2005/8/layout/target2"/>
    <dgm:cxn modelId="{CB41864F-4AC4-4228-B280-A7A8C99AAB8A}" srcId="{EBE94E9B-9C3D-477F-A0F5-357BDE62924D}" destId="{F47C464E-E8D6-4E59-B1EB-116EE515A513}" srcOrd="2" destOrd="0" parTransId="{E6E9126D-BC59-451D-9164-C36BA9B9BEF5}" sibTransId="{2B4BDEF8-4021-4A71-943C-08524499C40A}"/>
    <dgm:cxn modelId="{17528151-DEE1-42C6-B9A4-C6E47D15CA90}" srcId="{F47C464E-E8D6-4E59-B1EB-116EE515A513}" destId="{EEF78096-59F7-414C-8DC3-31F796C2082E}" srcOrd="0" destOrd="0" parTransId="{8C2C35CE-5F06-4843-BA4B-F1156CAE248A}" sibTransId="{DE66D5F4-ECD5-46E5-8FA1-1419055FDD95}"/>
    <dgm:cxn modelId="{3D0EFB71-64BF-4108-953A-CEB6AD1F8B38}" srcId="{CD743F17-4904-4E1B-8F5C-A8A175CCC494}" destId="{2AB7783C-71CA-44E2-B9CC-7EA9C25D7B88}" srcOrd="2" destOrd="0" parTransId="{5F2118C3-606D-433F-9736-4DD6C72D777F}" sibTransId="{4BBFF65F-3574-48AF-9BCA-C19CD77AD9D6}"/>
    <dgm:cxn modelId="{63F36275-43D9-4D85-9144-7F4599498FC5}" srcId="{F47C464E-E8D6-4E59-B1EB-116EE515A513}" destId="{D9E12D3F-40C0-439E-9780-EA2C67395DA8}" srcOrd="1" destOrd="0" parTransId="{BABCAD1C-42F4-420C-9BA6-07BB3602FF40}" sibTransId="{427BFE73-E75F-441E-A732-5C44D5DFB476}"/>
    <dgm:cxn modelId="{5FE2CB82-10B4-4964-BF68-0A2508F83D95}" type="presOf" srcId="{8B82FB05-56C5-4D42-851A-B490D6BDBF29}" destId="{33665FE9-8BDD-4A10-97A9-1E7DD06A2F2F}" srcOrd="0" destOrd="0" presId="urn:microsoft.com/office/officeart/2005/8/layout/target2"/>
    <dgm:cxn modelId="{6D27538C-AD20-4587-B99B-4CC57C0FCD65}" srcId="{EBE94E9B-9C3D-477F-A0F5-357BDE62924D}" destId="{8B82FB05-56C5-4D42-851A-B490D6BDBF29}" srcOrd="0" destOrd="0" parTransId="{2AAD5265-608F-4DA7-AF7A-A239D232C232}" sibTransId="{72A6BB83-44A6-4E9B-9082-46D016045927}"/>
    <dgm:cxn modelId="{0C755A8F-CB85-4A82-B78D-5FF327463C1A}" srcId="{8B82FB05-56C5-4D42-851A-B490D6BDBF29}" destId="{AEA3F271-2793-4A0D-8E1A-C7C78D998090}" srcOrd="2" destOrd="0" parTransId="{25C2CA73-2B3C-4E1E-BB91-AF22A78AFDF4}" sibTransId="{42B56287-8AFB-4DD5-9967-A809265C94EC}"/>
    <dgm:cxn modelId="{1E759597-7603-400C-8875-1C2559B2E3BB}" srcId="{8B82FB05-56C5-4D42-851A-B490D6BDBF29}" destId="{684847B9-527E-4317-AC16-1EA0E53E3BA5}" srcOrd="1" destOrd="0" parTransId="{DC858016-6A88-432A-A1E8-DDC30FFA6299}" sibTransId="{D6015217-7B84-4CD5-A637-FD9004CB2A7F}"/>
    <dgm:cxn modelId="{B1BD129D-8D19-456D-ADB6-E3BE5F61D74C}" srcId="{CD743F17-4904-4E1B-8F5C-A8A175CCC494}" destId="{CE7C5725-311B-44CA-83F2-80CD02701D76}" srcOrd="0" destOrd="0" parTransId="{4EB3BD03-4C96-49A7-B2AE-424207177C5A}" sibTransId="{7BEE98B5-C9A4-4D67-98F2-A6154C3186BD}"/>
    <dgm:cxn modelId="{0E44F4A4-C6DD-4979-AD78-CDDDF90AA1FD}" srcId="{CD743F17-4904-4E1B-8F5C-A8A175CCC494}" destId="{3C3B2393-D877-4880-8D1D-313B17C10D30}" srcOrd="1" destOrd="0" parTransId="{0C6672AF-F094-4F80-81A6-F2D5D901B2E0}" sibTransId="{BBC130B8-FA7D-4A80-BBC8-E24E9712624A}"/>
    <dgm:cxn modelId="{255600A5-25A3-456D-854B-D396DE86CBA8}" srcId="{EBE94E9B-9C3D-477F-A0F5-357BDE62924D}" destId="{CD743F17-4904-4E1B-8F5C-A8A175CCC494}" srcOrd="1" destOrd="0" parTransId="{8097CC31-30CB-477F-B668-385A61E3055C}" sibTransId="{F5FE0473-E319-49EF-A3AE-C3AB269983A2}"/>
    <dgm:cxn modelId="{55E24FA7-80D4-44FA-A52C-1E0919F3A864}" type="presOf" srcId="{D9E12D3F-40C0-439E-9780-EA2C67395DA8}" destId="{A6129CFC-DDB6-4F9E-B7B7-A34A9334F8FE}" srcOrd="0" destOrd="0" presId="urn:microsoft.com/office/officeart/2005/8/layout/target2"/>
    <dgm:cxn modelId="{D3E4ADBE-9F2B-487A-8832-1561774E51B6}" type="presOf" srcId="{A26858A4-EE3E-4835-9F24-D7B5289032D6}" destId="{B77DFFE8-6E2F-4E0C-A588-2B4E410A767C}" srcOrd="0" destOrd="0" presId="urn:microsoft.com/office/officeart/2005/8/layout/target2"/>
    <dgm:cxn modelId="{760368CB-B816-4FD8-9659-58B1928948DA}" srcId="{8B82FB05-56C5-4D42-851A-B490D6BDBF29}" destId="{DC86EAF5-3738-46A0-95CA-A3E247D3E19B}" srcOrd="0" destOrd="0" parTransId="{1D02CE5E-94A6-454A-9E0A-2591C12A6291}" sibTransId="{D7D976B7-78C3-48E1-A1DC-77F171717A6D}"/>
    <dgm:cxn modelId="{745D2CD7-F17D-4155-A8D9-3FC8CAED21EC}" type="presOf" srcId="{CE7C5725-311B-44CA-83F2-80CD02701D76}" destId="{BD3FC30E-F348-4241-989C-20ECDCBE2852}" srcOrd="0" destOrd="0" presId="urn:microsoft.com/office/officeart/2005/8/layout/target2"/>
    <dgm:cxn modelId="{5B1555E6-1AFE-4D6E-ADE4-76D8BE6D4703}" type="presOf" srcId="{CD743F17-4904-4E1B-8F5C-A8A175CCC494}" destId="{8AC1BA94-1CA1-459C-910B-8D29A5BF5421}" srcOrd="0" destOrd="0" presId="urn:microsoft.com/office/officeart/2005/8/layout/target2"/>
    <dgm:cxn modelId="{AAEEE3F2-9137-4DD2-A302-59B67F3069F3}" type="presOf" srcId="{2AB7783C-71CA-44E2-B9CC-7EA9C25D7B88}" destId="{0A25D7DD-1509-4F7B-BE89-998F4CFC9CB0}" srcOrd="0" destOrd="0" presId="urn:microsoft.com/office/officeart/2005/8/layout/target2"/>
    <dgm:cxn modelId="{659942F4-06CA-498F-A70C-33884DC19048}" type="presOf" srcId="{EEF78096-59F7-414C-8DC3-31F796C2082E}" destId="{5CDB2FBF-6432-4DD1-91E4-07C8B7FBE452}" srcOrd="0" destOrd="0" presId="urn:microsoft.com/office/officeart/2005/8/layout/target2"/>
    <dgm:cxn modelId="{7D60A0FD-E038-4A49-9D87-52F0565CE0C5}" srcId="{8B82FB05-56C5-4D42-851A-B490D6BDBF29}" destId="{A26858A4-EE3E-4835-9F24-D7B5289032D6}" srcOrd="3" destOrd="0" parTransId="{8BF4DC52-4DC7-444F-9480-B0933B867DB6}" sibTransId="{7BD05E1A-1084-4EF8-8EF0-72ED2437C81A}"/>
    <dgm:cxn modelId="{A6BE17F9-D636-401D-987C-7DF19451E954}" type="presParOf" srcId="{D975F785-1DAC-4801-8298-93CD169FF188}" destId="{52766E3A-749E-426D-B5A8-AE57A95E6F59}" srcOrd="0" destOrd="0" presId="urn:microsoft.com/office/officeart/2005/8/layout/target2"/>
    <dgm:cxn modelId="{49BDCD2E-93C3-4B77-8D7E-7886AA1CA30C}" type="presParOf" srcId="{52766E3A-749E-426D-B5A8-AE57A95E6F59}" destId="{33665FE9-8BDD-4A10-97A9-1E7DD06A2F2F}" srcOrd="0" destOrd="0" presId="urn:microsoft.com/office/officeart/2005/8/layout/target2"/>
    <dgm:cxn modelId="{1A2C5FDE-370C-404E-B361-135931B84A59}" type="presParOf" srcId="{52766E3A-749E-426D-B5A8-AE57A95E6F59}" destId="{2CF51DC3-9AF3-4E29-8DB4-11E1EAD3BEE1}" srcOrd="1" destOrd="0" presId="urn:microsoft.com/office/officeart/2005/8/layout/target2"/>
    <dgm:cxn modelId="{9BB08380-F3E3-45F4-A972-1CC6F1088A8F}" type="presParOf" srcId="{2CF51DC3-9AF3-4E29-8DB4-11E1EAD3BEE1}" destId="{89D1D3E8-9204-443A-9C2E-0AA4A8602E11}" srcOrd="0" destOrd="0" presId="urn:microsoft.com/office/officeart/2005/8/layout/target2"/>
    <dgm:cxn modelId="{AA5DAE8F-F720-4D84-A11B-F92218DBCC4F}" type="presParOf" srcId="{2CF51DC3-9AF3-4E29-8DB4-11E1EAD3BEE1}" destId="{1DF6FA59-0590-496A-929A-F1F7FDF072B6}" srcOrd="1" destOrd="0" presId="urn:microsoft.com/office/officeart/2005/8/layout/target2"/>
    <dgm:cxn modelId="{B3B5436D-1648-4A85-8CB4-72544C600ADA}" type="presParOf" srcId="{2CF51DC3-9AF3-4E29-8DB4-11E1EAD3BEE1}" destId="{D2C2A35E-0FA2-4866-992D-59220A9A3613}" srcOrd="2" destOrd="0" presId="urn:microsoft.com/office/officeart/2005/8/layout/target2"/>
    <dgm:cxn modelId="{67E34EFC-B331-433C-8C92-7357DDD88DED}" type="presParOf" srcId="{2CF51DC3-9AF3-4E29-8DB4-11E1EAD3BEE1}" destId="{F431328F-87D2-4D6A-B2D2-52B87494EBAA}" srcOrd="3" destOrd="0" presId="urn:microsoft.com/office/officeart/2005/8/layout/target2"/>
    <dgm:cxn modelId="{7A2B7608-2222-4B55-9B66-84CDCE0576E8}" type="presParOf" srcId="{2CF51DC3-9AF3-4E29-8DB4-11E1EAD3BEE1}" destId="{4A6281E3-B95F-4C70-B53D-1AF0792940CA}" srcOrd="4" destOrd="0" presId="urn:microsoft.com/office/officeart/2005/8/layout/target2"/>
    <dgm:cxn modelId="{6E3B9AD7-E3EF-4731-A0D5-A9F094AD210B}" type="presParOf" srcId="{2CF51DC3-9AF3-4E29-8DB4-11E1EAD3BEE1}" destId="{8D0EDD9D-04BB-4890-9621-1C6D703D6738}" srcOrd="5" destOrd="0" presId="urn:microsoft.com/office/officeart/2005/8/layout/target2"/>
    <dgm:cxn modelId="{823F112E-47DA-4C3C-923B-5973CCCEFD08}" type="presParOf" srcId="{2CF51DC3-9AF3-4E29-8DB4-11E1EAD3BEE1}" destId="{B77DFFE8-6E2F-4E0C-A588-2B4E410A767C}" srcOrd="6" destOrd="0" presId="urn:microsoft.com/office/officeart/2005/8/layout/target2"/>
    <dgm:cxn modelId="{CC7394FE-80EA-4CA0-805C-220AC7E7F02C}" type="presParOf" srcId="{D975F785-1DAC-4801-8298-93CD169FF188}" destId="{2EF46950-A583-4131-AB14-51F05552CE79}" srcOrd="1" destOrd="0" presId="urn:microsoft.com/office/officeart/2005/8/layout/target2"/>
    <dgm:cxn modelId="{F353B9DB-0516-42C9-802C-8280E5C4E1CD}" type="presParOf" srcId="{2EF46950-A583-4131-AB14-51F05552CE79}" destId="{8AC1BA94-1CA1-459C-910B-8D29A5BF5421}" srcOrd="0" destOrd="0" presId="urn:microsoft.com/office/officeart/2005/8/layout/target2"/>
    <dgm:cxn modelId="{29F62FA1-EAF9-4420-A9D8-60D1FAAF6F89}" type="presParOf" srcId="{2EF46950-A583-4131-AB14-51F05552CE79}" destId="{5127D94A-C417-4A30-88B4-114B5C1C1DF0}" srcOrd="1" destOrd="0" presId="urn:microsoft.com/office/officeart/2005/8/layout/target2"/>
    <dgm:cxn modelId="{5E7811A3-49D7-4699-9FDB-5B4991AE6CA4}" type="presParOf" srcId="{5127D94A-C417-4A30-88B4-114B5C1C1DF0}" destId="{BD3FC30E-F348-4241-989C-20ECDCBE2852}" srcOrd="0" destOrd="0" presId="urn:microsoft.com/office/officeart/2005/8/layout/target2"/>
    <dgm:cxn modelId="{159DD3D4-9478-4A31-928F-21714E92FFF9}" type="presParOf" srcId="{5127D94A-C417-4A30-88B4-114B5C1C1DF0}" destId="{A91EAB89-1A71-4390-AF28-605F5F3E0A5D}" srcOrd="1" destOrd="0" presId="urn:microsoft.com/office/officeart/2005/8/layout/target2"/>
    <dgm:cxn modelId="{36B9130F-ECFD-438A-A922-1FA8C91EE513}" type="presParOf" srcId="{5127D94A-C417-4A30-88B4-114B5C1C1DF0}" destId="{6CC91412-9C4B-4D4E-80C9-95BC25AF97C4}" srcOrd="2" destOrd="0" presId="urn:microsoft.com/office/officeart/2005/8/layout/target2"/>
    <dgm:cxn modelId="{A79A5A43-4004-4851-B316-0F18BE0BD0D5}" type="presParOf" srcId="{5127D94A-C417-4A30-88B4-114B5C1C1DF0}" destId="{B6B4E0F4-DE3B-4C76-88F4-B6A62D6B6F71}" srcOrd="3" destOrd="0" presId="urn:microsoft.com/office/officeart/2005/8/layout/target2"/>
    <dgm:cxn modelId="{432F76A9-C71B-48E1-9172-D014BD816332}" type="presParOf" srcId="{5127D94A-C417-4A30-88B4-114B5C1C1DF0}" destId="{0A25D7DD-1509-4F7B-BE89-998F4CFC9CB0}" srcOrd="4" destOrd="0" presId="urn:microsoft.com/office/officeart/2005/8/layout/target2"/>
    <dgm:cxn modelId="{D3C912FA-7B1E-46F9-B34C-E0C9D9539BF7}" type="presParOf" srcId="{D975F785-1DAC-4801-8298-93CD169FF188}" destId="{ADE25847-DF82-45ED-8DB1-B23CAD4D746A}" srcOrd="2" destOrd="0" presId="urn:microsoft.com/office/officeart/2005/8/layout/target2"/>
    <dgm:cxn modelId="{3795A3FC-29C5-4FCB-9FBE-76ABE962CC97}" type="presParOf" srcId="{ADE25847-DF82-45ED-8DB1-B23CAD4D746A}" destId="{006C0419-B7D3-4DA7-8FE5-888FD00E8EDF}" srcOrd="0" destOrd="0" presId="urn:microsoft.com/office/officeart/2005/8/layout/target2"/>
    <dgm:cxn modelId="{CC85D09B-064F-4AB4-8FF2-48E81F1105AB}" type="presParOf" srcId="{ADE25847-DF82-45ED-8DB1-B23CAD4D746A}" destId="{9F952071-A553-4B5A-947C-3A96A5595FEF}" srcOrd="1" destOrd="0" presId="urn:microsoft.com/office/officeart/2005/8/layout/target2"/>
    <dgm:cxn modelId="{2FA0D96C-A2A1-4427-9112-C653E8BCB352}" type="presParOf" srcId="{9F952071-A553-4B5A-947C-3A96A5595FEF}" destId="{5CDB2FBF-6432-4DD1-91E4-07C8B7FBE452}" srcOrd="0" destOrd="0" presId="urn:microsoft.com/office/officeart/2005/8/layout/target2"/>
    <dgm:cxn modelId="{DCDFB6DE-DC47-4883-BC61-76A83FFD7B62}" type="presParOf" srcId="{9F952071-A553-4B5A-947C-3A96A5595FEF}" destId="{1843B34E-60A0-4CF9-B5C1-144736557667}" srcOrd="1" destOrd="0" presId="urn:microsoft.com/office/officeart/2005/8/layout/target2"/>
    <dgm:cxn modelId="{71F66665-9493-479B-9AC4-6D925B9B5B92}" type="presParOf" srcId="{9F952071-A553-4B5A-947C-3A96A5595FEF}" destId="{A6129CFC-DDB6-4F9E-B7B7-A34A9334F8FE}" srcOrd="2" destOrd="0" presId="urn:microsoft.com/office/officeart/2005/8/layout/target2"/>
    <dgm:cxn modelId="{80060802-82F1-4386-AA74-E9779DFA42EC}" type="presParOf" srcId="{9F952071-A553-4B5A-947C-3A96A5595FEF}" destId="{7C5BEB9B-7487-4C82-A009-CD7A061637DE}" srcOrd="3" destOrd="0" presId="urn:microsoft.com/office/officeart/2005/8/layout/target2"/>
    <dgm:cxn modelId="{8DECFD88-4E62-4412-82C5-1D00F72FCCE6}" type="presParOf" srcId="{9F952071-A553-4B5A-947C-3A96A5595FEF}" destId="{3A7D7463-DC4E-4713-AEA5-002A59CEEE6F}" srcOrd="4"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9F4273-709E-4579-922F-44CB210BAE76}">
      <dsp:nvSpPr>
        <dsp:cNvPr id="0" name=""/>
        <dsp:cNvSpPr/>
      </dsp:nvSpPr>
      <dsp:spPr>
        <a:xfrm rot="5400000">
          <a:off x="407017" y="2013904"/>
          <a:ext cx="1220740" cy="2031285"/>
        </a:xfrm>
        <a:prstGeom prst="corner">
          <a:avLst>
            <a:gd name="adj1" fmla="val 16120"/>
            <a:gd name="adj2" fmla="val 1611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DC387E-C0EE-4FA3-AD55-8245DEB1F7C2}">
      <dsp:nvSpPr>
        <dsp:cNvPr id="0" name=""/>
        <dsp:cNvSpPr/>
      </dsp:nvSpPr>
      <dsp:spPr>
        <a:xfrm>
          <a:off x="203245" y="2620821"/>
          <a:ext cx="1833855" cy="1607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err="1"/>
            <a:t>LeNet</a:t>
          </a:r>
          <a:r>
            <a:rPr lang="en-US" sz="1900" kern="1200" dirty="0"/>
            <a:t>, convolution, max-pooling, </a:t>
          </a:r>
          <a:r>
            <a:rPr lang="en-US" sz="1900" kern="1200" dirty="0" err="1"/>
            <a:t>softmax</a:t>
          </a:r>
          <a:r>
            <a:rPr lang="en-US" sz="1900" kern="1200" dirty="0"/>
            <a:t>, 1998</a:t>
          </a:r>
        </a:p>
      </dsp:txBody>
      <dsp:txXfrm>
        <a:off x="203245" y="2620821"/>
        <a:ext cx="1833855" cy="1607482"/>
      </dsp:txXfrm>
    </dsp:sp>
    <dsp:sp modelId="{6C3906DF-5AA7-4C72-8401-3A41E9147655}">
      <dsp:nvSpPr>
        <dsp:cNvPr id="0" name=""/>
        <dsp:cNvSpPr/>
      </dsp:nvSpPr>
      <dsp:spPr>
        <a:xfrm>
          <a:off x="1691090" y="1864359"/>
          <a:ext cx="346010" cy="346010"/>
        </a:xfrm>
        <a:prstGeom prst="triangle">
          <a:avLst>
            <a:gd name="adj" fmla="val 100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E45FDE4-C48F-4C17-BB8C-23EFD171EDF5}">
      <dsp:nvSpPr>
        <dsp:cNvPr id="0" name=""/>
        <dsp:cNvSpPr/>
      </dsp:nvSpPr>
      <dsp:spPr>
        <a:xfrm rot="5400000">
          <a:off x="2652015" y="1458377"/>
          <a:ext cx="1220740" cy="2031285"/>
        </a:xfrm>
        <a:prstGeom prst="corner">
          <a:avLst>
            <a:gd name="adj1" fmla="val 16120"/>
            <a:gd name="adj2" fmla="val 1611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25C12A-C53A-4835-9050-4B60CDD23285}">
      <dsp:nvSpPr>
        <dsp:cNvPr id="0" name=""/>
        <dsp:cNvSpPr/>
      </dsp:nvSpPr>
      <dsp:spPr>
        <a:xfrm>
          <a:off x="2448243" y="2065294"/>
          <a:ext cx="1833855" cy="1607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err="1"/>
            <a:t>AlexNet</a:t>
          </a:r>
          <a:r>
            <a:rPr lang="en-US" sz="1900" kern="1200" dirty="0"/>
            <a:t>, </a:t>
          </a:r>
          <a:r>
            <a:rPr lang="en-US" altLang="zh-CN" sz="1900" b="1" kern="1200" dirty="0"/>
            <a:t>16.4%</a:t>
          </a:r>
          <a:endParaRPr lang="en-US" sz="1900" b="1" kern="1200" dirty="0"/>
        </a:p>
        <a:p>
          <a:pPr marL="0" lvl="0" indent="0" algn="l" defTabSz="844550">
            <a:lnSpc>
              <a:spcPct val="90000"/>
            </a:lnSpc>
            <a:spcBef>
              <a:spcPct val="0"/>
            </a:spcBef>
            <a:spcAft>
              <a:spcPct val="35000"/>
            </a:spcAft>
            <a:buNone/>
          </a:pPr>
          <a:r>
            <a:rPr lang="en-US" sz="1900" kern="1200" dirty="0" err="1"/>
            <a:t>ReLU</a:t>
          </a:r>
          <a:r>
            <a:rPr lang="en-US" sz="1900" kern="1200" dirty="0"/>
            <a:t>, Dropout, 2012</a:t>
          </a:r>
        </a:p>
      </dsp:txBody>
      <dsp:txXfrm>
        <a:off x="2448243" y="2065294"/>
        <a:ext cx="1833855" cy="1607482"/>
      </dsp:txXfrm>
    </dsp:sp>
    <dsp:sp modelId="{103A1F46-740A-427F-B669-95BE9BD17EE7}">
      <dsp:nvSpPr>
        <dsp:cNvPr id="0" name=""/>
        <dsp:cNvSpPr/>
      </dsp:nvSpPr>
      <dsp:spPr>
        <a:xfrm>
          <a:off x="3936088" y="1308832"/>
          <a:ext cx="346010" cy="346010"/>
        </a:xfrm>
        <a:prstGeom prst="triangle">
          <a:avLst>
            <a:gd name="adj" fmla="val 100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33865D-5B7F-41FF-AA59-02B021A5AE3C}">
      <dsp:nvSpPr>
        <dsp:cNvPr id="0" name=""/>
        <dsp:cNvSpPr/>
      </dsp:nvSpPr>
      <dsp:spPr>
        <a:xfrm rot="5400000">
          <a:off x="4897013" y="902850"/>
          <a:ext cx="1220740" cy="2031285"/>
        </a:xfrm>
        <a:prstGeom prst="corner">
          <a:avLst>
            <a:gd name="adj1" fmla="val 16120"/>
            <a:gd name="adj2" fmla="val 1611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3D1D32-47AD-4DB4-B948-3654376D8E29}">
      <dsp:nvSpPr>
        <dsp:cNvPr id="0" name=""/>
        <dsp:cNvSpPr/>
      </dsp:nvSpPr>
      <dsp:spPr>
        <a:xfrm>
          <a:off x="4693241" y="1509767"/>
          <a:ext cx="1833855" cy="1607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altLang="zh-CN" sz="1900" kern="1200" dirty="0"/>
            <a:t>Inception,</a:t>
          </a:r>
          <a:r>
            <a:rPr lang="en-US" altLang="zh-CN" sz="1900" b="1" kern="1200" dirty="0"/>
            <a:t>6.7%</a:t>
          </a:r>
          <a:r>
            <a:rPr lang="en-US" altLang="zh-CN" sz="1900" kern="1200" dirty="0"/>
            <a:t> Batch normalization, 2015</a:t>
          </a:r>
          <a:endParaRPr lang="en-US" sz="1900" kern="1200" dirty="0"/>
        </a:p>
      </dsp:txBody>
      <dsp:txXfrm>
        <a:off x="4693241" y="1509767"/>
        <a:ext cx="1833855" cy="1607482"/>
      </dsp:txXfrm>
    </dsp:sp>
    <dsp:sp modelId="{F87971C3-22D7-4F56-85DB-8D855DF7FC77}">
      <dsp:nvSpPr>
        <dsp:cNvPr id="0" name=""/>
        <dsp:cNvSpPr/>
      </dsp:nvSpPr>
      <dsp:spPr>
        <a:xfrm>
          <a:off x="6181086" y="753305"/>
          <a:ext cx="346010" cy="346010"/>
        </a:xfrm>
        <a:prstGeom prst="triangle">
          <a:avLst>
            <a:gd name="adj" fmla="val 100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02C199-B29F-483C-84B3-1E98F704DBF5}">
      <dsp:nvSpPr>
        <dsp:cNvPr id="0" name=""/>
        <dsp:cNvSpPr/>
      </dsp:nvSpPr>
      <dsp:spPr>
        <a:xfrm rot="5400000">
          <a:off x="7142010" y="347324"/>
          <a:ext cx="1220740" cy="2031285"/>
        </a:xfrm>
        <a:prstGeom prst="corner">
          <a:avLst>
            <a:gd name="adj1" fmla="val 16120"/>
            <a:gd name="adj2" fmla="val 1611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FBD428-F691-47EC-B447-C0D9B2372BC7}">
      <dsp:nvSpPr>
        <dsp:cNvPr id="0" name=""/>
        <dsp:cNvSpPr/>
      </dsp:nvSpPr>
      <dsp:spPr>
        <a:xfrm>
          <a:off x="6938238" y="954240"/>
          <a:ext cx="1833855" cy="1607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dirty="0"/>
            <a:t>ResNet,</a:t>
          </a:r>
          <a:r>
            <a:rPr lang="en-US" sz="1900" b="1" kern="1200" dirty="0"/>
            <a:t>3.57%</a:t>
          </a:r>
          <a:r>
            <a:rPr lang="en-US" sz="1900" kern="1200" dirty="0"/>
            <a:t> Residual way, 2015</a:t>
          </a:r>
        </a:p>
      </dsp:txBody>
      <dsp:txXfrm>
        <a:off x="6938238" y="954240"/>
        <a:ext cx="1833855" cy="1607482"/>
      </dsp:txXfrm>
    </dsp:sp>
    <dsp:sp modelId="{3C71039B-BDF2-4669-8ADB-207CCB77532E}">
      <dsp:nvSpPr>
        <dsp:cNvPr id="0" name=""/>
        <dsp:cNvSpPr/>
      </dsp:nvSpPr>
      <dsp:spPr>
        <a:xfrm>
          <a:off x="8426084" y="197778"/>
          <a:ext cx="346010" cy="346010"/>
        </a:xfrm>
        <a:prstGeom prst="triangle">
          <a:avLst>
            <a:gd name="adj" fmla="val 100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0CDE56-F32C-48F0-BCC5-05C52976C04B}">
      <dsp:nvSpPr>
        <dsp:cNvPr id="0" name=""/>
        <dsp:cNvSpPr/>
      </dsp:nvSpPr>
      <dsp:spPr>
        <a:xfrm rot="5400000">
          <a:off x="9387008" y="-208202"/>
          <a:ext cx="1220740" cy="2031285"/>
        </a:xfrm>
        <a:prstGeom prst="corner">
          <a:avLst>
            <a:gd name="adj1" fmla="val 16120"/>
            <a:gd name="adj2" fmla="val 1611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FC4131-5C4B-4982-88FF-D3B6AB154670}">
      <dsp:nvSpPr>
        <dsp:cNvPr id="0" name=""/>
        <dsp:cNvSpPr/>
      </dsp:nvSpPr>
      <dsp:spPr>
        <a:xfrm>
          <a:off x="9183236" y="398713"/>
          <a:ext cx="1833855" cy="1607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altLang="zh-CN" sz="1900" kern="1200" dirty="0" err="1"/>
            <a:t>EfficientNet</a:t>
          </a:r>
          <a:r>
            <a:rPr lang="en-US" altLang="zh-CN" sz="1900" kern="1200" dirty="0"/>
            <a:t>, </a:t>
          </a:r>
          <a:r>
            <a:rPr lang="en-US" altLang="zh-CN" sz="1900" b="1" kern="1200" dirty="0"/>
            <a:t>3.1%</a:t>
          </a:r>
        </a:p>
        <a:p>
          <a:pPr marL="0" lvl="0" indent="0" algn="l" defTabSz="844550">
            <a:lnSpc>
              <a:spcPct val="90000"/>
            </a:lnSpc>
            <a:spcBef>
              <a:spcPct val="0"/>
            </a:spcBef>
            <a:spcAft>
              <a:spcPct val="35000"/>
            </a:spcAft>
            <a:buNone/>
          </a:pPr>
          <a:r>
            <a:rPr lang="en-US" sz="1900" kern="1200" dirty="0"/>
            <a:t>NAS</a:t>
          </a:r>
        </a:p>
        <a:p>
          <a:pPr marL="0" lvl="0" indent="0" algn="l" defTabSz="844550">
            <a:lnSpc>
              <a:spcPct val="90000"/>
            </a:lnSpc>
            <a:spcBef>
              <a:spcPct val="0"/>
            </a:spcBef>
            <a:spcAft>
              <a:spcPct val="35000"/>
            </a:spcAft>
            <a:buNone/>
          </a:pPr>
          <a:r>
            <a:rPr lang="en-US" sz="1900" kern="1200" dirty="0"/>
            <a:t>2019</a:t>
          </a:r>
        </a:p>
      </dsp:txBody>
      <dsp:txXfrm>
        <a:off x="9183236" y="398713"/>
        <a:ext cx="1833855" cy="1607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665FE9-8BDD-4A10-97A9-1E7DD06A2F2F}">
      <dsp:nvSpPr>
        <dsp:cNvPr id="0" name=""/>
        <dsp:cNvSpPr/>
      </dsp:nvSpPr>
      <dsp:spPr>
        <a:xfrm>
          <a:off x="0" y="0"/>
          <a:ext cx="10385280" cy="5011703"/>
        </a:xfrm>
        <a:prstGeom prst="roundRect">
          <a:avLst>
            <a:gd name="adj" fmla="val 85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3889638" numCol="1" spcCol="1270" anchor="t" anchorCtr="0">
          <a:noAutofit/>
        </a:bodyPr>
        <a:lstStyle/>
        <a:p>
          <a:pPr marL="0" lvl="0" indent="0" algn="l" defTabSz="1377950">
            <a:lnSpc>
              <a:spcPct val="90000"/>
            </a:lnSpc>
            <a:spcBef>
              <a:spcPct val="0"/>
            </a:spcBef>
            <a:spcAft>
              <a:spcPct val="35000"/>
            </a:spcAft>
            <a:buNone/>
          </a:pPr>
          <a:r>
            <a:rPr lang="zh-CN" altLang="en-US" sz="3100" kern="1200" dirty="0"/>
            <a:t>更广泛的</a:t>
          </a:r>
          <a:r>
            <a:rPr lang="en-US" altLang="zh-CN" sz="3100" kern="1200" dirty="0"/>
            <a:t>AI</a:t>
          </a:r>
          <a:r>
            <a:rPr lang="zh-CN" altLang="en-US" sz="3100" kern="1200" dirty="0"/>
            <a:t>系统生态</a:t>
          </a:r>
          <a:endParaRPr lang="en-US" sz="3100" kern="1200" dirty="0"/>
        </a:p>
      </dsp:txBody>
      <dsp:txXfrm>
        <a:off x="124770" y="124770"/>
        <a:ext cx="10135740" cy="4762163"/>
      </dsp:txXfrm>
    </dsp:sp>
    <dsp:sp modelId="{89D1D3E8-9204-443A-9C2E-0AA4A8602E11}">
      <dsp:nvSpPr>
        <dsp:cNvPr id="0" name=""/>
        <dsp:cNvSpPr/>
      </dsp:nvSpPr>
      <dsp:spPr>
        <a:xfrm>
          <a:off x="259632" y="1252925"/>
          <a:ext cx="1557792" cy="847927"/>
        </a:xfrm>
        <a:prstGeom prst="roundRect">
          <a:avLst>
            <a:gd name="adj" fmla="val 10500"/>
          </a:avLst>
        </a:prstGeom>
        <a:solidFill>
          <a:schemeClr val="accent1">
            <a:alpha val="90000"/>
            <a:tint val="4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机器学习新模式     </a:t>
          </a:r>
          <a:r>
            <a:rPr lang="en-US" altLang="zh-CN" sz="1200" kern="1200" dirty="0"/>
            <a:t>(RL)</a:t>
          </a:r>
          <a:endParaRPr lang="en-US" sz="1200" kern="1200" dirty="0"/>
        </a:p>
      </dsp:txBody>
      <dsp:txXfrm>
        <a:off x="285709" y="1279002"/>
        <a:ext cx="1505638" cy="795773"/>
      </dsp:txXfrm>
    </dsp:sp>
    <dsp:sp modelId="{D2C2A35E-0FA2-4866-992D-59220A9A3613}">
      <dsp:nvSpPr>
        <dsp:cNvPr id="0" name=""/>
        <dsp:cNvSpPr/>
      </dsp:nvSpPr>
      <dsp:spPr>
        <a:xfrm>
          <a:off x="259632" y="2138504"/>
          <a:ext cx="1557792" cy="847927"/>
        </a:xfrm>
        <a:prstGeom prst="roundRect">
          <a:avLst>
            <a:gd name="adj" fmla="val 10500"/>
          </a:avLst>
        </a:prstGeom>
        <a:solidFill>
          <a:schemeClr val="accent1">
            <a:alpha val="90000"/>
            <a:tint val="4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自动机器学习</a:t>
          </a:r>
          <a:r>
            <a:rPr lang="en-US" altLang="zh-CN" sz="1200" kern="1200" dirty="0"/>
            <a:t>(AutoML)</a:t>
          </a:r>
          <a:endParaRPr lang="en-US" sz="1200" kern="1200" dirty="0"/>
        </a:p>
      </dsp:txBody>
      <dsp:txXfrm>
        <a:off x="285709" y="2164581"/>
        <a:ext cx="1505638" cy="795773"/>
      </dsp:txXfrm>
    </dsp:sp>
    <dsp:sp modelId="{4A6281E3-B95F-4C70-B53D-1AF0792940CA}">
      <dsp:nvSpPr>
        <dsp:cNvPr id="0" name=""/>
        <dsp:cNvSpPr/>
      </dsp:nvSpPr>
      <dsp:spPr>
        <a:xfrm>
          <a:off x="259632" y="3024083"/>
          <a:ext cx="1557792" cy="847927"/>
        </a:xfrm>
        <a:prstGeom prst="roundRect">
          <a:avLst>
            <a:gd name="adj" fmla="val 10500"/>
          </a:avLst>
        </a:prstGeom>
        <a:solidFill>
          <a:schemeClr val="accent1">
            <a:alpha val="90000"/>
            <a:tint val="4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安全与隐私</a:t>
          </a:r>
          <a:endParaRPr lang="en-US" sz="1200" kern="1200" dirty="0"/>
        </a:p>
      </dsp:txBody>
      <dsp:txXfrm>
        <a:off x="285709" y="3050160"/>
        <a:ext cx="1505638" cy="795773"/>
      </dsp:txXfrm>
    </dsp:sp>
    <dsp:sp modelId="{B77DFFE8-6E2F-4E0C-A588-2B4E410A767C}">
      <dsp:nvSpPr>
        <dsp:cNvPr id="0" name=""/>
        <dsp:cNvSpPr/>
      </dsp:nvSpPr>
      <dsp:spPr>
        <a:xfrm>
          <a:off x="259632" y="3909662"/>
          <a:ext cx="1557792" cy="847927"/>
        </a:xfrm>
        <a:prstGeom prst="roundRect">
          <a:avLst>
            <a:gd name="adj" fmla="val 10500"/>
          </a:avLst>
        </a:prstGeom>
        <a:solidFill>
          <a:schemeClr val="accent1">
            <a:alpha val="90000"/>
            <a:tint val="4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模型推导、压缩与优化</a:t>
          </a:r>
          <a:endParaRPr lang="en-US" sz="1200" kern="1200" dirty="0"/>
        </a:p>
      </dsp:txBody>
      <dsp:txXfrm>
        <a:off x="285709" y="3935739"/>
        <a:ext cx="1505638" cy="795773"/>
      </dsp:txXfrm>
    </dsp:sp>
    <dsp:sp modelId="{8AC1BA94-1CA1-459C-910B-8D29A5BF5421}">
      <dsp:nvSpPr>
        <dsp:cNvPr id="0" name=""/>
        <dsp:cNvSpPr/>
      </dsp:nvSpPr>
      <dsp:spPr>
        <a:xfrm>
          <a:off x="2077056" y="1252925"/>
          <a:ext cx="8048592" cy="3508192"/>
        </a:xfrm>
        <a:prstGeom prst="roundRect">
          <a:avLst>
            <a:gd name="adj" fmla="val 105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2227702" numCol="1" spcCol="1270" anchor="t" anchorCtr="0">
          <a:noAutofit/>
        </a:bodyPr>
        <a:lstStyle/>
        <a:p>
          <a:pPr marL="0" lvl="0" indent="0" algn="l" defTabSz="1377950">
            <a:lnSpc>
              <a:spcPct val="90000"/>
            </a:lnSpc>
            <a:spcBef>
              <a:spcPct val="0"/>
            </a:spcBef>
            <a:spcAft>
              <a:spcPct val="35000"/>
            </a:spcAft>
            <a:buNone/>
          </a:pPr>
          <a:r>
            <a:rPr lang="zh-CN" altLang="en-US" sz="3100" kern="1200" dirty="0"/>
            <a:t>深度学习算法和框架</a:t>
          </a:r>
          <a:endParaRPr lang="en-US" sz="3100" kern="1200" dirty="0"/>
        </a:p>
      </dsp:txBody>
      <dsp:txXfrm>
        <a:off x="2184945" y="1360814"/>
        <a:ext cx="7832814" cy="3292414"/>
      </dsp:txXfrm>
    </dsp:sp>
    <dsp:sp modelId="{BD3FC30E-F348-4241-989C-20ECDCBE2852}">
      <dsp:nvSpPr>
        <dsp:cNvPr id="0" name=""/>
        <dsp:cNvSpPr/>
      </dsp:nvSpPr>
      <dsp:spPr>
        <a:xfrm>
          <a:off x="2278270" y="2480792"/>
          <a:ext cx="1609718" cy="639242"/>
        </a:xfrm>
        <a:prstGeom prst="roundRect">
          <a:avLst>
            <a:gd name="adj" fmla="val 10500"/>
          </a:avLst>
        </a:prstGeom>
        <a:solidFill>
          <a:schemeClr val="accent1">
            <a:alpha val="90000"/>
            <a:tint val="4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a:t>广泛用途的高效新型通用</a:t>
          </a:r>
          <a:r>
            <a:rPr lang="en-US" altLang="zh-CN" sz="1200" kern="1200"/>
            <a:t>AI</a:t>
          </a:r>
          <a:r>
            <a:rPr lang="zh-CN" altLang="en-US" sz="1200" kern="1200"/>
            <a:t>算法</a:t>
          </a:r>
          <a:endParaRPr lang="en-US" sz="1200" kern="1200"/>
        </a:p>
      </dsp:txBody>
      <dsp:txXfrm>
        <a:off x="2297929" y="2500451"/>
        <a:ext cx="1570400" cy="599924"/>
      </dsp:txXfrm>
    </dsp:sp>
    <dsp:sp modelId="{6CC91412-9C4B-4D4E-80C9-95BC25AF97C4}">
      <dsp:nvSpPr>
        <dsp:cNvPr id="0" name=""/>
        <dsp:cNvSpPr/>
      </dsp:nvSpPr>
      <dsp:spPr>
        <a:xfrm>
          <a:off x="2278270" y="3169401"/>
          <a:ext cx="1609718" cy="639242"/>
        </a:xfrm>
        <a:prstGeom prst="roundRect">
          <a:avLst>
            <a:gd name="adj" fmla="val 10500"/>
          </a:avLst>
        </a:prstGeom>
        <a:solidFill>
          <a:schemeClr val="accent1">
            <a:alpha val="90000"/>
            <a:tint val="4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a:t>多种深度学习框架的支持与进化</a:t>
          </a:r>
          <a:endParaRPr lang="en-US" sz="1200" kern="1200"/>
        </a:p>
      </dsp:txBody>
      <dsp:txXfrm>
        <a:off x="2297929" y="3189060"/>
        <a:ext cx="1570400" cy="599924"/>
      </dsp:txXfrm>
    </dsp:sp>
    <dsp:sp modelId="{0A25D7DD-1509-4F7B-BE89-998F4CFC9CB0}">
      <dsp:nvSpPr>
        <dsp:cNvPr id="0" name=""/>
        <dsp:cNvSpPr/>
      </dsp:nvSpPr>
      <dsp:spPr>
        <a:xfrm>
          <a:off x="2278270" y="3858010"/>
          <a:ext cx="1609718" cy="639242"/>
        </a:xfrm>
        <a:prstGeom prst="roundRect">
          <a:avLst>
            <a:gd name="adj" fmla="val 10500"/>
          </a:avLst>
        </a:prstGeom>
        <a:solidFill>
          <a:schemeClr val="accent1">
            <a:alpha val="90000"/>
            <a:tint val="4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a:t>深度神经网络编译架构及优化</a:t>
          </a:r>
          <a:endParaRPr lang="en-US" sz="1200" kern="1200"/>
        </a:p>
      </dsp:txBody>
      <dsp:txXfrm>
        <a:off x="2297929" y="3877669"/>
        <a:ext cx="1570400" cy="599924"/>
      </dsp:txXfrm>
    </dsp:sp>
    <dsp:sp modelId="{006C0419-B7D3-4DA7-8FE5-888FD00E8EDF}">
      <dsp:nvSpPr>
        <dsp:cNvPr id="0" name=""/>
        <dsp:cNvSpPr/>
      </dsp:nvSpPr>
      <dsp:spPr>
        <a:xfrm>
          <a:off x="4102185" y="2505851"/>
          <a:ext cx="5763830" cy="2004681"/>
        </a:xfrm>
        <a:prstGeom prst="roundRect">
          <a:avLst>
            <a:gd name="adj" fmla="val 105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31531" numCol="1" spcCol="1270" anchor="t" anchorCtr="0">
          <a:noAutofit/>
        </a:bodyPr>
        <a:lstStyle/>
        <a:p>
          <a:pPr marL="0" lvl="0" indent="0" algn="l" defTabSz="1377950">
            <a:lnSpc>
              <a:spcPct val="90000"/>
            </a:lnSpc>
            <a:spcBef>
              <a:spcPct val="0"/>
            </a:spcBef>
            <a:spcAft>
              <a:spcPct val="35000"/>
            </a:spcAft>
            <a:buNone/>
          </a:pPr>
          <a:r>
            <a:rPr lang="zh-CN" altLang="en-US" sz="3100" kern="1200" dirty="0"/>
            <a:t>核心系统软硬件</a:t>
          </a:r>
          <a:endParaRPr lang="en-US" sz="3100" kern="1200" dirty="0"/>
        </a:p>
      </dsp:txBody>
      <dsp:txXfrm>
        <a:off x="4163836" y="2567502"/>
        <a:ext cx="5640528" cy="1881379"/>
      </dsp:txXfrm>
    </dsp:sp>
    <dsp:sp modelId="{5CDB2FBF-6432-4DD1-91E4-07C8B7FBE452}">
      <dsp:nvSpPr>
        <dsp:cNvPr id="0" name=""/>
        <dsp:cNvSpPr/>
      </dsp:nvSpPr>
      <dsp:spPr>
        <a:xfrm>
          <a:off x="4246281" y="3407958"/>
          <a:ext cx="1788673" cy="902106"/>
        </a:xfrm>
        <a:prstGeom prst="roundRect">
          <a:avLst>
            <a:gd name="adj" fmla="val 10500"/>
          </a:avLst>
        </a:prstGeom>
        <a:solidFill>
          <a:schemeClr val="accent1">
            <a:alpha val="90000"/>
            <a:tint val="4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a:t>深度学习任务运行和优化环境</a:t>
          </a:r>
          <a:endParaRPr lang="en-US" sz="1200" kern="1200"/>
        </a:p>
      </dsp:txBody>
      <dsp:txXfrm>
        <a:off x="4274024" y="3435701"/>
        <a:ext cx="1733187" cy="846620"/>
      </dsp:txXfrm>
    </dsp:sp>
    <dsp:sp modelId="{A6129CFC-DDB6-4F9E-B7B7-A34A9334F8FE}">
      <dsp:nvSpPr>
        <dsp:cNvPr id="0" name=""/>
        <dsp:cNvSpPr/>
      </dsp:nvSpPr>
      <dsp:spPr>
        <a:xfrm>
          <a:off x="6085841" y="3407958"/>
          <a:ext cx="1788673" cy="902106"/>
        </a:xfrm>
        <a:prstGeom prst="roundRect">
          <a:avLst>
            <a:gd name="adj" fmla="val 10500"/>
          </a:avLst>
        </a:prstGeom>
        <a:solidFill>
          <a:schemeClr val="accent1">
            <a:alpha val="90000"/>
            <a:tint val="4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a:t>通用资源管理和调度系统</a:t>
          </a:r>
          <a:endParaRPr lang="en-US" sz="1200" kern="1200"/>
        </a:p>
      </dsp:txBody>
      <dsp:txXfrm>
        <a:off x="6113584" y="3435701"/>
        <a:ext cx="1733187" cy="846620"/>
      </dsp:txXfrm>
    </dsp:sp>
    <dsp:sp modelId="{3A7D7463-DC4E-4713-AEA5-002A59CEEE6F}">
      <dsp:nvSpPr>
        <dsp:cNvPr id="0" name=""/>
        <dsp:cNvSpPr/>
      </dsp:nvSpPr>
      <dsp:spPr>
        <a:xfrm>
          <a:off x="7925401" y="3407958"/>
          <a:ext cx="1788673" cy="902106"/>
        </a:xfrm>
        <a:prstGeom prst="roundRect">
          <a:avLst>
            <a:gd name="adj" fmla="val 10500"/>
          </a:avLst>
        </a:prstGeom>
        <a:solidFill>
          <a:schemeClr val="accent1">
            <a:alpha val="90000"/>
            <a:tint val="4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zh-CN" altLang="en-US" sz="1200" kern="1200"/>
            <a:t>新型硬件及相关高性能网络和计算栈</a:t>
          </a:r>
          <a:endParaRPr lang="en-US" sz="1200" kern="1200"/>
        </a:p>
      </dsp:txBody>
      <dsp:txXfrm>
        <a:off x="7953144" y="3435701"/>
        <a:ext cx="1733187" cy="846620"/>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DBB7EB-5C87-43DA-ADAA-F22E04DB12C3}" type="datetimeFigureOut">
              <a:rPr lang="en-US" smtClean="0"/>
              <a:t>9/21/2020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2D2757-9308-4430-8433-C388BEDC9F35}" type="slidenum">
              <a:rPr lang="en-US" smtClean="0"/>
              <a:t>‹#›</a:t>
            </a:fld>
            <a:endParaRPr lang="en-US"/>
          </a:p>
        </p:txBody>
      </p:sp>
    </p:spTree>
    <p:extLst>
      <p:ext uri="{BB962C8B-B14F-4D97-AF65-F5344CB8AC3E}">
        <p14:creationId xmlns:p14="http://schemas.microsoft.com/office/powerpoint/2010/main" val="1736819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1</a:t>
            </a:fld>
            <a:endParaRPr lang="en-US"/>
          </a:p>
        </p:txBody>
      </p:sp>
    </p:spTree>
    <p:extLst>
      <p:ext uri="{BB962C8B-B14F-4D97-AF65-F5344CB8AC3E}">
        <p14:creationId xmlns:p14="http://schemas.microsoft.com/office/powerpoint/2010/main" val="32499577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D4BB023-A8AD-485F-98B6-2A123B5DB93A}" type="slidenum">
              <a:rPr lang="en-US" smtClean="0"/>
              <a:t>24</a:t>
            </a:fld>
            <a:endParaRPr lang="en-US"/>
          </a:p>
        </p:txBody>
      </p:sp>
    </p:spTree>
    <p:extLst>
      <p:ext uri="{BB962C8B-B14F-4D97-AF65-F5344CB8AC3E}">
        <p14:creationId xmlns:p14="http://schemas.microsoft.com/office/powerpoint/2010/main" val="1068793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F46EE01-067F-4E09-876D-1AA454C15818}" type="slidenum">
              <a:rPr lang="en-US" smtClean="0"/>
              <a:t>25</a:t>
            </a:fld>
            <a:endParaRPr lang="en-US"/>
          </a:p>
        </p:txBody>
      </p:sp>
    </p:spTree>
    <p:extLst>
      <p:ext uri="{BB962C8B-B14F-4D97-AF65-F5344CB8AC3E}">
        <p14:creationId xmlns:p14="http://schemas.microsoft.com/office/powerpoint/2010/main" val="37544875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33</a:t>
            </a:fld>
            <a:endParaRPr lang="en-US"/>
          </a:p>
        </p:txBody>
      </p:sp>
    </p:spTree>
    <p:extLst>
      <p:ext uri="{BB962C8B-B14F-4D97-AF65-F5344CB8AC3E}">
        <p14:creationId xmlns:p14="http://schemas.microsoft.com/office/powerpoint/2010/main" val="1372087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34</a:t>
            </a:fld>
            <a:endParaRPr lang="en-US"/>
          </a:p>
        </p:txBody>
      </p:sp>
    </p:spTree>
    <p:extLst>
      <p:ext uri="{BB962C8B-B14F-4D97-AF65-F5344CB8AC3E}">
        <p14:creationId xmlns:p14="http://schemas.microsoft.com/office/powerpoint/2010/main" val="2794268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2D2757-9308-4430-8433-C388BEDC9F35}" type="slidenum">
              <a:rPr lang="en-US" smtClean="0"/>
              <a:t>39</a:t>
            </a:fld>
            <a:endParaRPr lang="en-US"/>
          </a:p>
        </p:txBody>
      </p:sp>
    </p:spTree>
    <p:extLst>
      <p:ext uri="{BB962C8B-B14F-4D97-AF65-F5344CB8AC3E}">
        <p14:creationId xmlns:p14="http://schemas.microsoft.com/office/powerpoint/2010/main" val="16364342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2D2757-9308-4430-8433-C388BEDC9F35}" type="slidenum">
              <a:rPr lang="en-US" smtClean="0"/>
              <a:t>40</a:t>
            </a:fld>
            <a:endParaRPr lang="en-US"/>
          </a:p>
        </p:txBody>
      </p:sp>
    </p:spTree>
    <p:extLst>
      <p:ext uri="{BB962C8B-B14F-4D97-AF65-F5344CB8AC3E}">
        <p14:creationId xmlns:p14="http://schemas.microsoft.com/office/powerpoint/2010/main" val="2209905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2D2757-9308-4430-8433-C388BEDC9F35}" type="slidenum">
              <a:rPr lang="en-US" smtClean="0"/>
              <a:t>41</a:t>
            </a:fld>
            <a:endParaRPr lang="en-US"/>
          </a:p>
        </p:txBody>
      </p:sp>
    </p:spTree>
    <p:extLst>
      <p:ext uri="{BB962C8B-B14F-4D97-AF65-F5344CB8AC3E}">
        <p14:creationId xmlns:p14="http://schemas.microsoft.com/office/powerpoint/2010/main" val="3503148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2D2757-9308-4430-8433-C388BEDC9F35}" type="slidenum">
              <a:rPr lang="en-US" smtClean="0"/>
              <a:t>42</a:t>
            </a:fld>
            <a:endParaRPr lang="en-US"/>
          </a:p>
        </p:txBody>
      </p:sp>
    </p:spTree>
    <p:extLst>
      <p:ext uri="{BB962C8B-B14F-4D97-AF65-F5344CB8AC3E}">
        <p14:creationId xmlns:p14="http://schemas.microsoft.com/office/powerpoint/2010/main" val="2720121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2D2757-9308-4430-8433-C388BEDC9F35}" type="slidenum">
              <a:rPr lang="en-US" smtClean="0"/>
              <a:t>43</a:t>
            </a:fld>
            <a:endParaRPr lang="en-US"/>
          </a:p>
        </p:txBody>
      </p:sp>
    </p:spTree>
    <p:extLst>
      <p:ext uri="{BB962C8B-B14F-4D97-AF65-F5344CB8AC3E}">
        <p14:creationId xmlns:p14="http://schemas.microsoft.com/office/powerpoint/2010/main" val="6782032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D4BB023-A8AD-485F-98B6-2A123B5DB93A}" type="slidenum">
              <a:rPr lang="en-US" smtClean="0"/>
              <a:t>44</a:t>
            </a:fld>
            <a:endParaRPr lang="en-US"/>
          </a:p>
        </p:txBody>
      </p:sp>
    </p:spTree>
    <p:extLst>
      <p:ext uri="{BB962C8B-B14F-4D97-AF65-F5344CB8AC3E}">
        <p14:creationId xmlns:p14="http://schemas.microsoft.com/office/powerpoint/2010/main" val="1687850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10</a:t>
            </a:fld>
            <a:endParaRPr lang="en-US"/>
          </a:p>
        </p:txBody>
      </p:sp>
    </p:spTree>
    <p:extLst>
      <p:ext uri="{BB962C8B-B14F-4D97-AF65-F5344CB8AC3E}">
        <p14:creationId xmlns:p14="http://schemas.microsoft.com/office/powerpoint/2010/main" val="4475638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kumimoji="0" lang="en-US" sz="900" b="0" i="0" u="none" strike="noStrike" kern="1200" cap="none" spc="0" normalizeH="0" baseline="0" noProof="0" dirty="0">
              <a:ln>
                <a:noFill/>
              </a:ln>
              <a:solidFill>
                <a:srgbClr val="353535"/>
              </a:solidFill>
              <a:effectLst/>
              <a:uLnTx/>
              <a:uFillTx/>
              <a:latin typeface="Segoe UI"/>
              <a:ea typeface="+mn-ea"/>
              <a:cs typeface="Segoe UI Semilight" panose="020B0402040204020203" pitchFamily="34" charset="0"/>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9/21/2020 2:22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132703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kumimoji="0" lang="en-US" sz="900" b="0" i="0" u="none" strike="noStrike" kern="1200" cap="none" spc="0" normalizeH="0" baseline="0" noProof="0">
              <a:ln>
                <a:noFill/>
              </a:ln>
              <a:solidFill>
                <a:srgbClr val="353535"/>
              </a:solidFill>
              <a:effectLst/>
              <a:uLnTx/>
              <a:uFillTx/>
              <a:latin typeface="Segoe UI"/>
              <a:ea typeface="+mn-ea"/>
              <a:cs typeface="Segoe UI Semilight" panose="020B0402040204020203" pitchFamily="34" charset="0"/>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9/21/2020 2:22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3904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2D2757-9308-4430-8433-C388BEDC9F35}" type="slidenum">
              <a:rPr lang="en-US" smtClean="0"/>
              <a:t>49</a:t>
            </a:fld>
            <a:endParaRPr lang="en-US"/>
          </a:p>
        </p:txBody>
      </p:sp>
    </p:spTree>
    <p:extLst>
      <p:ext uri="{BB962C8B-B14F-4D97-AF65-F5344CB8AC3E}">
        <p14:creationId xmlns:p14="http://schemas.microsoft.com/office/powerpoint/2010/main" val="25820306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2D2757-9308-4430-8433-C388BEDC9F35}" type="slidenum">
              <a:rPr lang="en-US" smtClean="0"/>
              <a:t>50</a:t>
            </a:fld>
            <a:endParaRPr lang="en-US"/>
          </a:p>
        </p:txBody>
      </p:sp>
    </p:spTree>
    <p:extLst>
      <p:ext uri="{BB962C8B-B14F-4D97-AF65-F5344CB8AC3E}">
        <p14:creationId xmlns:p14="http://schemas.microsoft.com/office/powerpoint/2010/main" val="30226361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9584C4-85A3-4D7E-8448-BE3E009A1AD7}" type="slidenum">
              <a:rPr lang="en-US" smtClean="0"/>
              <a:t>52</a:t>
            </a:fld>
            <a:endParaRPr lang="en-US"/>
          </a:p>
        </p:txBody>
      </p:sp>
    </p:spTree>
    <p:extLst>
      <p:ext uri="{BB962C8B-B14F-4D97-AF65-F5344CB8AC3E}">
        <p14:creationId xmlns:p14="http://schemas.microsoft.com/office/powerpoint/2010/main" val="2341675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53</a:t>
            </a:fld>
            <a:endParaRPr lang="en-US"/>
          </a:p>
        </p:txBody>
      </p:sp>
    </p:spTree>
    <p:extLst>
      <p:ext uri="{BB962C8B-B14F-4D97-AF65-F5344CB8AC3E}">
        <p14:creationId xmlns:p14="http://schemas.microsoft.com/office/powerpoint/2010/main" val="16397241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6C2E3A-6F70-4550-9712-242708E84498}" type="slidenum">
              <a:rPr lang="en-US" smtClean="0"/>
              <a:t>56</a:t>
            </a:fld>
            <a:endParaRPr lang="en-US"/>
          </a:p>
        </p:txBody>
      </p:sp>
    </p:spTree>
    <p:extLst>
      <p:ext uri="{BB962C8B-B14F-4D97-AF65-F5344CB8AC3E}">
        <p14:creationId xmlns:p14="http://schemas.microsoft.com/office/powerpoint/2010/main" val="3025934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6B020D4-6029-434A-8C0B-FECF40E4C5B9}" type="slidenum">
              <a:rPr lang="en-US" smtClean="0"/>
              <a:t>61</a:t>
            </a:fld>
            <a:endParaRPr lang="en-US"/>
          </a:p>
        </p:txBody>
      </p:sp>
    </p:spTree>
    <p:extLst>
      <p:ext uri="{BB962C8B-B14F-4D97-AF65-F5344CB8AC3E}">
        <p14:creationId xmlns:p14="http://schemas.microsoft.com/office/powerpoint/2010/main" val="3245630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2D2757-9308-4430-8433-C388BEDC9F35}" type="slidenum">
              <a:rPr lang="en-US" smtClean="0"/>
              <a:t>12</a:t>
            </a:fld>
            <a:endParaRPr lang="en-US"/>
          </a:p>
        </p:txBody>
      </p:sp>
    </p:spTree>
    <p:extLst>
      <p:ext uri="{BB962C8B-B14F-4D97-AF65-F5344CB8AC3E}">
        <p14:creationId xmlns:p14="http://schemas.microsoft.com/office/powerpoint/2010/main" val="40349830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2D2757-9308-4430-8433-C388BEDC9F35}" type="slidenum">
              <a:rPr lang="en-US" smtClean="0"/>
              <a:t>13</a:t>
            </a:fld>
            <a:endParaRPr lang="en-US"/>
          </a:p>
        </p:txBody>
      </p:sp>
    </p:spTree>
    <p:extLst>
      <p:ext uri="{BB962C8B-B14F-4D97-AF65-F5344CB8AC3E}">
        <p14:creationId xmlns:p14="http://schemas.microsoft.com/office/powerpoint/2010/main" val="1207462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2D2757-9308-4430-8433-C388BEDC9F35}" type="slidenum">
              <a:rPr lang="en-US" smtClean="0"/>
              <a:t>14</a:t>
            </a:fld>
            <a:endParaRPr lang="en-US"/>
          </a:p>
        </p:txBody>
      </p:sp>
    </p:spTree>
    <p:extLst>
      <p:ext uri="{BB962C8B-B14F-4D97-AF65-F5344CB8AC3E}">
        <p14:creationId xmlns:p14="http://schemas.microsoft.com/office/powerpoint/2010/main" val="1325124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2D2757-9308-4430-8433-C388BEDC9F35}" type="slidenum">
              <a:rPr lang="en-US" smtClean="0"/>
              <a:t>15</a:t>
            </a:fld>
            <a:endParaRPr lang="en-US"/>
          </a:p>
        </p:txBody>
      </p:sp>
    </p:spTree>
    <p:extLst>
      <p:ext uri="{BB962C8B-B14F-4D97-AF65-F5344CB8AC3E}">
        <p14:creationId xmlns:p14="http://schemas.microsoft.com/office/powerpoint/2010/main" val="3198213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kumimoji="0" lang="en-US" sz="900" b="0" i="0" u="none" strike="noStrike" kern="1200" cap="none" spc="0" normalizeH="0" baseline="0" noProof="0" dirty="0">
              <a:ln>
                <a:noFill/>
              </a:ln>
              <a:solidFill>
                <a:srgbClr val="353535"/>
              </a:solidFill>
              <a:effectLst/>
              <a:uLnTx/>
              <a:uFillTx/>
              <a:latin typeface="Segoe UI"/>
              <a:ea typeface="+mn-ea"/>
              <a:cs typeface="Segoe UI Semilight" panose="020B0402040204020203" pitchFamily="34" charset="0"/>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9/21/2020 2:22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077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kumimoji="0" lang="en-US" sz="900" b="0" i="0" u="none" strike="noStrike" kern="1200" cap="none" spc="0" normalizeH="0" baseline="0" noProof="0">
              <a:ln>
                <a:noFill/>
              </a:ln>
              <a:solidFill>
                <a:srgbClr val="353535"/>
              </a:solidFill>
              <a:effectLst/>
              <a:uLnTx/>
              <a:uFillTx/>
              <a:latin typeface="Segoe UI"/>
              <a:ea typeface="+mn-ea"/>
              <a:cs typeface="Segoe UI Semilight" panose="020B0402040204020203" pitchFamily="34" charset="0"/>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9/21/2020 2:22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40407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kumimoji="0" lang="en-US" sz="900" b="0" i="0" u="none" strike="noStrike" kern="1200" cap="none" spc="0" normalizeH="0" baseline="0" noProof="0">
              <a:ln>
                <a:noFill/>
              </a:ln>
              <a:solidFill>
                <a:srgbClr val="353535"/>
              </a:solidFill>
              <a:effectLst/>
              <a:uLnTx/>
              <a:uFillTx/>
              <a:latin typeface="Segoe UI"/>
              <a:ea typeface="+mn-ea"/>
              <a:cs typeface="Segoe UI Semilight" panose="020B0402040204020203" pitchFamily="34" charset="0"/>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9/21/2020 2:22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83643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Person reaching into backpack pulling out laptop" title="Microsoft brand photo">
            <a:extLst>
              <a:ext uri="{FF2B5EF4-FFF2-40B4-BE49-F238E27FC236}">
                <a16:creationId xmlns:a16="http://schemas.microsoft.com/office/drawing/2014/main" id="{A483E426-5B7E-455F-A533-486A124C6D49}"/>
              </a:ext>
            </a:extLst>
          </p:cNvPr>
          <p:cNvPicPr>
            <a:picLocks noChangeAspect="1"/>
          </p:cNvPicPr>
          <p:nvPr/>
        </p:nvPicPr>
        <p:blipFill rotWithShape="1">
          <a:blip r:embed="rId3"/>
          <a:srcRect l="30591" t="17710" r="19860" b="7967"/>
          <a:stretch/>
        </p:blipFill>
        <p:spPr>
          <a:xfrm>
            <a:off x="5334000" y="0"/>
            <a:ext cx="6858000" cy="6858000"/>
          </a:xfrm>
          <a:prstGeom prst="rect">
            <a:avLst/>
          </a:prstGeom>
        </p:spPr>
      </p:pic>
    </p:spTree>
    <p:extLst>
      <p:ext uri="{BB962C8B-B14F-4D97-AF65-F5344CB8AC3E}">
        <p14:creationId xmlns:p14="http://schemas.microsoft.com/office/powerpoint/2010/main" val="3919784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7757759"/>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6677080"/>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94306671"/>
      </p:ext>
    </p:extLst>
  </p:cSld>
  <p:clrMapOvr>
    <a:masterClrMapping/>
  </p:clrMapOvr>
  <p:transition>
    <p:fade/>
  </p:transition>
  <p:hf hdr="0" ftr="0" dt="0"/>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59810118"/>
      </p:ext>
    </p:extLst>
  </p:cSld>
  <p:clrMapOvr>
    <a:masterClrMapping/>
  </p:clrMapOvr>
  <p:transition>
    <p:fade/>
  </p:transition>
  <p:hf hdr="0" ftr="0" dt="0"/>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03688093"/>
      </p:ext>
    </p:extLst>
  </p:cSld>
  <p:clrMapOvr>
    <a:masterClrMapping/>
  </p:clrMapOvr>
  <p:transition>
    <p:fade/>
  </p:transition>
  <p:hf hdr="0" ftr="0" dt="0"/>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749736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0065816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985527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6807452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685835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Person reaching into backpack pulling out laptop" title="Microsoft brand photo">
            <a:extLst>
              <a:ext uri="{FF2B5EF4-FFF2-40B4-BE49-F238E27FC236}">
                <a16:creationId xmlns:a16="http://schemas.microsoft.com/office/drawing/2014/main" id="{10233ED1-93C1-409B-A618-CB891BEF13C7}"/>
              </a:ext>
            </a:extLst>
          </p:cNvPr>
          <p:cNvPicPr>
            <a:picLocks noChangeAspect="1"/>
          </p:cNvPicPr>
          <p:nvPr/>
        </p:nvPicPr>
        <p:blipFill rotWithShape="1">
          <a:blip r:embed="rId3"/>
          <a:srcRect l="30591" t="17710" r="19860" b="7967"/>
          <a:stretch/>
        </p:blipFill>
        <p:spPr>
          <a:xfrm>
            <a:off x="5334000" y="0"/>
            <a:ext cx="6858000" cy="6858000"/>
          </a:xfrm>
          <a:prstGeom prst="rect">
            <a:avLst/>
          </a:prstGeom>
        </p:spPr>
      </p:pic>
    </p:spTree>
    <p:extLst>
      <p:ext uri="{BB962C8B-B14F-4D97-AF65-F5344CB8AC3E}">
        <p14:creationId xmlns:p14="http://schemas.microsoft.com/office/powerpoint/2010/main" val="62925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772787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402808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688156"/>
      </p:ext>
    </p:extLst>
  </p:cSld>
  <p:clrMapOvr>
    <a:overrideClrMapping bg1="dk1" tx1="lt1" bg2="dk2" tx2="lt2" accent1="accent1" accent2="accent2" accent3="accent3" accent4="accent4" accent5="accent5" accent6="accent6" hlink="hlink" folHlink="folHlink"/>
  </p:clrMapOvr>
  <p:transition>
    <p:fade/>
  </p:transition>
  <p:hf hdr="0" ftr="0" dt="0"/>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1599698"/>
      </p:ext>
    </p:extLst>
  </p:cSld>
  <p:clrMapOvr>
    <a:masterClrMapping/>
  </p:clrMapOvr>
  <p:transition>
    <p:fade/>
  </p:transition>
  <p:hf hdr="0" ftr="0" dt="0"/>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92341976"/>
      </p:ext>
    </p:extLst>
  </p:cSld>
  <p:clrMapOvr>
    <a:overrideClrMapping bg1="dk1" tx1="lt1" bg2="dk2" tx2="lt2" accent1="accent1" accent2="accent2" accent3="accent3" accent4="accent4" accent5="accent5" accent6="accent6" hlink="hlink" folHlink="folHlink"/>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765799311"/>
      </p:ext>
    </p:extLst>
  </p:cSld>
  <p:clrMapOvr>
    <a:overrideClrMapping bg1="dk1" tx1="lt1" bg2="dk2" tx2="lt2" accent1="accent1" accent2="accent2" accent3="accent3" accent4="accent4" accent5="accent5" accent6="accent6" hlink="hlink" folHlink="folHlink"/>
  </p:clrMapOvr>
  <p:transition>
    <p:fade/>
  </p:transition>
  <p:hf hdr="0" ftr="0" dt="0"/>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C406B3-E4C5-4E9F-A6CF-3A26EE8BE841}" type="datetime1">
              <a:rPr lang="en-US" smtClean="0"/>
              <a:t>9/21/2020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405F3C-E1F1-4016-982B-CA91284A1E2D}" type="slidenum">
              <a:rPr lang="en-US" smtClean="0"/>
              <a:t>‹#›</a:t>
            </a:fld>
            <a:endParaRPr lang="en-US"/>
          </a:p>
        </p:txBody>
      </p:sp>
    </p:spTree>
    <p:extLst>
      <p:ext uri="{BB962C8B-B14F-4D97-AF65-F5344CB8AC3E}">
        <p14:creationId xmlns:p14="http://schemas.microsoft.com/office/powerpoint/2010/main" val="25753763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gray - EMF" descr="Microsoft logo, gray text version">
            <a:extLst>
              <a:ext uri="{FF2B5EF4-FFF2-40B4-BE49-F238E27FC236}">
                <a16:creationId xmlns:a16="http://schemas.microsoft.com/office/drawing/2014/main" id="{606C7DA6-3E58-4BAA-9E2E-EA46ED5F182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descr="Person reaching into backpack pulling out laptop" title="Microsoft brand photo">
            <a:extLst>
              <a:ext uri="{FF2B5EF4-FFF2-40B4-BE49-F238E27FC236}">
                <a16:creationId xmlns:a16="http://schemas.microsoft.com/office/drawing/2014/main" id="{FD19A1EB-A9AC-4135-83FF-048F3C10BDAD}"/>
              </a:ext>
            </a:extLst>
          </p:cNvPr>
          <p:cNvPicPr>
            <a:picLocks noChangeAspect="1"/>
          </p:cNvPicPr>
          <p:nvPr userDrawn="1"/>
        </p:nvPicPr>
        <p:blipFill rotWithShape="1">
          <a:blip r:embed="rId3"/>
          <a:srcRect l="30591" t="17710" r="19860" b="7967"/>
          <a:stretch/>
        </p:blipFill>
        <p:spPr>
          <a:xfrm>
            <a:off x="5334000" y="0"/>
            <a:ext cx="6858000" cy="6858000"/>
          </a:xfrm>
          <a:prstGeom prst="rect">
            <a:avLst/>
          </a:prstGeom>
        </p:spPr>
      </p:pic>
    </p:spTree>
    <p:extLst>
      <p:ext uri="{BB962C8B-B14F-4D97-AF65-F5344CB8AC3E}">
        <p14:creationId xmlns:p14="http://schemas.microsoft.com/office/powerpoint/2010/main" val="35633803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Person reaching into backpack pulling out laptop" title="Microsoft brand photo">
            <a:extLst>
              <a:ext uri="{FF2B5EF4-FFF2-40B4-BE49-F238E27FC236}">
                <a16:creationId xmlns:a16="http://schemas.microsoft.com/office/drawing/2014/main" id="{587AAC64-7B05-4604-BF33-4EBE51912F72}"/>
              </a:ext>
            </a:extLst>
          </p:cNvPr>
          <p:cNvPicPr>
            <a:picLocks noChangeAspect="1"/>
          </p:cNvPicPr>
          <p:nvPr userDrawn="1"/>
        </p:nvPicPr>
        <p:blipFill rotWithShape="1">
          <a:blip r:embed="rId3"/>
          <a:srcRect l="30591" t="17710" r="19860" b="7967"/>
          <a:stretch/>
        </p:blipFill>
        <p:spPr>
          <a:xfrm>
            <a:off x="5334000" y="0"/>
            <a:ext cx="6858000" cy="6858000"/>
          </a:xfrm>
          <a:prstGeom prst="rect">
            <a:avLst/>
          </a:prstGeom>
        </p:spPr>
      </p:pic>
    </p:spTree>
    <p:extLst>
      <p:ext uri="{BB962C8B-B14F-4D97-AF65-F5344CB8AC3E}">
        <p14:creationId xmlns:p14="http://schemas.microsoft.com/office/powerpoint/2010/main" val="188321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353430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050784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21740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18512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60068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72063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22525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187197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464775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0336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63245019"/>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9724773"/>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8525511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731266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9674956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21861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264799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79741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291225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328081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49429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4505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54556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7687839"/>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214665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88193051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6057433"/>
      </p:ext>
    </p:extLst>
  </p:cSld>
  <p:clrMapOvr>
    <a:masterClrMapping/>
  </p:clrMapOvr>
  <p:transition>
    <p:fade/>
  </p:transition>
  <p:hf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9794767"/>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3681567"/>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941051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theme" Target="../theme/theme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161197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9" r:id="rId26"/>
  </p:sldLayoutIdLst>
  <p:transition>
    <p:fade/>
  </p:transition>
  <p:hf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67946883"/>
      </p:ext>
    </p:extLst>
  </p:cSld>
  <p:clrMap bg1="dk1" tx1="lt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jpeg"/><Relationship Id="rId3" Type="http://schemas.openxmlformats.org/officeDocument/2006/relationships/image" Target="../media/image6.jpeg"/><Relationship Id="rId7" Type="http://schemas.openxmlformats.org/officeDocument/2006/relationships/image" Target="../media/image10.jpeg"/><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8.jpeg"/><Relationship Id="rId15" Type="http://schemas.openxmlformats.org/officeDocument/2006/relationships/image" Target="../media/image18.png"/><Relationship Id="rId10" Type="http://schemas.openxmlformats.org/officeDocument/2006/relationships/image" Target="../media/image13.jpeg"/><Relationship Id="rId4" Type="http://schemas.openxmlformats.org/officeDocument/2006/relationships/image" Target="../media/image7.jpeg"/><Relationship Id="rId9" Type="http://schemas.openxmlformats.org/officeDocument/2006/relationships/image" Target="../media/image12.jpeg"/><Relationship Id="rId14"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9.jpeg"/><Relationship Id="rId7" Type="http://schemas.openxmlformats.org/officeDocument/2006/relationships/image" Target="../media/image201.png"/><Relationship Id="rId12" Type="http://schemas.openxmlformats.org/officeDocument/2006/relationships/image" Target="../media/image25.png"/><Relationship Id="rId2" Type="http://schemas.openxmlformats.org/officeDocument/2006/relationships/notesSlide" Target="../notesSlides/notesSlide4.xml"/><Relationship Id="rId16" Type="http://schemas.openxmlformats.org/officeDocument/2006/relationships/image" Target="../media/image29.png"/><Relationship Id="rId1" Type="http://schemas.openxmlformats.org/officeDocument/2006/relationships/slideLayout" Target="../slideLayouts/slideLayout26.xml"/><Relationship Id="rId6" Type="http://schemas.openxmlformats.org/officeDocument/2006/relationships/image" Target="../media/image22.png"/><Relationship Id="rId11" Type="http://schemas.openxmlformats.org/officeDocument/2006/relationships/image" Target="../media/image24.png"/><Relationship Id="rId5" Type="http://schemas.openxmlformats.org/officeDocument/2006/relationships/image" Target="../media/image21.jpe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20.jpeg"/><Relationship Id="rId9" Type="http://schemas.openxmlformats.org/officeDocument/2006/relationships/image" Target="../media/image220.png"/><Relationship Id="rId1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8" Type="http://schemas.openxmlformats.org/officeDocument/2006/relationships/image" Target="../media/image33.jpeg"/><Relationship Id="rId13" Type="http://schemas.openxmlformats.org/officeDocument/2006/relationships/image" Target="../media/image38.png"/><Relationship Id="rId3" Type="http://schemas.openxmlformats.org/officeDocument/2006/relationships/image" Target="../media/image24.jpe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image" Target="../media/image31.jpe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4" Type="http://schemas.openxmlformats.org/officeDocument/2006/relationships/image" Target="../media/image25.jpeg"/><Relationship Id="rId9" Type="http://schemas.openxmlformats.org/officeDocument/2006/relationships/image" Target="../media/image34.jpeg"/><Relationship Id="rId14"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diagramLayout" Target="../diagrams/layout1.xml"/><Relationship Id="rId7" Type="http://schemas.openxmlformats.org/officeDocument/2006/relationships/image" Target="../media/image41.png"/><Relationship Id="rId2" Type="http://schemas.openxmlformats.org/officeDocument/2006/relationships/diagramData" Target="../diagrams/data1.xml"/><Relationship Id="rId1" Type="http://schemas.openxmlformats.org/officeDocument/2006/relationships/slideLayout" Target="../slideLayouts/slideLayout26.xml"/><Relationship Id="rId6" Type="http://schemas.microsoft.com/office/2007/relationships/diagramDrawing" Target="../diagrams/drawing1.xml"/><Relationship Id="rId11" Type="http://schemas.openxmlformats.org/officeDocument/2006/relationships/image" Target="../media/image45.png"/><Relationship Id="rId5" Type="http://schemas.openxmlformats.org/officeDocument/2006/relationships/diagramColors" Target="../diagrams/colors1.xml"/><Relationship Id="rId10" Type="http://schemas.openxmlformats.org/officeDocument/2006/relationships/image" Target="../media/image44.png"/><Relationship Id="rId4" Type="http://schemas.openxmlformats.org/officeDocument/2006/relationships/diagramQuickStyle" Target="../diagrams/quickStyle1.xml"/><Relationship Id="rId9"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6.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jpe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6.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0.png"/><Relationship Id="rId1" Type="http://schemas.openxmlformats.org/officeDocument/2006/relationships/slideLayout" Target="../slideLayouts/slideLayout26.xml"/><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6.xml"/><Relationship Id="rId5" Type="http://schemas.openxmlformats.org/officeDocument/2006/relationships/image" Target="../media/image59.png"/><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26.xml"/><Relationship Id="rId5" Type="http://schemas.openxmlformats.org/officeDocument/2006/relationships/image" Target="../media/image62.png"/><Relationship Id="rId4" Type="http://schemas.openxmlformats.org/officeDocument/2006/relationships/image" Target="../media/image6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6.xml"/><Relationship Id="rId5" Type="http://schemas.openxmlformats.org/officeDocument/2006/relationships/image" Target="../media/image64.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4.png"/><Relationship Id="rId2" Type="http://schemas.openxmlformats.org/officeDocument/2006/relationships/notesSlide" Target="../notesSlides/notesSlide16.xml"/><Relationship Id="rId1" Type="http://schemas.openxmlformats.org/officeDocument/2006/relationships/slideLayout" Target="../slideLayouts/slideLayout26.xml"/><Relationship Id="rId6" Type="http://schemas.openxmlformats.org/officeDocument/2006/relationships/image" Target="../media/image69.png"/><Relationship Id="rId11" Type="http://schemas.openxmlformats.org/officeDocument/2006/relationships/image" Target="../media/image65.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42.xml.rels><?xml version="1.0" encoding="UTF-8" standalone="yes"?>
<Relationships xmlns="http://schemas.openxmlformats.org/package/2006/relationships"><Relationship Id="rId8" Type="http://schemas.openxmlformats.org/officeDocument/2006/relationships/image" Target="../media/image4200.png"/><Relationship Id="rId13" Type="http://schemas.openxmlformats.org/officeDocument/2006/relationships/image" Target="../media/image620.png"/><Relationship Id="rId3" Type="http://schemas.openxmlformats.org/officeDocument/2006/relationships/image" Target="../media/image75.png"/><Relationship Id="rId7" Type="http://schemas.openxmlformats.org/officeDocument/2006/relationships/image" Target="../media/image3300.png"/><Relationship Id="rId12" Type="http://schemas.openxmlformats.org/officeDocument/2006/relationships/image" Target="../media/image3800.png"/><Relationship Id="rId2" Type="http://schemas.openxmlformats.org/officeDocument/2006/relationships/notesSlide" Target="../notesSlides/notesSlide17.xml"/><Relationship Id="rId1" Type="http://schemas.openxmlformats.org/officeDocument/2006/relationships/slideLayout" Target="../slideLayouts/slideLayout26.xml"/><Relationship Id="rId11" Type="http://schemas.openxmlformats.org/officeDocument/2006/relationships/image" Target="../media/image4500.png"/><Relationship Id="rId10" Type="http://schemas.openxmlformats.org/officeDocument/2006/relationships/image" Target="../media/image4400.png"/><Relationship Id="rId4" Type="http://schemas.openxmlformats.org/officeDocument/2006/relationships/image" Target="../media/image4100.png"/><Relationship Id="rId9" Type="http://schemas.openxmlformats.org/officeDocument/2006/relationships/image" Target="../media/image4300.png"/></Relationships>
</file>

<file path=ppt/slides/_rels/slide43.xml.rels><?xml version="1.0" encoding="UTF-8" standalone="yes"?>
<Relationships xmlns="http://schemas.openxmlformats.org/package/2006/relationships"><Relationship Id="rId8" Type="http://schemas.openxmlformats.org/officeDocument/2006/relationships/image" Target="../media/image42000.png"/><Relationship Id="rId13" Type="http://schemas.openxmlformats.org/officeDocument/2006/relationships/image" Target="../media/image6200.png"/><Relationship Id="rId3" Type="http://schemas.openxmlformats.org/officeDocument/2006/relationships/image" Target="../media/image41000.png"/><Relationship Id="rId7" Type="http://schemas.openxmlformats.org/officeDocument/2006/relationships/image" Target="../media/image33000.png"/><Relationship Id="rId12" Type="http://schemas.openxmlformats.org/officeDocument/2006/relationships/image" Target="../media/image38000.png"/><Relationship Id="rId2" Type="http://schemas.openxmlformats.org/officeDocument/2006/relationships/notesSlide" Target="../notesSlides/notesSlide18.xml"/><Relationship Id="rId1" Type="http://schemas.openxmlformats.org/officeDocument/2006/relationships/slideLayout" Target="../slideLayouts/slideLayout26.xml"/><Relationship Id="rId11" Type="http://schemas.openxmlformats.org/officeDocument/2006/relationships/image" Target="../media/image45000.png"/><Relationship Id="rId15" Type="http://schemas.openxmlformats.org/officeDocument/2006/relationships/image" Target="../media/image77.svg"/><Relationship Id="rId10" Type="http://schemas.openxmlformats.org/officeDocument/2006/relationships/image" Target="../media/image44000.png"/><Relationship Id="rId9" Type="http://schemas.openxmlformats.org/officeDocument/2006/relationships/image" Target="../media/image43000.png"/><Relationship Id="rId14" Type="http://schemas.openxmlformats.org/officeDocument/2006/relationships/image" Target="../media/image7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78.gif"/></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23.xml"/><Relationship Id="rId1" Type="http://schemas.openxmlformats.org/officeDocument/2006/relationships/slideLayout" Target="../slideLayouts/slideLayout26.xml"/><Relationship Id="rId5" Type="http://schemas.openxmlformats.org/officeDocument/2006/relationships/image" Target="../media/image82.jpg"/><Relationship Id="rId4" Type="http://schemas.openxmlformats.org/officeDocument/2006/relationships/image" Target="../media/image81.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AD2328-0D99-489B-9875-CEA3BE80564D}"/>
              </a:ext>
            </a:extLst>
          </p:cNvPr>
          <p:cNvSpPr>
            <a:spLocks noGrp="1"/>
          </p:cNvSpPr>
          <p:nvPr>
            <p:ph type="title"/>
          </p:nvPr>
        </p:nvSpPr>
        <p:spPr>
          <a:xfrm>
            <a:off x="584200" y="2425780"/>
            <a:ext cx="9144000" cy="1107996"/>
          </a:xfrm>
        </p:spPr>
        <p:txBody>
          <a:bodyPr/>
          <a:lstStyle/>
          <a:p>
            <a:pPr fontAlgn="base"/>
            <a:r>
              <a:rPr lang="zh-CN" altLang="en-US" dirty="0"/>
              <a:t>人工智能系统 </a:t>
            </a:r>
            <a:r>
              <a:rPr lang="en-US" altLang="zh-CN" dirty="0"/>
              <a:t>System for AI </a:t>
            </a:r>
            <a:r>
              <a:rPr lang="en-US" dirty="0"/>
              <a:t> </a:t>
            </a:r>
            <a:br>
              <a:rPr lang="en-US" dirty="0"/>
            </a:br>
            <a:r>
              <a:rPr lang="zh-CN" altLang="en-US" dirty="0"/>
              <a:t>课程介绍 </a:t>
            </a:r>
            <a:r>
              <a:rPr lang="en-US" dirty="0"/>
              <a:t>Lecture Introduction</a:t>
            </a:r>
          </a:p>
        </p:txBody>
      </p:sp>
      <p:sp>
        <p:nvSpPr>
          <p:cNvPr id="7" name="Text Placeholder 6">
            <a:extLst>
              <a:ext uri="{FF2B5EF4-FFF2-40B4-BE49-F238E27FC236}">
                <a16:creationId xmlns:a16="http://schemas.microsoft.com/office/drawing/2014/main" id="{06B9F6D0-D3D0-41C3-964D-4C2D38BE194C}"/>
              </a:ext>
            </a:extLst>
          </p:cNvPr>
          <p:cNvSpPr>
            <a:spLocks noGrp="1"/>
          </p:cNvSpPr>
          <p:nvPr>
            <p:ph type="body" sz="quarter" idx="12"/>
          </p:nvPr>
        </p:nvSpPr>
        <p:spPr/>
        <p:txBody>
          <a:bodyPr/>
          <a:lstStyle/>
          <a:p>
            <a:endParaRPr lang="en-US"/>
          </a:p>
        </p:txBody>
      </p:sp>
      <p:sp>
        <p:nvSpPr>
          <p:cNvPr id="4" name="Slide Number Placeholder 3">
            <a:extLst>
              <a:ext uri="{FF2B5EF4-FFF2-40B4-BE49-F238E27FC236}">
                <a16:creationId xmlns:a16="http://schemas.microsoft.com/office/drawing/2014/main" id="{881AAF48-60AB-4970-BD3D-9D3C5CD9F8F3}"/>
              </a:ext>
            </a:extLst>
          </p:cNvPr>
          <p:cNvSpPr>
            <a:spLocks noGrp="1"/>
          </p:cNvSpPr>
          <p:nvPr>
            <p:ph type="sldNum" sz="quarter" idx="4294967295"/>
          </p:nvPr>
        </p:nvSpPr>
        <p:spPr>
          <a:xfrm>
            <a:off x="0" y="0"/>
            <a:ext cx="0" cy="0"/>
          </a:xfrm>
        </p:spPr>
        <p:txBody>
          <a:bodyPr/>
          <a:lstStyle/>
          <a:p>
            <a:fld id="{75405F3C-E1F1-4016-982B-CA91284A1E2D}" type="slidenum">
              <a:rPr lang="en-US" smtClean="0"/>
              <a:t>1</a:t>
            </a:fld>
            <a:endParaRPr lang="en-US" dirty="0"/>
          </a:p>
        </p:txBody>
      </p:sp>
    </p:spTree>
    <p:extLst>
      <p:ext uri="{BB962C8B-B14F-4D97-AF65-F5344CB8AC3E}">
        <p14:creationId xmlns:p14="http://schemas.microsoft.com/office/powerpoint/2010/main" val="375032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AD2328-0D99-489B-9875-CEA3BE80564D}"/>
              </a:ext>
            </a:extLst>
          </p:cNvPr>
          <p:cNvSpPr>
            <a:spLocks noGrp="1"/>
          </p:cNvSpPr>
          <p:nvPr>
            <p:ph type="title"/>
          </p:nvPr>
        </p:nvSpPr>
        <p:spPr>
          <a:xfrm>
            <a:off x="584200" y="2425780"/>
            <a:ext cx="9144000" cy="1107996"/>
          </a:xfrm>
        </p:spPr>
        <p:txBody>
          <a:bodyPr/>
          <a:lstStyle/>
          <a:p>
            <a:pPr fontAlgn="base"/>
            <a:r>
              <a:rPr lang="zh-CN" altLang="en-US" dirty="0"/>
              <a:t>人工智能系统概述</a:t>
            </a:r>
            <a:r>
              <a:rPr lang="en-US" dirty="0"/>
              <a:t> </a:t>
            </a:r>
            <a:br>
              <a:rPr lang="en-US" dirty="0"/>
            </a:br>
            <a:r>
              <a:rPr lang="en-US" dirty="0"/>
              <a:t>System perspective of System for AI </a:t>
            </a:r>
          </a:p>
        </p:txBody>
      </p:sp>
      <p:sp>
        <p:nvSpPr>
          <p:cNvPr id="7" name="Text Placeholder 6">
            <a:extLst>
              <a:ext uri="{FF2B5EF4-FFF2-40B4-BE49-F238E27FC236}">
                <a16:creationId xmlns:a16="http://schemas.microsoft.com/office/drawing/2014/main" id="{06B9F6D0-D3D0-41C3-964D-4C2D38BE194C}"/>
              </a:ext>
            </a:extLst>
          </p:cNvPr>
          <p:cNvSpPr>
            <a:spLocks noGrp="1"/>
          </p:cNvSpPr>
          <p:nvPr>
            <p:ph type="body" sz="quarter" idx="12"/>
          </p:nvPr>
        </p:nvSpPr>
        <p:spPr/>
        <p:txBody>
          <a:bodyPr/>
          <a:lstStyle/>
          <a:p>
            <a:endParaRPr lang="en-US"/>
          </a:p>
        </p:txBody>
      </p:sp>
      <p:sp>
        <p:nvSpPr>
          <p:cNvPr id="4" name="Slide Number Placeholder 3">
            <a:extLst>
              <a:ext uri="{FF2B5EF4-FFF2-40B4-BE49-F238E27FC236}">
                <a16:creationId xmlns:a16="http://schemas.microsoft.com/office/drawing/2014/main" id="{881AAF48-60AB-4970-BD3D-9D3C5CD9F8F3}"/>
              </a:ext>
            </a:extLst>
          </p:cNvPr>
          <p:cNvSpPr>
            <a:spLocks noGrp="1"/>
          </p:cNvSpPr>
          <p:nvPr>
            <p:ph type="sldNum" sz="quarter" idx="4294967295"/>
          </p:nvPr>
        </p:nvSpPr>
        <p:spPr>
          <a:xfrm>
            <a:off x="0" y="0"/>
            <a:ext cx="0" cy="0"/>
          </a:xfrm>
        </p:spPr>
        <p:txBody>
          <a:bodyPr/>
          <a:lstStyle/>
          <a:p>
            <a:fld id="{75405F3C-E1F1-4016-982B-CA91284A1E2D}" type="slidenum">
              <a:rPr lang="en-US" smtClean="0"/>
              <a:t>10</a:t>
            </a:fld>
            <a:endParaRPr lang="en-US" dirty="0"/>
          </a:p>
        </p:txBody>
      </p:sp>
    </p:spTree>
    <p:extLst>
      <p:ext uri="{BB962C8B-B14F-4D97-AF65-F5344CB8AC3E}">
        <p14:creationId xmlns:p14="http://schemas.microsoft.com/office/powerpoint/2010/main" val="1930757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C6CFD-0299-4842-885C-878445C846D1}"/>
              </a:ext>
            </a:extLst>
          </p:cNvPr>
          <p:cNvSpPr>
            <a:spLocks noGrp="1"/>
          </p:cNvSpPr>
          <p:nvPr>
            <p:ph type="title"/>
          </p:nvPr>
        </p:nvSpPr>
        <p:spPr>
          <a:xfrm>
            <a:off x="585216" y="2537210"/>
            <a:ext cx="9144000" cy="997196"/>
          </a:xfrm>
        </p:spPr>
        <p:txBody>
          <a:bodyPr/>
          <a:lstStyle/>
          <a:p>
            <a:r>
              <a:rPr lang="zh-CN" altLang="en-US" dirty="0"/>
              <a:t>人工智能系统：概览</a:t>
            </a:r>
            <a:br>
              <a:rPr lang="en-US" dirty="0"/>
            </a:br>
            <a:r>
              <a:rPr lang="en-US" dirty="0"/>
              <a:t>System for AI: a historic view</a:t>
            </a:r>
          </a:p>
        </p:txBody>
      </p:sp>
    </p:spTree>
    <p:extLst>
      <p:ext uri="{BB962C8B-B14F-4D97-AF65-F5344CB8AC3E}">
        <p14:creationId xmlns:p14="http://schemas.microsoft.com/office/powerpoint/2010/main" val="130031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4AEBC58-4398-4DE2-8A87-0BBDB988815E}"/>
              </a:ext>
            </a:extLst>
          </p:cNvPr>
          <p:cNvSpPr>
            <a:spLocks noGrp="1"/>
          </p:cNvSpPr>
          <p:nvPr>
            <p:ph type="sldNum" sz="quarter" idx="12"/>
          </p:nvPr>
        </p:nvSpPr>
        <p:spPr/>
        <p:txBody>
          <a:bodyPr/>
          <a:lstStyle/>
          <a:p>
            <a:fld id="{75405F3C-E1F1-4016-982B-CA91284A1E2D}" type="slidenum">
              <a:rPr lang="en-US" smtClean="0"/>
              <a:t>12</a:t>
            </a:fld>
            <a:endParaRPr lang="en-US"/>
          </a:p>
        </p:txBody>
      </p:sp>
      <p:sp>
        <p:nvSpPr>
          <p:cNvPr id="50" name="Title 1">
            <a:extLst>
              <a:ext uri="{FF2B5EF4-FFF2-40B4-BE49-F238E27FC236}">
                <a16:creationId xmlns:a16="http://schemas.microsoft.com/office/drawing/2014/main" id="{48C80665-EFD9-4720-BFD4-24E62BBC0AE2}"/>
              </a:ext>
            </a:extLst>
          </p:cNvPr>
          <p:cNvSpPr txBox="1">
            <a:spLocks/>
          </p:cNvSpPr>
          <p:nvPr/>
        </p:nvSpPr>
        <p:spPr>
          <a:xfrm>
            <a:off x="3147841" y="2743516"/>
            <a:ext cx="580701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t>Deep Learning</a:t>
            </a:r>
          </a:p>
          <a:p>
            <a:pPr algn="ctr"/>
            <a:r>
              <a:rPr lang="zh-CN" altLang="en-US" sz="4000" b="1" dirty="0"/>
              <a:t>深度学习正在改变世界</a:t>
            </a:r>
            <a:endParaRPr lang="en-US" sz="4000" b="1" dirty="0"/>
          </a:p>
        </p:txBody>
      </p:sp>
      <p:grpSp>
        <p:nvGrpSpPr>
          <p:cNvPr id="3" name="Group 2">
            <a:extLst>
              <a:ext uri="{FF2B5EF4-FFF2-40B4-BE49-F238E27FC236}">
                <a16:creationId xmlns:a16="http://schemas.microsoft.com/office/drawing/2014/main" id="{832A5EF2-908A-47BA-8971-2CD58FF45CC1}"/>
              </a:ext>
            </a:extLst>
          </p:cNvPr>
          <p:cNvGrpSpPr/>
          <p:nvPr/>
        </p:nvGrpSpPr>
        <p:grpSpPr>
          <a:xfrm>
            <a:off x="649999" y="621188"/>
            <a:ext cx="11212297" cy="5837703"/>
            <a:chOff x="649999" y="621188"/>
            <a:chExt cx="11212297" cy="5837703"/>
          </a:xfrm>
        </p:grpSpPr>
        <p:pic>
          <p:nvPicPr>
            <p:cNvPr id="24" name="Picture 22" descr="http://www.kitguru.net/wp-content/uploads/2017/05/6_fi-ziptopia-zipcar-generic-autonomous-cars-image_2.jpg">
              <a:extLst>
                <a:ext uri="{FF2B5EF4-FFF2-40B4-BE49-F238E27FC236}">
                  <a16:creationId xmlns:a16="http://schemas.microsoft.com/office/drawing/2014/main" id="{B4AC2E18-023F-4ED1-B87A-F615E22ADBC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6937" y="673203"/>
              <a:ext cx="1904761" cy="1052909"/>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descr="“voice recognition”的图片搜索结果">
              <a:extLst>
                <a:ext uri="{FF2B5EF4-FFF2-40B4-BE49-F238E27FC236}">
                  <a16:creationId xmlns:a16="http://schemas.microsoft.com/office/drawing/2014/main" id="{FCBBE054-E675-48C5-ADED-DE8824401DD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3010" y="2178180"/>
              <a:ext cx="1988688" cy="1113661"/>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a:extLst>
                <a:ext uri="{FF2B5EF4-FFF2-40B4-BE49-F238E27FC236}">
                  <a16:creationId xmlns:a16="http://schemas.microsoft.com/office/drawing/2014/main" id="{52D1389D-3E1A-4F33-8292-41BCDE3A317A}"/>
                </a:ext>
              </a:extLst>
            </p:cNvPr>
            <p:cNvSpPr txBox="1"/>
            <p:nvPr/>
          </p:nvSpPr>
          <p:spPr>
            <a:xfrm>
              <a:off x="1205445" y="1690069"/>
              <a:ext cx="1354858" cy="369332"/>
            </a:xfrm>
            <a:prstGeom prst="rect">
              <a:avLst/>
            </a:prstGeom>
            <a:noFill/>
          </p:spPr>
          <p:txBody>
            <a:bodyPr wrap="none" rtlCol="0">
              <a:spAutoFit/>
            </a:bodyPr>
            <a:lstStyle/>
            <a:p>
              <a:r>
                <a:rPr lang="en-US" dirty="0">
                  <a:solidFill>
                    <a:srgbClr val="C00000"/>
                  </a:solidFill>
                </a:rPr>
                <a:t>Self-driving</a:t>
              </a:r>
            </a:p>
          </p:txBody>
        </p:sp>
        <p:sp>
          <p:nvSpPr>
            <p:cNvPr id="66" name="TextBox 65">
              <a:extLst>
                <a:ext uri="{FF2B5EF4-FFF2-40B4-BE49-F238E27FC236}">
                  <a16:creationId xmlns:a16="http://schemas.microsoft.com/office/drawing/2014/main" id="{0623C831-F05A-4774-8A5A-D3D07F894332}"/>
                </a:ext>
              </a:extLst>
            </p:cNvPr>
            <p:cNvSpPr txBox="1"/>
            <p:nvPr/>
          </p:nvSpPr>
          <p:spPr>
            <a:xfrm>
              <a:off x="894750" y="3379016"/>
              <a:ext cx="1976247" cy="369332"/>
            </a:xfrm>
            <a:prstGeom prst="rect">
              <a:avLst/>
            </a:prstGeom>
            <a:noFill/>
          </p:spPr>
          <p:txBody>
            <a:bodyPr wrap="none" rtlCol="0">
              <a:spAutoFit/>
            </a:bodyPr>
            <a:lstStyle/>
            <a:p>
              <a:r>
                <a:rPr lang="en-US" dirty="0">
                  <a:solidFill>
                    <a:srgbClr val="C00000"/>
                  </a:solidFill>
                </a:rPr>
                <a:t>Personal assistant</a:t>
              </a:r>
            </a:p>
          </p:txBody>
        </p:sp>
        <p:pic>
          <p:nvPicPr>
            <p:cNvPr id="1048" name="Picture 24" descr="“image recognition”的图片搜索结果">
              <a:extLst>
                <a:ext uri="{FF2B5EF4-FFF2-40B4-BE49-F238E27FC236}">
                  <a16:creationId xmlns:a16="http://schemas.microsoft.com/office/drawing/2014/main" id="{8EBA15F5-3E2B-4F55-B33E-70A817AA9FA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89228" y="674423"/>
              <a:ext cx="2027362" cy="105168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2" descr="“deep learning translation”的图片搜索结果">
              <a:extLst>
                <a:ext uri="{FF2B5EF4-FFF2-40B4-BE49-F238E27FC236}">
                  <a16:creationId xmlns:a16="http://schemas.microsoft.com/office/drawing/2014/main" id="{E4836E7C-A3D5-42B0-A177-5223013BA0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50966" y="673203"/>
              <a:ext cx="1977916" cy="1051689"/>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https://www.kdnuggets.com/wp-content/uploads/medical-image-analysis-header.jpeg">
              <a:extLst>
                <a:ext uri="{FF2B5EF4-FFF2-40B4-BE49-F238E27FC236}">
                  <a16:creationId xmlns:a16="http://schemas.microsoft.com/office/drawing/2014/main" id="{84B1D655-AEBE-4F94-B360-272E2315CE9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77414" y="695131"/>
              <a:ext cx="1766746" cy="1029761"/>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F7F42EC1-E7E6-4A01-AB93-76C3C092DCD5}"/>
                </a:ext>
              </a:extLst>
            </p:cNvPr>
            <p:cNvSpPr txBox="1"/>
            <p:nvPr/>
          </p:nvSpPr>
          <p:spPr>
            <a:xfrm>
              <a:off x="2842481" y="1692188"/>
              <a:ext cx="2422138" cy="369332"/>
            </a:xfrm>
            <a:prstGeom prst="rect">
              <a:avLst/>
            </a:prstGeom>
            <a:noFill/>
          </p:spPr>
          <p:txBody>
            <a:bodyPr wrap="none" rtlCol="0">
              <a:spAutoFit/>
            </a:bodyPr>
            <a:lstStyle/>
            <a:p>
              <a:r>
                <a:rPr lang="en-US" dirty="0">
                  <a:solidFill>
                    <a:srgbClr val="C00000"/>
                  </a:solidFill>
                </a:rPr>
                <a:t>Surveillance detection</a:t>
              </a:r>
            </a:p>
          </p:txBody>
        </p:sp>
        <p:sp>
          <p:nvSpPr>
            <p:cNvPr id="63" name="TextBox 62">
              <a:extLst>
                <a:ext uri="{FF2B5EF4-FFF2-40B4-BE49-F238E27FC236}">
                  <a16:creationId xmlns:a16="http://schemas.microsoft.com/office/drawing/2014/main" id="{A87C365A-1D8A-49B3-900D-291F9ACD5F8F}"/>
                </a:ext>
              </a:extLst>
            </p:cNvPr>
            <p:cNvSpPr txBox="1"/>
            <p:nvPr/>
          </p:nvSpPr>
          <p:spPr>
            <a:xfrm>
              <a:off x="5514818" y="1685060"/>
              <a:ext cx="1281889" cy="369332"/>
            </a:xfrm>
            <a:prstGeom prst="rect">
              <a:avLst/>
            </a:prstGeom>
            <a:noFill/>
          </p:spPr>
          <p:txBody>
            <a:bodyPr wrap="none" rtlCol="0">
              <a:spAutoFit/>
            </a:bodyPr>
            <a:lstStyle/>
            <a:p>
              <a:r>
                <a:rPr lang="en-US" dirty="0">
                  <a:solidFill>
                    <a:srgbClr val="C00000"/>
                  </a:solidFill>
                </a:rPr>
                <a:t>Translation</a:t>
              </a:r>
            </a:p>
          </p:txBody>
        </p:sp>
        <p:sp>
          <p:nvSpPr>
            <p:cNvPr id="64" name="TextBox 63">
              <a:extLst>
                <a:ext uri="{FF2B5EF4-FFF2-40B4-BE49-F238E27FC236}">
                  <a16:creationId xmlns:a16="http://schemas.microsoft.com/office/drawing/2014/main" id="{6C294D0F-F072-4C46-BF57-034EFDE4019A}"/>
                </a:ext>
              </a:extLst>
            </p:cNvPr>
            <p:cNvSpPr txBox="1"/>
            <p:nvPr/>
          </p:nvSpPr>
          <p:spPr>
            <a:xfrm>
              <a:off x="7096527" y="1693813"/>
              <a:ext cx="2194832" cy="369332"/>
            </a:xfrm>
            <a:prstGeom prst="rect">
              <a:avLst/>
            </a:prstGeom>
            <a:noFill/>
          </p:spPr>
          <p:txBody>
            <a:bodyPr wrap="none" rtlCol="0">
              <a:spAutoFit/>
            </a:bodyPr>
            <a:lstStyle/>
            <a:p>
              <a:r>
                <a:rPr lang="en-US" dirty="0">
                  <a:solidFill>
                    <a:srgbClr val="C00000"/>
                  </a:solidFill>
                </a:rPr>
                <a:t>Medical diagnostics</a:t>
              </a:r>
            </a:p>
          </p:txBody>
        </p:sp>
        <p:pic>
          <p:nvPicPr>
            <p:cNvPr id="1052" name="Picture 28" descr="https://ocr.space/blog/images/posts/old/atari-2600-games.jpg">
              <a:extLst>
                <a:ext uri="{FF2B5EF4-FFF2-40B4-BE49-F238E27FC236}">
                  <a16:creationId xmlns:a16="http://schemas.microsoft.com/office/drawing/2014/main" id="{3E1844F8-3B63-4C22-B5DD-D0FA457E058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291703" y="621188"/>
              <a:ext cx="1766745" cy="1129195"/>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descr="“generative model deep learning”的图片搜索结果">
              <a:extLst>
                <a:ext uri="{FF2B5EF4-FFF2-40B4-BE49-F238E27FC236}">
                  <a16:creationId xmlns:a16="http://schemas.microsoft.com/office/drawing/2014/main" id="{FA238A5C-5E43-445A-AC41-E45D7AF5EF6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44160" y="2111604"/>
              <a:ext cx="2062147" cy="1267412"/>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a:extLst>
                <a:ext uri="{FF2B5EF4-FFF2-40B4-BE49-F238E27FC236}">
                  <a16:creationId xmlns:a16="http://schemas.microsoft.com/office/drawing/2014/main" id="{513EB5BE-B979-4573-9F76-59DC0F9D37BB}"/>
                </a:ext>
              </a:extLst>
            </p:cNvPr>
            <p:cNvSpPr txBox="1"/>
            <p:nvPr/>
          </p:nvSpPr>
          <p:spPr>
            <a:xfrm>
              <a:off x="9747006" y="1702204"/>
              <a:ext cx="779381" cy="369332"/>
            </a:xfrm>
            <a:prstGeom prst="rect">
              <a:avLst/>
            </a:prstGeom>
            <a:noFill/>
          </p:spPr>
          <p:txBody>
            <a:bodyPr wrap="none" rtlCol="0">
              <a:spAutoFit/>
            </a:bodyPr>
            <a:lstStyle/>
            <a:p>
              <a:r>
                <a:rPr lang="en-US" dirty="0">
                  <a:solidFill>
                    <a:srgbClr val="C00000"/>
                  </a:solidFill>
                </a:rPr>
                <a:t>Game</a:t>
              </a:r>
            </a:p>
          </p:txBody>
        </p:sp>
        <p:sp>
          <p:nvSpPr>
            <p:cNvPr id="68" name="TextBox 67">
              <a:extLst>
                <a:ext uri="{FF2B5EF4-FFF2-40B4-BE49-F238E27FC236}">
                  <a16:creationId xmlns:a16="http://schemas.microsoft.com/office/drawing/2014/main" id="{FAF157EE-C087-4F81-93BB-B958CE201FDA}"/>
                </a:ext>
              </a:extLst>
            </p:cNvPr>
            <p:cNvSpPr txBox="1"/>
            <p:nvPr/>
          </p:nvSpPr>
          <p:spPr>
            <a:xfrm>
              <a:off x="9883085" y="3446871"/>
              <a:ext cx="499111" cy="369332"/>
            </a:xfrm>
            <a:prstGeom prst="rect">
              <a:avLst/>
            </a:prstGeom>
            <a:noFill/>
          </p:spPr>
          <p:txBody>
            <a:bodyPr wrap="none" rtlCol="0">
              <a:spAutoFit/>
            </a:bodyPr>
            <a:lstStyle/>
            <a:p>
              <a:r>
                <a:rPr lang="en-US" dirty="0">
                  <a:solidFill>
                    <a:srgbClr val="C00000"/>
                  </a:solidFill>
                </a:rPr>
                <a:t>Art</a:t>
              </a:r>
            </a:p>
          </p:txBody>
        </p:sp>
        <p:pic>
          <p:nvPicPr>
            <p:cNvPr id="13" name="Picture 6" descr="http://bryanrussell.org/projects/recognitionBySceneAlignment/banner.jpg">
              <a:extLst>
                <a:ext uri="{FF2B5EF4-FFF2-40B4-BE49-F238E27FC236}">
                  <a16:creationId xmlns:a16="http://schemas.microsoft.com/office/drawing/2014/main" id="{AD85FC72-E136-4C1E-88E1-36DE4B534376}"/>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a:stretch/>
          </p:blipFill>
          <p:spPr bwMode="auto">
            <a:xfrm>
              <a:off x="761730" y="4645555"/>
              <a:ext cx="1904761" cy="14924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Natural language processing”的图片搜索结果">
              <a:extLst>
                <a:ext uri="{FF2B5EF4-FFF2-40B4-BE49-F238E27FC236}">
                  <a16:creationId xmlns:a16="http://schemas.microsoft.com/office/drawing/2014/main" id="{4FDE6DAE-67DC-411E-BFA9-1E963C9618D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380889" y="4939017"/>
              <a:ext cx="1795133" cy="102529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https://tryolabs.com/images/blog/post-images/2016-12-06-major-advancements-in-deep-learning-2016/GAN-diagram.png">
              <a:extLst>
                <a:ext uri="{FF2B5EF4-FFF2-40B4-BE49-F238E27FC236}">
                  <a16:creationId xmlns:a16="http://schemas.microsoft.com/office/drawing/2014/main" id="{AA0E6193-EB07-4A1E-B4FF-A61BE6DA7FEA}"/>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623412" y="4238111"/>
              <a:ext cx="1567238" cy="18488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6" descr="http://www.performics.com/wp-content/uploads/2013/05/shutterstock_42826063.jpg">
              <a:extLst>
                <a:ext uri="{FF2B5EF4-FFF2-40B4-BE49-F238E27FC236}">
                  <a16:creationId xmlns:a16="http://schemas.microsoft.com/office/drawing/2014/main" id="{FF20EE6A-A707-4C55-AA31-4056DEC167E0}"/>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289467" y="4282637"/>
              <a:ext cx="1237715" cy="123771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0" descr="http://www.pngmart.com/files/4/Earth-PNG-Image.png">
              <a:extLst>
                <a:ext uri="{FF2B5EF4-FFF2-40B4-BE49-F238E27FC236}">
                  <a16:creationId xmlns:a16="http://schemas.microsoft.com/office/drawing/2014/main" id="{754D9CC6-D32E-4B76-AEDB-ECE63E3C7345}"/>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565089" y="4939017"/>
              <a:ext cx="1143217" cy="1143217"/>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speech recognition”的图片搜索结果">
              <a:extLst>
                <a:ext uri="{FF2B5EF4-FFF2-40B4-BE49-F238E27FC236}">
                  <a16:creationId xmlns:a16="http://schemas.microsoft.com/office/drawing/2014/main" id="{EC514730-E407-481E-9BDB-7BA62572CEDD}"/>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622604" y="4905967"/>
              <a:ext cx="2760099" cy="971652"/>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B02793CF-9833-489F-94AB-31CE8F0BA919}"/>
                </a:ext>
              </a:extLst>
            </p:cNvPr>
            <p:cNvSpPr txBox="1"/>
            <p:nvPr/>
          </p:nvSpPr>
          <p:spPr>
            <a:xfrm>
              <a:off x="649999" y="6083573"/>
              <a:ext cx="2041136" cy="369332"/>
            </a:xfrm>
            <a:prstGeom prst="rect">
              <a:avLst/>
            </a:prstGeom>
            <a:noFill/>
          </p:spPr>
          <p:txBody>
            <a:bodyPr wrap="none" rtlCol="0">
              <a:spAutoFit/>
            </a:bodyPr>
            <a:lstStyle/>
            <a:p>
              <a:r>
                <a:rPr lang="en-US" dirty="0">
                  <a:solidFill>
                    <a:schemeClr val="tx2"/>
                  </a:solidFill>
                </a:rPr>
                <a:t>Image recognition</a:t>
              </a:r>
            </a:p>
          </p:txBody>
        </p:sp>
        <p:sp>
          <p:nvSpPr>
            <p:cNvPr id="57" name="TextBox 56">
              <a:extLst>
                <a:ext uri="{FF2B5EF4-FFF2-40B4-BE49-F238E27FC236}">
                  <a16:creationId xmlns:a16="http://schemas.microsoft.com/office/drawing/2014/main" id="{1E707939-32DE-4A7E-913D-D9CB666A9489}"/>
                </a:ext>
              </a:extLst>
            </p:cNvPr>
            <p:cNvSpPr txBox="1"/>
            <p:nvPr/>
          </p:nvSpPr>
          <p:spPr>
            <a:xfrm>
              <a:off x="2976575" y="6086962"/>
              <a:ext cx="2145331" cy="369332"/>
            </a:xfrm>
            <a:prstGeom prst="rect">
              <a:avLst/>
            </a:prstGeom>
            <a:noFill/>
          </p:spPr>
          <p:txBody>
            <a:bodyPr wrap="none" rtlCol="0">
              <a:spAutoFit/>
            </a:bodyPr>
            <a:lstStyle/>
            <a:p>
              <a:r>
                <a:rPr lang="en-US" dirty="0">
                  <a:solidFill>
                    <a:schemeClr val="tx2"/>
                  </a:solidFill>
                </a:rPr>
                <a:t>Speech recognition</a:t>
              </a:r>
            </a:p>
          </p:txBody>
        </p:sp>
        <p:sp>
          <p:nvSpPr>
            <p:cNvPr id="58" name="TextBox 57">
              <a:extLst>
                <a:ext uri="{FF2B5EF4-FFF2-40B4-BE49-F238E27FC236}">
                  <a16:creationId xmlns:a16="http://schemas.microsoft.com/office/drawing/2014/main" id="{BA88CDB3-50D0-4158-A278-B46A4794F917}"/>
                </a:ext>
              </a:extLst>
            </p:cNvPr>
            <p:cNvSpPr txBox="1"/>
            <p:nvPr/>
          </p:nvSpPr>
          <p:spPr>
            <a:xfrm>
              <a:off x="5307676" y="6078265"/>
              <a:ext cx="1941557" cy="369332"/>
            </a:xfrm>
            <a:prstGeom prst="rect">
              <a:avLst/>
            </a:prstGeom>
            <a:noFill/>
          </p:spPr>
          <p:txBody>
            <a:bodyPr wrap="none" rtlCol="0">
              <a:spAutoFit/>
            </a:bodyPr>
            <a:lstStyle/>
            <a:p>
              <a:r>
                <a:rPr lang="en-US" dirty="0">
                  <a:solidFill>
                    <a:schemeClr val="tx2"/>
                  </a:solidFill>
                </a:rPr>
                <a:t>Natural language</a:t>
              </a:r>
            </a:p>
          </p:txBody>
        </p:sp>
        <p:sp>
          <p:nvSpPr>
            <p:cNvPr id="59" name="TextBox 58">
              <a:extLst>
                <a:ext uri="{FF2B5EF4-FFF2-40B4-BE49-F238E27FC236}">
                  <a16:creationId xmlns:a16="http://schemas.microsoft.com/office/drawing/2014/main" id="{CDAD92B6-9C3F-4A64-ACCD-5587BF3866D9}"/>
                </a:ext>
              </a:extLst>
            </p:cNvPr>
            <p:cNvSpPr txBox="1"/>
            <p:nvPr/>
          </p:nvSpPr>
          <p:spPr>
            <a:xfrm>
              <a:off x="7289599" y="6078265"/>
              <a:ext cx="1983492" cy="369332"/>
            </a:xfrm>
            <a:prstGeom prst="rect">
              <a:avLst/>
            </a:prstGeom>
            <a:noFill/>
          </p:spPr>
          <p:txBody>
            <a:bodyPr wrap="none" rtlCol="0">
              <a:spAutoFit/>
            </a:bodyPr>
            <a:lstStyle/>
            <a:p>
              <a:r>
                <a:rPr lang="en-US" dirty="0">
                  <a:solidFill>
                    <a:schemeClr val="tx2"/>
                  </a:solidFill>
                </a:rPr>
                <a:t>Generative model</a:t>
              </a:r>
            </a:p>
          </p:txBody>
        </p:sp>
        <p:sp>
          <p:nvSpPr>
            <p:cNvPr id="60" name="TextBox 59">
              <a:extLst>
                <a:ext uri="{FF2B5EF4-FFF2-40B4-BE49-F238E27FC236}">
                  <a16:creationId xmlns:a16="http://schemas.microsoft.com/office/drawing/2014/main" id="{B27365D3-B51E-4DCE-8021-A265287BAFCA}"/>
                </a:ext>
              </a:extLst>
            </p:cNvPr>
            <p:cNvSpPr txBox="1"/>
            <p:nvPr/>
          </p:nvSpPr>
          <p:spPr>
            <a:xfrm>
              <a:off x="9313457" y="6089559"/>
              <a:ext cx="2548839" cy="369332"/>
            </a:xfrm>
            <a:prstGeom prst="rect">
              <a:avLst/>
            </a:prstGeom>
            <a:noFill/>
          </p:spPr>
          <p:txBody>
            <a:bodyPr wrap="none" rtlCol="0">
              <a:spAutoFit/>
            </a:bodyPr>
            <a:lstStyle/>
            <a:p>
              <a:r>
                <a:rPr lang="en-US" dirty="0">
                  <a:solidFill>
                    <a:schemeClr val="tx2"/>
                  </a:solidFill>
                </a:rPr>
                <a:t>Reinforcement learning</a:t>
              </a:r>
            </a:p>
          </p:txBody>
        </p:sp>
        <p:sp>
          <p:nvSpPr>
            <p:cNvPr id="71" name="Arrow: Curved Down 70">
              <a:extLst>
                <a:ext uri="{FF2B5EF4-FFF2-40B4-BE49-F238E27FC236}">
                  <a16:creationId xmlns:a16="http://schemas.microsoft.com/office/drawing/2014/main" id="{598ECAB2-56D1-4BA8-BF54-6816725120D0}"/>
                </a:ext>
              </a:extLst>
            </p:cNvPr>
            <p:cNvSpPr/>
            <p:nvPr/>
          </p:nvSpPr>
          <p:spPr>
            <a:xfrm rot="19949109">
              <a:off x="10015091" y="4643255"/>
              <a:ext cx="599100" cy="170770"/>
            </a:xfrm>
            <a:prstGeom prst="curvedDownArrow">
              <a:avLst>
                <a:gd name="adj1" fmla="val 25000"/>
                <a:gd name="adj2" fmla="val 87321"/>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4" name="Arrow: Curved Down 93">
              <a:extLst>
                <a:ext uri="{FF2B5EF4-FFF2-40B4-BE49-F238E27FC236}">
                  <a16:creationId xmlns:a16="http://schemas.microsoft.com/office/drawing/2014/main" id="{F70961E6-1B8E-46BB-9B27-F077312D0F87}"/>
                </a:ext>
              </a:extLst>
            </p:cNvPr>
            <p:cNvSpPr/>
            <p:nvPr/>
          </p:nvSpPr>
          <p:spPr>
            <a:xfrm rot="8632130">
              <a:off x="10608134" y="5527445"/>
              <a:ext cx="599100" cy="170770"/>
            </a:xfrm>
            <a:prstGeom prst="curvedDownArrow">
              <a:avLst>
                <a:gd name="adj1" fmla="val 25000"/>
                <a:gd name="adj2" fmla="val 87321"/>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269408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D673D-D9D6-483A-876A-CC8B8E1477DE}"/>
              </a:ext>
            </a:extLst>
          </p:cNvPr>
          <p:cNvSpPr>
            <a:spLocks noGrp="1"/>
          </p:cNvSpPr>
          <p:nvPr>
            <p:ph type="title"/>
          </p:nvPr>
        </p:nvSpPr>
        <p:spPr>
          <a:xfrm>
            <a:off x="838200" y="217640"/>
            <a:ext cx="10515600" cy="553998"/>
          </a:xfrm>
        </p:spPr>
        <p:txBody>
          <a:bodyPr/>
          <a:lstStyle/>
          <a:p>
            <a:r>
              <a:rPr lang="zh-CN" altLang="en-US" dirty="0"/>
              <a:t>深度学习方法 </a:t>
            </a:r>
            <a:r>
              <a:rPr lang="en-US" dirty="0"/>
              <a:t>Deep Learning Approach</a:t>
            </a:r>
          </a:p>
        </p:txBody>
      </p:sp>
      <p:sp>
        <p:nvSpPr>
          <p:cNvPr id="4" name="Slide Number Placeholder 3">
            <a:extLst>
              <a:ext uri="{FF2B5EF4-FFF2-40B4-BE49-F238E27FC236}">
                <a16:creationId xmlns:a16="http://schemas.microsoft.com/office/drawing/2014/main" id="{DBC39C04-EB67-4F70-B0CF-56E394B88A4A}"/>
              </a:ext>
            </a:extLst>
          </p:cNvPr>
          <p:cNvSpPr>
            <a:spLocks noGrp="1"/>
          </p:cNvSpPr>
          <p:nvPr>
            <p:ph type="sldNum" sz="quarter" idx="12"/>
          </p:nvPr>
        </p:nvSpPr>
        <p:spPr/>
        <p:txBody>
          <a:bodyPr/>
          <a:lstStyle/>
          <a:p>
            <a:fld id="{75405F3C-E1F1-4016-982B-CA91284A1E2D}" type="slidenum">
              <a:rPr lang="en-US" smtClean="0"/>
              <a:t>13</a:t>
            </a:fld>
            <a:endParaRPr lang="en-US"/>
          </a:p>
        </p:txBody>
      </p:sp>
      <p:pic>
        <p:nvPicPr>
          <p:cNvPr id="2050" name="Picture 2" descr="“dog”的图片搜索结果">
            <a:extLst>
              <a:ext uri="{FF2B5EF4-FFF2-40B4-BE49-F238E27FC236}">
                <a16:creationId xmlns:a16="http://schemas.microsoft.com/office/drawing/2014/main" id="{17C376D3-D316-469D-B612-05E80094A82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2296" y="1455767"/>
            <a:ext cx="1016427" cy="101642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rey and White Short Fur Cat">
            <a:extLst>
              <a:ext uri="{FF2B5EF4-FFF2-40B4-BE49-F238E27FC236}">
                <a16:creationId xmlns:a16="http://schemas.microsoft.com/office/drawing/2014/main" id="{93D25EBB-6645-4DE3-A3B8-6097F57FC72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6798" y="2027223"/>
            <a:ext cx="1168738" cy="775843"/>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B06E481A-9CF0-4B77-9EFB-385E5E617E63}"/>
              </a:ext>
            </a:extLst>
          </p:cNvPr>
          <p:cNvSpPr/>
          <p:nvPr/>
        </p:nvSpPr>
        <p:spPr>
          <a:xfrm>
            <a:off x="3469821" y="2234559"/>
            <a:ext cx="377372" cy="3987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21" name="Group 2220">
            <a:extLst>
              <a:ext uri="{FF2B5EF4-FFF2-40B4-BE49-F238E27FC236}">
                <a16:creationId xmlns:a16="http://schemas.microsoft.com/office/drawing/2014/main" id="{C3303689-1D7F-4733-BB18-1C39A40F4AFE}"/>
              </a:ext>
            </a:extLst>
          </p:cNvPr>
          <p:cNvGrpSpPr/>
          <p:nvPr/>
        </p:nvGrpSpPr>
        <p:grpSpPr>
          <a:xfrm>
            <a:off x="4029850" y="1713994"/>
            <a:ext cx="4760996" cy="1404661"/>
            <a:chOff x="4029850" y="2465283"/>
            <a:chExt cx="4760996" cy="1404661"/>
          </a:xfrm>
        </p:grpSpPr>
        <p:grpSp>
          <p:nvGrpSpPr>
            <p:cNvPr id="2048" name="Group 2047">
              <a:extLst>
                <a:ext uri="{FF2B5EF4-FFF2-40B4-BE49-F238E27FC236}">
                  <a16:creationId xmlns:a16="http://schemas.microsoft.com/office/drawing/2014/main" id="{9A6A2D4E-5AB9-40CF-8D94-0C1FBF2C2968}"/>
                </a:ext>
              </a:extLst>
            </p:cNvPr>
            <p:cNvGrpSpPr/>
            <p:nvPr/>
          </p:nvGrpSpPr>
          <p:grpSpPr>
            <a:xfrm rot="20400000">
              <a:off x="4029850" y="2623117"/>
              <a:ext cx="832247" cy="231208"/>
              <a:chOff x="4029850" y="2632642"/>
              <a:chExt cx="832247" cy="231208"/>
            </a:xfrm>
          </p:grpSpPr>
          <p:sp>
            <p:nvSpPr>
              <p:cNvPr id="17" name="Oval 16">
                <a:extLst>
                  <a:ext uri="{FF2B5EF4-FFF2-40B4-BE49-F238E27FC236}">
                    <a16:creationId xmlns:a16="http://schemas.microsoft.com/office/drawing/2014/main" id="{99FFFD01-E511-4430-976E-4CD6542C5ECD}"/>
                  </a:ext>
                </a:extLst>
              </p:cNvPr>
              <p:cNvSpPr/>
              <p:nvPr/>
            </p:nvSpPr>
            <p:spPr>
              <a:xfrm>
                <a:off x="4633497" y="2632642"/>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60" name="Oval 59">
                <a:extLst>
                  <a:ext uri="{FF2B5EF4-FFF2-40B4-BE49-F238E27FC236}">
                    <a16:creationId xmlns:a16="http://schemas.microsoft.com/office/drawing/2014/main" id="{2747DE33-D35F-455E-A3A1-86050139450C}"/>
                  </a:ext>
                </a:extLst>
              </p:cNvPr>
              <p:cNvSpPr/>
              <p:nvPr/>
            </p:nvSpPr>
            <p:spPr>
              <a:xfrm>
                <a:off x="4483478" y="2632642"/>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61" name="Oval 60">
                <a:extLst>
                  <a:ext uri="{FF2B5EF4-FFF2-40B4-BE49-F238E27FC236}">
                    <a16:creationId xmlns:a16="http://schemas.microsoft.com/office/drawing/2014/main" id="{D28F85A8-BEE0-4CE8-B40E-6276C5697BD9}"/>
                  </a:ext>
                </a:extLst>
              </p:cNvPr>
              <p:cNvSpPr/>
              <p:nvPr/>
            </p:nvSpPr>
            <p:spPr>
              <a:xfrm>
                <a:off x="4333459" y="2632642"/>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62" name="Oval 61">
                <a:extLst>
                  <a:ext uri="{FF2B5EF4-FFF2-40B4-BE49-F238E27FC236}">
                    <a16:creationId xmlns:a16="http://schemas.microsoft.com/office/drawing/2014/main" id="{3BDB4D9E-6F05-4D57-8990-6896F5C42D3A}"/>
                  </a:ext>
                </a:extLst>
              </p:cNvPr>
              <p:cNvSpPr/>
              <p:nvPr/>
            </p:nvSpPr>
            <p:spPr>
              <a:xfrm>
                <a:off x="4183440" y="2632642"/>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63" name="Oval 62">
                <a:extLst>
                  <a:ext uri="{FF2B5EF4-FFF2-40B4-BE49-F238E27FC236}">
                    <a16:creationId xmlns:a16="http://schemas.microsoft.com/office/drawing/2014/main" id="{58DDBB5F-82CC-4974-A9F2-90780C2D9066}"/>
                  </a:ext>
                </a:extLst>
              </p:cNvPr>
              <p:cNvSpPr/>
              <p:nvPr/>
            </p:nvSpPr>
            <p:spPr>
              <a:xfrm>
                <a:off x="4029850" y="2632642"/>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F7B9D482-7415-4E92-9227-889337D29AB0}"/>
                </a:ext>
              </a:extLst>
            </p:cNvPr>
            <p:cNvGrpSpPr/>
            <p:nvPr/>
          </p:nvGrpSpPr>
          <p:grpSpPr>
            <a:xfrm rot="20400000">
              <a:off x="4031529" y="2886188"/>
              <a:ext cx="832247" cy="231208"/>
              <a:chOff x="4029850" y="2632642"/>
              <a:chExt cx="832247" cy="231208"/>
            </a:xfrm>
          </p:grpSpPr>
          <p:sp>
            <p:nvSpPr>
              <p:cNvPr id="66" name="Oval 65">
                <a:extLst>
                  <a:ext uri="{FF2B5EF4-FFF2-40B4-BE49-F238E27FC236}">
                    <a16:creationId xmlns:a16="http://schemas.microsoft.com/office/drawing/2014/main" id="{C2442A82-F91B-4930-A65D-AEB47CE02B47}"/>
                  </a:ext>
                </a:extLst>
              </p:cNvPr>
              <p:cNvSpPr/>
              <p:nvPr/>
            </p:nvSpPr>
            <p:spPr>
              <a:xfrm>
                <a:off x="4633497" y="2632642"/>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67" name="Oval 66">
                <a:extLst>
                  <a:ext uri="{FF2B5EF4-FFF2-40B4-BE49-F238E27FC236}">
                    <a16:creationId xmlns:a16="http://schemas.microsoft.com/office/drawing/2014/main" id="{7D3E5860-8024-4916-97E9-822E50E501ED}"/>
                  </a:ext>
                </a:extLst>
              </p:cNvPr>
              <p:cNvSpPr/>
              <p:nvPr/>
            </p:nvSpPr>
            <p:spPr>
              <a:xfrm>
                <a:off x="4483478" y="2632642"/>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68" name="Oval 67">
                <a:extLst>
                  <a:ext uri="{FF2B5EF4-FFF2-40B4-BE49-F238E27FC236}">
                    <a16:creationId xmlns:a16="http://schemas.microsoft.com/office/drawing/2014/main" id="{0EFB0C68-0888-48C8-8256-3335FDEF5AF6}"/>
                  </a:ext>
                </a:extLst>
              </p:cNvPr>
              <p:cNvSpPr/>
              <p:nvPr/>
            </p:nvSpPr>
            <p:spPr>
              <a:xfrm>
                <a:off x="4333459" y="2632642"/>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69" name="Oval 68">
                <a:extLst>
                  <a:ext uri="{FF2B5EF4-FFF2-40B4-BE49-F238E27FC236}">
                    <a16:creationId xmlns:a16="http://schemas.microsoft.com/office/drawing/2014/main" id="{DEB0E83A-E0A3-4E58-9358-41F0486A024D}"/>
                  </a:ext>
                </a:extLst>
              </p:cNvPr>
              <p:cNvSpPr/>
              <p:nvPr/>
            </p:nvSpPr>
            <p:spPr>
              <a:xfrm>
                <a:off x="4183440" y="2632642"/>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70" name="Oval 69">
                <a:extLst>
                  <a:ext uri="{FF2B5EF4-FFF2-40B4-BE49-F238E27FC236}">
                    <a16:creationId xmlns:a16="http://schemas.microsoft.com/office/drawing/2014/main" id="{F8B21210-F573-4285-98EC-3B52DC08B4CF}"/>
                  </a:ext>
                </a:extLst>
              </p:cNvPr>
              <p:cNvSpPr/>
              <p:nvPr/>
            </p:nvSpPr>
            <p:spPr>
              <a:xfrm>
                <a:off x="4029850" y="2632642"/>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grpSp>
        <p:grpSp>
          <p:nvGrpSpPr>
            <p:cNvPr id="71" name="Group 70">
              <a:extLst>
                <a:ext uri="{FF2B5EF4-FFF2-40B4-BE49-F238E27FC236}">
                  <a16:creationId xmlns:a16="http://schemas.microsoft.com/office/drawing/2014/main" id="{5564A00A-A34B-4490-ADE7-637C3EF4D29F}"/>
                </a:ext>
              </a:extLst>
            </p:cNvPr>
            <p:cNvGrpSpPr/>
            <p:nvPr/>
          </p:nvGrpSpPr>
          <p:grpSpPr>
            <a:xfrm rot="20400000">
              <a:off x="4037503" y="3130989"/>
              <a:ext cx="832247" cy="231208"/>
              <a:chOff x="4029850" y="2632642"/>
              <a:chExt cx="832247" cy="231208"/>
            </a:xfrm>
          </p:grpSpPr>
          <p:sp>
            <p:nvSpPr>
              <p:cNvPr id="72" name="Oval 71">
                <a:extLst>
                  <a:ext uri="{FF2B5EF4-FFF2-40B4-BE49-F238E27FC236}">
                    <a16:creationId xmlns:a16="http://schemas.microsoft.com/office/drawing/2014/main" id="{085A1E34-20ED-43C9-9DAB-55C39D464C1A}"/>
                  </a:ext>
                </a:extLst>
              </p:cNvPr>
              <p:cNvSpPr/>
              <p:nvPr/>
            </p:nvSpPr>
            <p:spPr>
              <a:xfrm>
                <a:off x="4633497" y="2632642"/>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73" name="Oval 72">
                <a:extLst>
                  <a:ext uri="{FF2B5EF4-FFF2-40B4-BE49-F238E27FC236}">
                    <a16:creationId xmlns:a16="http://schemas.microsoft.com/office/drawing/2014/main" id="{6DA10612-999C-4DAE-A995-DB53C9AC9E41}"/>
                  </a:ext>
                </a:extLst>
              </p:cNvPr>
              <p:cNvSpPr/>
              <p:nvPr/>
            </p:nvSpPr>
            <p:spPr>
              <a:xfrm>
                <a:off x="4483478" y="2632642"/>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74" name="Oval 73">
                <a:extLst>
                  <a:ext uri="{FF2B5EF4-FFF2-40B4-BE49-F238E27FC236}">
                    <a16:creationId xmlns:a16="http://schemas.microsoft.com/office/drawing/2014/main" id="{DE22EA64-6777-488E-BD99-909B9D297963}"/>
                  </a:ext>
                </a:extLst>
              </p:cNvPr>
              <p:cNvSpPr/>
              <p:nvPr/>
            </p:nvSpPr>
            <p:spPr>
              <a:xfrm>
                <a:off x="4333459" y="2632642"/>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75" name="Oval 74">
                <a:extLst>
                  <a:ext uri="{FF2B5EF4-FFF2-40B4-BE49-F238E27FC236}">
                    <a16:creationId xmlns:a16="http://schemas.microsoft.com/office/drawing/2014/main" id="{5CBDC476-1DEA-4D50-97AE-67E7AE7463E5}"/>
                  </a:ext>
                </a:extLst>
              </p:cNvPr>
              <p:cNvSpPr/>
              <p:nvPr/>
            </p:nvSpPr>
            <p:spPr>
              <a:xfrm>
                <a:off x="4183440" y="2632642"/>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76" name="Oval 75">
                <a:extLst>
                  <a:ext uri="{FF2B5EF4-FFF2-40B4-BE49-F238E27FC236}">
                    <a16:creationId xmlns:a16="http://schemas.microsoft.com/office/drawing/2014/main" id="{385CC08C-728E-40A8-BF6C-F29EEFDED1A3}"/>
                  </a:ext>
                </a:extLst>
              </p:cNvPr>
              <p:cNvSpPr/>
              <p:nvPr/>
            </p:nvSpPr>
            <p:spPr>
              <a:xfrm>
                <a:off x="4029850" y="2632642"/>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90F2B53C-EDA1-4D24-AC3D-984E9692C838}"/>
                </a:ext>
              </a:extLst>
            </p:cNvPr>
            <p:cNvGrpSpPr/>
            <p:nvPr/>
          </p:nvGrpSpPr>
          <p:grpSpPr>
            <a:xfrm rot="20400000">
              <a:off x="4037503" y="3380845"/>
              <a:ext cx="832247" cy="231208"/>
              <a:chOff x="4029850" y="2632642"/>
              <a:chExt cx="832247" cy="231208"/>
            </a:xfrm>
          </p:grpSpPr>
          <p:sp>
            <p:nvSpPr>
              <p:cNvPr id="78" name="Oval 77">
                <a:extLst>
                  <a:ext uri="{FF2B5EF4-FFF2-40B4-BE49-F238E27FC236}">
                    <a16:creationId xmlns:a16="http://schemas.microsoft.com/office/drawing/2014/main" id="{B3FB9870-78F4-42D2-B1F9-791114F752B9}"/>
                  </a:ext>
                </a:extLst>
              </p:cNvPr>
              <p:cNvSpPr/>
              <p:nvPr/>
            </p:nvSpPr>
            <p:spPr>
              <a:xfrm>
                <a:off x="4633497" y="2632642"/>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79" name="Oval 78">
                <a:extLst>
                  <a:ext uri="{FF2B5EF4-FFF2-40B4-BE49-F238E27FC236}">
                    <a16:creationId xmlns:a16="http://schemas.microsoft.com/office/drawing/2014/main" id="{0EED31E4-4ED7-4667-BD1C-300B34895EC6}"/>
                  </a:ext>
                </a:extLst>
              </p:cNvPr>
              <p:cNvSpPr/>
              <p:nvPr/>
            </p:nvSpPr>
            <p:spPr>
              <a:xfrm>
                <a:off x="4483478" y="2632642"/>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80" name="Oval 79">
                <a:extLst>
                  <a:ext uri="{FF2B5EF4-FFF2-40B4-BE49-F238E27FC236}">
                    <a16:creationId xmlns:a16="http://schemas.microsoft.com/office/drawing/2014/main" id="{DA376673-DE99-4209-A103-8B5D79944E56}"/>
                  </a:ext>
                </a:extLst>
              </p:cNvPr>
              <p:cNvSpPr/>
              <p:nvPr/>
            </p:nvSpPr>
            <p:spPr>
              <a:xfrm>
                <a:off x="4333459" y="2632642"/>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81" name="Oval 80">
                <a:extLst>
                  <a:ext uri="{FF2B5EF4-FFF2-40B4-BE49-F238E27FC236}">
                    <a16:creationId xmlns:a16="http://schemas.microsoft.com/office/drawing/2014/main" id="{88C1B622-938D-4203-8389-AE03C04FB578}"/>
                  </a:ext>
                </a:extLst>
              </p:cNvPr>
              <p:cNvSpPr/>
              <p:nvPr/>
            </p:nvSpPr>
            <p:spPr>
              <a:xfrm>
                <a:off x="4183440" y="2632642"/>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82" name="Oval 81">
                <a:extLst>
                  <a:ext uri="{FF2B5EF4-FFF2-40B4-BE49-F238E27FC236}">
                    <a16:creationId xmlns:a16="http://schemas.microsoft.com/office/drawing/2014/main" id="{520EA91B-2511-4125-A33E-C8ECF5BEB6D0}"/>
                  </a:ext>
                </a:extLst>
              </p:cNvPr>
              <p:cNvSpPr/>
              <p:nvPr/>
            </p:nvSpPr>
            <p:spPr>
              <a:xfrm>
                <a:off x="4029850" y="2632642"/>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grpSp>
        <p:grpSp>
          <p:nvGrpSpPr>
            <p:cNvPr id="83" name="Group 82">
              <a:extLst>
                <a:ext uri="{FF2B5EF4-FFF2-40B4-BE49-F238E27FC236}">
                  <a16:creationId xmlns:a16="http://schemas.microsoft.com/office/drawing/2014/main" id="{2FAE32CD-2B51-4ED4-A475-30BB4482534D}"/>
                </a:ext>
              </a:extLst>
            </p:cNvPr>
            <p:cNvGrpSpPr/>
            <p:nvPr/>
          </p:nvGrpSpPr>
          <p:grpSpPr>
            <a:xfrm rot="20400000">
              <a:off x="4045155" y="3638736"/>
              <a:ext cx="832247" cy="231208"/>
              <a:chOff x="4029850" y="2632642"/>
              <a:chExt cx="832247" cy="231208"/>
            </a:xfrm>
          </p:grpSpPr>
          <p:sp>
            <p:nvSpPr>
              <p:cNvPr id="84" name="Oval 83">
                <a:extLst>
                  <a:ext uri="{FF2B5EF4-FFF2-40B4-BE49-F238E27FC236}">
                    <a16:creationId xmlns:a16="http://schemas.microsoft.com/office/drawing/2014/main" id="{89A8DCF7-4E0D-4984-BD6B-B6AAF30500A1}"/>
                  </a:ext>
                </a:extLst>
              </p:cNvPr>
              <p:cNvSpPr/>
              <p:nvPr/>
            </p:nvSpPr>
            <p:spPr>
              <a:xfrm>
                <a:off x="4633497" y="2632642"/>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85" name="Oval 84">
                <a:extLst>
                  <a:ext uri="{FF2B5EF4-FFF2-40B4-BE49-F238E27FC236}">
                    <a16:creationId xmlns:a16="http://schemas.microsoft.com/office/drawing/2014/main" id="{2CC3BCD9-1644-442D-BD1E-F9AE6C65504A}"/>
                  </a:ext>
                </a:extLst>
              </p:cNvPr>
              <p:cNvSpPr/>
              <p:nvPr/>
            </p:nvSpPr>
            <p:spPr>
              <a:xfrm>
                <a:off x="4483478" y="2632642"/>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86" name="Oval 85">
                <a:extLst>
                  <a:ext uri="{FF2B5EF4-FFF2-40B4-BE49-F238E27FC236}">
                    <a16:creationId xmlns:a16="http://schemas.microsoft.com/office/drawing/2014/main" id="{456ED571-47AF-47CE-9CC3-7E85F32930F9}"/>
                  </a:ext>
                </a:extLst>
              </p:cNvPr>
              <p:cNvSpPr/>
              <p:nvPr/>
            </p:nvSpPr>
            <p:spPr>
              <a:xfrm>
                <a:off x="4333459" y="2632642"/>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87" name="Oval 86">
                <a:extLst>
                  <a:ext uri="{FF2B5EF4-FFF2-40B4-BE49-F238E27FC236}">
                    <a16:creationId xmlns:a16="http://schemas.microsoft.com/office/drawing/2014/main" id="{3741FF4B-097F-4F79-833F-496363A1E0FE}"/>
                  </a:ext>
                </a:extLst>
              </p:cNvPr>
              <p:cNvSpPr/>
              <p:nvPr/>
            </p:nvSpPr>
            <p:spPr>
              <a:xfrm>
                <a:off x="4183440" y="2632642"/>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88" name="Oval 87">
                <a:extLst>
                  <a:ext uri="{FF2B5EF4-FFF2-40B4-BE49-F238E27FC236}">
                    <a16:creationId xmlns:a16="http://schemas.microsoft.com/office/drawing/2014/main" id="{1BEE593B-B2B9-42C2-BCE8-2ED1BEFE33C7}"/>
                  </a:ext>
                </a:extLst>
              </p:cNvPr>
              <p:cNvSpPr/>
              <p:nvPr/>
            </p:nvSpPr>
            <p:spPr>
              <a:xfrm>
                <a:off x="4029850" y="2632642"/>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grpSp>
        <p:sp>
          <p:nvSpPr>
            <p:cNvPr id="91" name="Oval 90">
              <a:extLst>
                <a:ext uri="{FF2B5EF4-FFF2-40B4-BE49-F238E27FC236}">
                  <a16:creationId xmlns:a16="http://schemas.microsoft.com/office/drawing/2014/main" id="{7E335606-D18D-4897-9BB4-FE997BC55B45}"/>
                </a:ext>
              </a:extLst>
            </p:cNvPr>
            <p:cNvSpPr/>
            <p:nvPr/>
          </p:nvSpPr>
          <p:spPr>
            <a:xfrm rot="20400000">
              <a:off x="5546736" y="2605201"/>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92" name="Oval 91">
              <a:extLst>
                <a:ext uri="{FF2B5EF4-FFF2-40B4-BE49-F238E27FC236}">
                  <a16:creationId xmlns:a16="http://schemas.microsoft.com/office/drawing/2014/main" id="{A56DE9A0-5CF9-4A34-8BDA-2BA2BBC56D53}"/>
                </a:ext>
              </a:extLst>
            </p:cNvPr>
            <p:cNvSpPr/>
            <p:nvPr/>
          </p:nvSpPr>
          <p:spPr>
            <a:xfrm rot="20400000">
              <a:off x="5405764" y="2656510"/>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93" name="Oval 92">
              <a:extLst>
                <a:ext uri="{FF2B5EF4-FFF2-40B4-BE49-F238E27FC236}">
                  <a16:creationId xmlns:a16="http://schemas.microsoft.com/office/drawing/2014/main" id="{7B8F21A4-DDE4-419D-9681-AD74689EB900}"/>
                </a:ext>
              </a:extLst>
            </p:cNvPr>
            <p:cNvSpPr/>
            <p:nvPr/>
          </p:nvSpPr>
          <p:spPr>
            <a:xfrm rot="20400000">
              <a:off x="5264793" y="2707820"/>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94" name="Oval 93">
              <a:extLst>
                <a:ext uri="{FF2B5EF4-FFF2-40B4-BE49-F238E27FC236}">
                  <a16:creationId xmlns:a16="http://schemas.microsoft.com/office/drawing/2014/main" id="{EDFA1A1B-F154-471B-8666-A5D9829940E7}"/>
                </a:ext>
              </a:extLst>
            </p:cNvPr>
            <p:cNvSpPr/>
            <p:nvPr/>
          </p:nvSpPr>
          <p:spPr>
            <a:xfrm rot="20400000">
              <a:off x="5120465" y="2760351"/>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97" name="Oval 96">
              <a:extLst>
                <a:ext uri="{FF2B5EF4-FFF2-40B4-BE49-F238E27FC236}">
                  <a16:creationId xmlns:a16="http://schemas.microsoft.com/office/drawing/2014/main" id="{066EBBEF-0ECE-4054-AC55-9B055BE55C41}"/>
                </a:ext>
              </a:extLst>
            </p:cNvPr>
            <p:cNvSpPr/>
            <p:nvPr/>
          </p:nvSpPr>
          <p:spPr>
            <a:xfrm rot="20400000">
              <a:off x="5552710" y="2850002"/>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98" name="Oval 97">
              <a:extLst>
                <a:ext uri="{FF2B5EF4-FFF2-40B4-BE49-F238E27FC236}">
                  <a16:creationId xmlns:a16="http://schemas.microsoft.com/office/drawing/2014/main" id="{F1061FE1-43D9-4B08-9E2E-9B3617240E30}"/>
                </a:ext>
              </a:extLst>
            </p:cNvPr>
            <p:cNvSpPr/>
            <p:nvPr/>
          </p:nvSpPr>
          <p:spPr>
            <a:xfrm rot="20400000">
              <a:off x="5411738" y="2901311"/>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99" name="Oval 98">
              <a:extLst>
                <a:ext uri="{FF2B5EF4-FFF2-40B4-BE49-F238E27FC236}">
                  <a16:creationId xmlns:a16="http://schemas.microsoft.com/office/drawing/2014/main" id="{72A2F799-9DDB-40CE-AF34-E4C574FB8668}"/>
                </a:ext>
              </a:extLst>
            </p:cNvPr>
            <p:cNvSpPr/>
            <p:nvPr/>
          </p:nvSpPr>
          <p:spPr>
            <a:xfrm rot="20400000">
              <a:off x="5270767" y="2952621"/>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03" name="Oval 102">
              <a:extLst>
                <a:ext uri="{FF2B5EF4-FFF2-40B4-BE49-F238E27FC236}">
                  <a16:creationId xmlns:a16="http://schemas.microsoft.com/office/drawing/2014/main" id="{FB8E722C-C051-4648-A6E3-23C4F1EC01BE}"/>
                </a:ext>
              </a:extLst>
            </p:cNvPr>
            <p:cNvSpPr/>
            <p:nvPr/>
          </p:nvSpPr>
          <p:spPr>
            <a:xfrm rot="20400000">
              <a:off x="5552710" y="3099858"/>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04" name="Oval 103">
              <a:extLst>
                <a:ext uri="{FF2B5EF4-FFF2-40B4-BE49-F238E27FC236}">
                  <a16:creationId xmlns:a16="http://schemas.microsoft.com/office/drawing/2014/main" id="{80F3C34C-BA0D-46D1-B3AD-3E1AD915009B}"/>
                </a:ext>
              </a:extLst>
            </p:cNvPr>
            <p:cNvSpPr/>
            <p:nvPr/>
          </p:nvSpPr>
          <p:spPr>
            <a:xfrm rot="20400000">
              <a:off x="5411738" y="3151167"/>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05" name="Oval 104">
              <a:extLst>
                <a:ext uri="{FF2B5EF4-FFF2-40B4-BE49-F238E27FC236}">
                  <a16:creationId xmlns:a16="http://schemas.microsoft.com/office/drawing/2014/main" id="{B1849024-072C-4DD8-AD7C-FAE40B6714BE}"/>
                </a:ext>
              </a:extLst>
            </p:cNvPr>
            <p:cNvSpPr/>
            <p:nvPr/>
          </p:nvSpPr>
          <p:spPr>
            <a:xfrm rot="20400000">
              <a:off x="5270767" y="3202477"/>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06" name="Oval 105">
              <a:extLst>
                <a:ext uri="{FF2B5EF4-FFF2-40B4-BE49-F238E27FC236}">
                  <a16:creationId xmlns:a16="http://schemas.microsoft.com/office/drawing/2014/main" id="{7D1CFA78-629C-4BCC-A982-C78EAAFE7B7A}"/>
                </a:ext>
              </a:extLst>
            </p:cNvPr>
            <p:cNvSpPr/>
            <p:nvPr/>
          </p:nvSpPr>
          <p:spPr>
            <a:xfrm rot="20400000">
              <a:off x="5126439" y="3255008"/>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09" name="Oval 108">
              <a:extLst>
                <a:ext uri="{FF2B5EF4-FFF2-40B4-BE49-F238E27FC236}">
                  <a16:creationId xmlns:a16="http://schemas.microsoft.com/office/drawing/2014/main" id="{ACC587BD-4A4D-4EAF-A23E-074859034B90}"/>
                </a:ext>
              </a:extLst>
            </p:cNvPr>
            <p:cNvSpPr/>
            <p:nvPr/>
          </p:nvSpPr>
          <p:spPr>
            <a:xfrm rot="20400000">
              <a:off x="5560362" y="3357749"/>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10" name="Oval 109">
              <a:extLst>
                <a:ext uri="{FF2B5EF4-FFF2-40B4-BE49-F238E27FC236}">
                  <a16:creationId xmlns:a16="http://schemas.microsoft.com/office/drawing/2014/main" id="{750611B6-1853-46A1-A131-C7C66BC31046}"/>
                </a:ext>
              </a:extLst>
            </p:cNvPr>
            <p:cNvSpPr/>
            <p:nvPr/>
          </p:nvSpPr>
          <p:spPr>
            <a:xfrm rot="20400000">
              <a:off x="5419390" y="3409058"/>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11" name="Oval 110">
              <a:extLst>
                <a:ext uri="{FF2B5EF4-FFF2-40B4-BE49-F238E27FC236}">
                  <a16:creationId xmlns:a16="http://schemas.microsoft.com/office/drawing/2014/main" id="{595185AA-EA9E-433E-9D2F-7D06995AFBB3}"/>
                </a:ext>
              </a:extLst>
            </p:cNvPr>
            <p:cNvSpPr/>
            <p:nvPr/>
          </p:nvSpPr>
          <p:spPr>
            <a:xfrm rot="20400000">
              <a:off x="5278419" y="3460368"/>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12" name="Oval 111">
              <a:extLst>
                <a:ext uri="{FF2B5EF4-FFF2-40B4-BE49-F238E27FC236}">
                  <a16:creationId xmlns:a16="http://schemas.microsoft.com/office/drawing/2014/main" id="{9657A98D-C37B-4981-8FCE-6F0D7B0A4C12}"/>
                </a:ext>
              </a:extLst>
            </p:cNvPr>
            <p:cNvSpPr/>
            <p:nvPr/>
          </p:nvSpPr>
          <p:spPr>
            <a:xfrm rot="20400000">
              <a:off x="5134091" y="3512899"/>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15" name="Oval 114">
              <a:extLst>
                <a:ext uri="{FF2B5EF4-FFF2-40B4-BE49-F238E27FC236}">
                  <a16:creationId xmlns:a16="http://schemas.microsoft.com/office/drawing/2014/main" id="{F3138DDC-1441-488D-8B67-076306456BEB}"/>
                </a:ext>
              </a:extLst>
            </p:cNvPr>
            <p:cNvSpPr/>
            <p:nvPr/>
          </p:nvSpPr>
          <p:spPr>
            <a:xfrm rot="20400000">
              <a:off x="6506258" y="2562428"/>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16" name="Oval 115">
              <a:extLst>
                <a:ext uri="{FF2B5EF4-FFF2-40B4-BE49-F238E27FC236}">
                  <a16:creationId xmlns:a16="http://schemas.microsoft.com/office/drawing/2014/main" id="{E1FA2A07-5AB1-444D-8C64-F7DA23519FF7}"/>
                </a:ext>
              </a:extLst>
            </p:cNvPr>
            <p:cNvSpPr/>
            <p:nvPr/>
          </p:nvSpPr>
          <p:spPr>
            <a:xfrm rot="20400000">
              <a:off x="6365286" y="2613737"/>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17" name="Oval 116">
              <a:extLst>
                <a:ext uri="{FF2B5EF4-FFF2-40B4-BE49-F238E27FC236}">
                  <a16:creationId xmlns:a16="http://schemas.microsoft.com/office/drawing/2014/main" id="{1C56735D-7801-464D-80AC-7F86C760EC0C}"/>
                </a:ext>
              </a:extLst>
            </p:cNvPr>
            <p:cNvSpPr/>
            <p:nvPr/>
          </p:nvSpPr>
          <p:spPr>
            <a:xfrm rot="20400000">
              <a:off x="6224315" y="2665047"/>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18" name="Oval 117">
              <a:extLst>
                <a:ext uri="{FF2B5EF4-FFF2-40B4-BE49-F238E27FC236}">
                  <a16:creationId xmlns:a16="http://schemas.microsoft.com/office/drawing/2014/main" id="{3BDB25C8-A0A5-451A-BF8E-5BC50C13104B}"/>
                </a:ext>
              </a:extLst>
            </p:cNvPr>
            <p:cNvSpPr/>
            <p:nvPr/>
          </p:nvSpPr>
          <p:spPr>
            <a:xfrm rot="20400000">
              <a:off x="6079987" y="2717578"/>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21" name="Oval 120">
              <a:extLst>
                <a:ext uri="{FF2B5EF4-FFF2-40B4-BE49-F238E27FC236}">
                  <a16:creationId xmlns:a16="http://schemas.microsoft.com/office/drawing/2014/main" id="{CC2DE1F9-778A-4691-A559-A6E6C7023E06}"/>
                </a:ext>
              </a:extLst>
            </p:cNvPr>
            <p:cNvSpPr/>
            <p:nvPr/>
          </p:nvSpPr>
          <p:spPr>
            <a:xfrm rot="20400000">
              <a:off x="6512232" y="2807229"/>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22" name="Oval 121">
              <a:extLst>
                <a:ext uri="{FF2B5EF4-FFF2-40B4-BE49-F238E27FC236}">
                  <a16:creationId xmlns:a16="http://schemas.microsoft.com/office/drawing/2014/main" id="{451CAE6A-AF4C-44CD-A0EB-B5ACD98985C7}"/>
                </a:ext>
              </a:extLst>
            </p:cNvPr>
            <p:cNvSpPr/>
            <p:nvPr/>
          </p:nvSpPr>
          <p:spPr>
            <a:xfrm rot="20400000">
              <a:off x="6371260" y="2858538"/>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23" name="Oval 122">
              <a:extLst>
                <a:ext uri="{FF2B5EF4-FFF2-40B4-BE49-F238E27FC236}">
                  <a16:creationId xmlns:a16="http://schemas.microsoft.com/office/drawing/2014/main" id="{27055121-E563-492C-BA4A-F098D0F03346}"/>
                </a:ext>
              </a:extLst>
            </p:cNvPr>
            <p:cNvSpPr/>
            <p:nvPr/>
          </p:nvSpPr>
          <p:spPr>
            <a:xfrm rot="20400000">
              <a:off x="6230289" y="2909848"/>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27" name="Oval 126">
              <a:extLst>
                <a:ext uri="{FF2B5EF4-FFF2-40B4-BE49-F238E27FC236}">
                  <a16:creationId xmlns:a16="http://schemas.microsoft.com/office/drawing/2014/main" id="{5DE3CCB4-ED19-4E89-A828-F2F31CE9A7A9}"/>
                </a:ext>
              </a:extLst>
            </p:cNvPr>
            <p:cNvSpPr/>
            <p:nvPr/>
          </p:nvSpPr>
          <p:spPr>
            <a:xfrm rot="20400000">
              <a:off x="6512232" y="3057085"/>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28" name="Oval 127">
              <a:extLst>
                <a:ext uri="{FF2B5EF4-FFF2-40B4-BE49-F238E27FC236}">
                  <a16:creationId xmlns:a16="http://schemas.microsoft.com/office/drawing/2014/main" id="{3EB8FA43-AEA9-45A3-B0A7-97866321ADEA}"/>
                </a:ext>
              </a:extLst>
            </p:cNvPr>
            <p:cNvSpPr/>
            <p:nvPr/>
          </p:nvSpPr>
          <p:spPr>
            <a:xfrm rot="20400000">
              <a:off x="6371260" y="3108394"/>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29" name="Oval 128">
              <a:extLst>
                <a:ext uri="{FF2B5EF4-FFF2-40B4-BE49-F238E27FC236}">
                  <a16:creationId xmlns:a16="http://schemas.microsoft.com/office/drawing/2014/main" id="{64873C82-920F-4C94-875E-2752F451B6EB}"/>
                </a:ext>
              </a:extLst>
            </p:cNvPr>
            <p:cNvSpPr/>
            <p:nvPr/>
          </p:nvSpPr>
          <p:spPr>
            <a:xfrm rot="20400000">
              <a:off x="6230289" y="3159704"/>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30" name="Oval 129">
              <a:extLst>
                <a:ext uri="{FF2B5EF4-FFF2-40B4-BE49-F238E27FC236}">
                  <a16:creationId xmlns:a16="http://schemas.microsoft.com/office/drawing/2014/main" id="{4298A026-74CE-415A-B985-A6CDCF228BDA}"/>
                </a:ext>
              </a:extLst>
            </p:cNvPr>
            <p:cNvSpPr/>
            <p:nvPr/>
          </p:nvSpPr>
          <p:spPr>
            <a:xfrm rot="20400000">
              <a:off x="6085961" y="3212235"/>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33" name="Oval 132">
              <a:extLst>
                <a:ext uri="{FF2B5EF4-FFF2-40B4-BE49-F238E27FC236}">
                  <a16:creationId xmlns:a16="http://schemas.microsoft.com/office/drawing/2014/main" id="{9C31083E-B96C-4611-B596-2298DD25A1EC}"/>
                </a:ext>
              </a:extLst>
            </p:cNvPr>
            <p:cNvSpPr/>
            <p:nvPr/>
          </p:nvSpPr>
          <p:spPr>
            <a:xfrm rot="20400000">
              <a:off x="6519884" y="3314976"/>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34" name="Oval 133">
              <a:extLst>
                <a:ext uri="{FF2B5EF4-FFF2-40B4-BE49-F238E27FC236}">
                  <a16:creationId xmlns:a16="http://schemas.microsoft.com/office/drawing/2014/main" id="{71D8A40A-F041-4620-B45C-9F425C997192}"/>
                </a:ext>
              </a:extLst>
            </p:cNvPr>
            <p:cNvSpPr/>
            <p:nvPr/>
          </p:nvSpPr>
          <p:spPr>
            <a:xfrm rot="20400000">
              <a:off x="6378912" y="3366285"/>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35" name="Oval 134">
              <a:extLst>
                <a:ext uri="{FF2B5EF4-FFF2-40B4-BE49-F238E27FC236}">
                  <a16:creationId xmlns:a16="http://schemas.microsoft.com/office/drawing/2014/main" id="{F8A8E2FE-04F6-481A-9F52-48BB709C8404}"/>
                </a:ext>
              </a:extLst>
            </p:cNvPr>
            <p:cNvSpPr/>
            <p:nvPr/>
          </p:nvSpPr>
          <p:spPr>
            <a:xfrm rot="20400000">
              <a:off x="6237941" y="3417595"/>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36" name="Oval 135">
              <a:extLst>
                <a:ext uri="{FF2B5EF4-FFF2-40B4-BE49-F238E27FC236}">
                  <a16:creationId xmlns:a16="http://schemas.microsoft.com/office/drawing/2014/main" id="{1ADC57F2-0169-45B9-8705-EE59F70C45FD}"/>
                </a:ext>
              </a:extLst>
            </p:cNvPr>
            <p:cNvSpPr/>
            <p:nvPr/>
          </p:nvSpPr>
          <p:spPr>
            <a:xfrm rot="20400000">
              <a:off x="6093613" y="3470126"/>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40" name="Oval 139">
              <a:extLst>
                <a:ext uri="{FF2B5EF4-FFF2-40B4-BE49-F238E27FC236}">
                  <a16:creationId xmlns:a16="http://schemas.microsoft.com/office/drawing/2014/main" id="{28770F8A-1B9E-4045-9FE4-1DE803D99DBD}"/>
                </a:ext>
              </a:extLst>
            </p:cNvPr>
            <p:cNvSpPr/>
            <p:nvPr/>
          </p:nvSpPr>
          <p:spPr>
            <a:xfrm rot="20400000">
              <a:off x="7340530" y="2641031"/>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41" name="Oval 140">
              <a:extLst>
                <a:ext uri="{FF2B5EF4-FFF2-40B4-BE49-F238E27FC236}">
                  <a16:creationId xmlns:a16="http://schemas.microsoft.com/office/drawing/2014/main" id="{D8605AB6-316F-4F19-90EB-2E662F642598}"/>
                </a:ext>
              </a:extLst>
            </p:cNvPr>
            <p:cNvSpPr/>
            <p:nvPr/>
          </p:nvSpPr>
          <p:spPr>
            <a:xfrm rot="20400000">
              <a:off x="7199559" y="2692341"/>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42" name="Oval 141">
              <a:extLst>
                <a:ext uri="{FF2B5EF4-FFF2-40B4-BE49-F238E27FC236}">
                  <a16:creationId xmlns:a16="http://schemas.microsoft.com/office/drawing/2014/main" id="{A396C388-F3F3-4DD2-AE0C-0F9930A39E98}"/>
                </a:ext>
              </a:extLst>
            </p:cNvPr>
            <p:cNvSpPr/>
            <p:nvPr/>
          </p:nvSpPr>
          <p:spPr>
            <a:xfrm rot="20400000">
              <a:off x="7055231" y="2744872"/>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46" name="Oval 145">
              <a:extLst>
                <a:ext uri="{FF2B5EF4-FFF2-40B4-BE49-F238E27FC236}">
                  <a16:creationId xmlns:a16="http://schemas.microsoft.com/office/drawing/2014/main" id="{55B037CA-0362-44A5-990E-6DA272341585}"/>
                </a:ext>
              </a:extLst>
            </p:cNvPr>
            <p:cNvSpPr/>
            <p:nvPr/>
          </p:nvSpPr>
          <p:spPr>
            <a:xfrm rot="20400000">
              <a:off x="7340530" y="2890887"/>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47" name="Oval 146">
              <a:extLst>
                <a:ext uri="{FF2B5EF4-FFF2-40B4-BE49-F238E27FC236}">
                  <a16:creationId xmlns:a16="http://schemas.microsoft.com/office/drawing/2014/main" id="{4EDB7929-E512-4272-845B-780F67102416}"/>
                </a:ext>
              </a:extLst>
            </p:cNvPr>
            <p:cNvSpPr/>
            <p:nvPr/>
          </p:nvSpPr>
          <p:spPr>
            <a:xfrm rot="20400000">
              <a:off x="7199559" y="2942197"/>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52" name="Oval 151">
              <a:extLst>
                <a:ext uri="{FF2B5EF4-FFF2-40B4-BE49-F238E27FC236}">
                  <a16:creationId xmlns:a16="http://schemas.microsoft.com/office/drawing/2014/main" id="{E51BF898-CEC3-473B-BAF5-5DE3407B791C}"/>
                </a:ext>
              </a:extLst>
            </p:cNvPr>
            <p:cNvSpPr/>
            <p:nvPr/>
          </p:nvSpPr>
          <p:spPr>
            <a:xfrm rot="20400000">
              <a:off x="7348182" y="3148778"/>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53" name="Oval 152">
              <a:extLst>
                <a:ext uri="{FF2B5EF4-FFF2-40B4-BE49-F238E27FC236}">
                  <a16:creationId xmlns:a16="http://schemas.microsoft.com/office/drawing/2014/main" id="{783A6501-83BC-4868-80B2-506BBCDAE768}"/>
                </a:ext>
              </a:extLst>
            </p:cNvPr>
            <p:cNvSpPr/>
            <p:nvPr/>
          </p:nvSpPr>
          <p:spPr>
            <a:xfrm rot="20400000">
              <a:off x="7207211" y="3200088"/>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54" name="Oval 153">
              <a:extLst>
                <a:ext uri="{FF2B5EF4-FFF2-40B4-BE49-F238E27FC236}">
                  <a16:creationId xmlns:a16="http://schemas.microsoft.com/office/drawing/2014/main" id="{C24B5B1F-2C20-404F-85B8-09BC91130611}"/>
                </a:ext>
              </a:extLst>
            </p:cNvPr>
            <p:cNvSpPr/>
            <p:nvPr/>
          </p:nvSpPr>
          <p:spPr>
            <a:xfrm rot="20400000">
              <a:off x="7062883" y="3252619"/>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55" name="Oval 154">
              <a:extLst>
                <a:ext uri="{FF2B5EF4-FFF2-40B4-BE49-F238E27FC236}">
                  <a16:creationId xmlns:a16="http://schemas.microsoft.com/office/drawing/2014/main" id="{57F3A46B-5915-4D83-B61A-E8125A7A1020}"/>
                </a:ext>
              </a:extLst>
            </p:cNvPr>
            <p:cNvSpPr/>
            <p:nvPr/>
          </p:nvSpPr>
          <p:spPr>
            <a:xfrm>
              <a:off x="7938304" y="2465283"/>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56" name="Oval 155">
              <a:extLst>
                <a:ext uri="{FF2B5EF4-FFF2-40B4-BE49-F238E27FC236}">
                  <a16:creationId xmlns:a16="http://schemas.microsoft.com/office/drawing/2014/main" id="{004DEFC5-998D-4175-85F9-1CC8482148AF}"/>
                </a:ext>
              </a:extLst>
            </p:cNvPr>
            <p:cNvSpPr/>
            <p:nvPr/>
          </p:nvSpPr>
          <p:spPr>
            <a:xfrm>
              <a:off x="7938304" y="2724645"/>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57" name="Oval 156">
              <a:extLst>
                <a:ext uri="{FF2B5EF4-FFF2-40B4-BE49-F238E27FC236}">
                  <a16:creationId xmlns:a16="http://schemas.microsoft.com/office/drawing/2014/main" id="{E69C7E6F-D6C0-40A2-88AC-7348944947A6}"/>
                </a:ext>
              </a:extLst>
            </p:cNvPr>
            <p:cNvSpPr/>
            <p:nvPr/>
          </p:nvSpPr>
          <p:spPr>
            <a:xfrm>
              <a:off x="7938304" y="2984007"/>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58" name="Oval 157">
              <a:extLst>
                <a:ext uri="{FF2B5EF4-FFF2-40B4-BE49-F238E27FC236}">
                  <a16:creationId xmlns:a16="http://schemas.microsoft.com/office/drawing/2014/main" id="{DA1DBF41-B564-495D-ADA6-755A76EBA242}"/>
                </a:ext>
              </a:extLst>
            </p:cNvPr>
            <p:cNvSpPr/>
            <p:nvPr/>
          </p:nvSpPr>
          <p:spPr>
            <a:xfrm>
              <a:off x="7938304" y="3240678"/>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59" name="Oval 158">
              <a:extLst>
                <a:ext uri="{FF2B5EF4-FFF2-40B4-BE49-F238E27FC236}">
                  <a16:creationId xmlns:a16="http://schemas.microsoft.com/office/drawing/2014/main" id="{6F16288A-D168-401C-BB2E-7E64BE606858}"/>
                </a:ext>
              </a:extLst>
            </p:cNvPr>
            <p:cNvSpPr/>
            <p:nvPr/>
          </p:nvSpPr>
          <p:spPr>
            <a:xfrm>
              <a:off x="7938304" y="3502094"/>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60" name="Oval 159">
              <a:extLst>
                <a:ext uri="{FF2B5EF4-FFF2-40B4-BE49-F238E27FC236}">
                  <a16:creationId xmlns:a16="http://schemas.microsoft.com/office/drawing/2014/main" id="{A0CF1DA3-09D0-4D02-9352-3DFBDE9E16A7}"/>
                </a:ext>
              </a:extLst>
            </p:cNvPr>
            <p:cNvSpPr/>
            <p:nvPr/>
          </p:nvSpPr>
          <p:spPr>
            <a:xfrm>
              <a:off x="8250275" y="2724645"/>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61" name="Oval 160">
              <a:extLst>
                <a:ext uri="{FF2B5EF4-FFF2-40B4-BE49-F238E27FC236}">
                  <a16:creationId xmlns:a16="http://schemas.microsoft.com/office/drawing/2014/main" id="{A80B4923-7F27-43E1-BAA2-7546BCFFD81A}"/>
                </a:ext>
              </a:extLst>
            </p:cNvPr>
            <p:cNvSpPr/>
            <p:nvPr/>
          </p:nvSpPr>
          <p:spPr>
            <a:xfrm>
              <a:off x="8250275" y="2981316"/>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62" name="Oval 161">
              <a:extLst>
                <a:ext uri="{FF2B5EF4-FFF2-40B4-BE49-F238E27FC236}">
                  <a16:creationId xmlns:a16="http://schemas.microsoft.com/office/drawing/2014/main" id="{FD1D3295-A938-4A47-91DF-C4A4CF91FA5A}"/>
                </a:ext>
              </a:extLst>
            </p:cNvPr>
            <p:cNvSpPr/>
            <p:nvPr/>
          </p:nvSpPr>
          <p:spPr>
            <a:xfrm>
              <a:off x="8250275" y="3240200"/>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63" name="Oval 162">
              <a:extLst>
                <a:ext uri="{FF2B5EF4-FFF2-40B4-BE49-F238E27FC236}">
                  <a16:creationId xmlns:a16="http://schemas.microsoft.com/office/drawing/2014/main" id="{7998C442-60F7-4F7E-A98E-51178C0ED575}"/>
                </a:ext>
              </a:extLst>
            </p:cNvPr>
            <p:cNvSpPr/>
            <p:nvPr/>
          </p:nvSpPr>
          <p:spPr>
            <a:xfrm>
              <a:off x="8545673" y="2724645"/>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64" name="Oval 163">
              <a:extLst>
                <a:ext uri="{FF2B5EF4-FFF2-40B4-BE49-F238E27FC236}">
                  <a16:creationId xmlns:a16="http://schemas.microsoft.com/office/drawing/2014/main" id="{D8ECA66B-B80E-4E46-B74E-CCCC826E0104}"/>
                </a:ext>
              </a:extLst>
            </p:cNvPr>
            <p:cNvSpPr/>
            <p:nvPr/>
          </p:nvSpPr>
          <p:spPr>
            <a:xfrm>
              <a:off x="8553771" y="2980710"/>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165" name="Oval 164">
              <a:extLst>
                <a:ext uri="{FF2B5EF4-FFF2-40B4-BE49-F238E27FC236}">
                  <a16:creationId xmlns:a16="http://schemas.microsoft.com/office/drawing/2014/main" id="{127414A5-78E6-4864-9415-130B223C982B}"/>
                </a:ext>
              </a:extLst>
            </p:cNvPr>
            <p:cNvSpPr/>
            <p:nvPr/>
          </p:nvSpPr>
          <p:spPr>
            <a:xfrm>
              <a:off x="8562246" y="3238343"/>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cxnSp>
          <p:nvCxnSpPr>
            <p:cNvPr id="2051" name="Straight Connector 2050">
              <a:extLst>
                <a:ext uri="{FF2B5EF4-FFF2-40B4-BE49-F238E27FC236}">
                  <a16:creationId xmlns:a16="http://schemas.microsoft.com/office/drawing/2014/main" id="{D75C2BBF-6E44-4354-B5CA-ABBC77B874D8}"/>
                </a:ext>
              </a:extLst>
            </p:cNvPr>
            <p:cNvCxnSpPr>
              <a:cxnSpLocks/>
              <a:stCxn id="155" idx="5"/>
              <a:endCxn id="160" idx="2"/>
            </p:cNvCxnSpPr>
            <p:nvPr/>
          </p:nvCxnSpPr>
          <p:spPr>
            <a:xfrm>
              <a:off x="8133426" y="2662631"/>
              <a:ext cx="116849" cy="177618"/>
            </a:xfrm>
            <a:prstGeom prst="line">
              <a:avLst/>
            </a:prstGeom>
          </p:spPr>
          <p:style>
            <a:lnRef idx="2">
              <a:schemeClr val="accent3"/>
            </a:lnRef>
            <a:fillRef idx="0">
              <a:schemeClr val="accent3"/>
            </a:fillRef>
            <a:effectRef idx="1">
              <a:schemeClr val="accent3"/>
            </a:effectRef>
            <a:fontRef idx="minor">
              <a:schemeClr val="tx1"/>
            </a:fontRef>
          </p:style>
        </p:cxnSp>
        <p:cxnSp>
          <p:nvCxnSpPr>
            <p:cNvPr id="2053" name="Straight Connector 2052">
              <a:extLst>
                <a:ext uri="{FF2B5EF4-FFF2-40B4-BE49-F238E27FC236}">
                  <a16:creationId xmlns:a16="http://schemas.microsoft.com/office/drawing/2014/main" id="{26228867-564E-4666-95C3-DD238AECC740}"/>
                </a:ext>
              </a:extLst>
            </p:cNvPr>
            <p:cNvCxnSpPr>
              <a:cxnSpLocks/>
              <a:stCxn id="156" idx="6"/>
              <a:endCxn id="160" idx="2"/>
            </p:cNvCxnSpPr>
            <p:nvPr/>
          </p:nvCxnSpPr>
          <p:spPr>
            <a:xfrm>
              <a:off x="8166904" y="2840249"/>
              <a:ext cx="83371"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2055" name="Straight Connector 2054">
              <a:extLst>
                <a:ext uri="{FF2B5EF4-FFF2-40B4-BE49-F238E27FC236}">
                  <a16:creationId xmlns:a16="http://schemas.microsoft.com/office/drawing/2014/main" id="{150BF90A-F47F-4A89-B712-28D35EB1831B}"/>
                </a:ext>
              </a:extLst>
            </p:cNvPr>
            <p:cNvCxnSpPr>
              <a:stCxn id="157" idx="6"/>
              <a:endCxn id="161" idx="2"/>
            </p:cNvCxnSpPr>
            <p:nvPr/>
          </p:nvCxnSpPr>
          <p:spPr>
            <a:xfrm flipV="1">
              <a:off x="8166904" y="3096920"/>
              <a:ext cx="83371" cy="2691"/>
            </a:xfrm>
            <a:prstGeom prst="line">
              <a:avLst/>
            </a:prstGeom>
          </p:spPr>
          <p:style>
            <a:lnRef idx="2">
              <a:schemeClr val="accent3"/>
            </a:lnRef>
            <a:fillRef idx="0">
              <a:schemeClr val="accent3"/>
            </a:fillRef>
            <a:effectRef idx="1">
              <a:schemeClr val="accent3"/>
            </a:effectRef>
            <a:fontRef idx="minor">
              <a:schemeClr val="tx1"/>
            </a:fontRef>
          </p:style>
        </p:cxnSp>
        <p:cxnSp>
          <p:nvCxnSpPr>
            <p:cNvPr id="2059" name="Straight Connector 2058">
              <a:extLst>
                <a:ext uri="{FF2B5EF4-FFF2-40B4-BE49-F238E27FC236}">
                  <a16:creationId xmlns:a16="http://schemas.microsoft.com/office/drawing/2014/main" id="{90836A41-4D8E-4D3E-842A-068993351C4A}"/>
                </a:ext>
              </a:extLst>
            </p:cNvPr>
            <p:cNvCxnSpPr>
              <a:stCxn id="158" idx="6"/>
              <a:endCxn id="162" idx="2"/>
            </p:cNvCxnSpPr>
            <p:nvPr/>
          </p:nvCxnSpPr>
          <p:spPr>
            <a:xfrm flipV="1">
              <a:off x="8166904" y="3355804"/>
              <a:ext cx="83371" cy="478"/>
            </a:xfrm>
            <a:prstGeom prst="line">
              <a:avLst/>
            </a:prstGeom>
          </p:spPr>
          <p:style>
            <a:lnRef idx="2">
              <a:schemeClr val="accent3"/>
            </a:lnRef>
            <a:fillRef idx="0">
              <a:schemeClr val="accent3"/>
            </a:fillRef>
            <a:effectRef idx="1">
              <a:schemeClr val="accent3"/>
            </a:effectRef>
            <a:fontRef idx="minor">
              <a:schemeClr val="tx1"/>
            </a:fontRef>
          </p:style>
        </p:cxnSp>
        <p:cxnSp>
          <p:nvCxnSpPr>
            <p:cNvPr id="2061" name="Straight Connector 2060">
              <a:extLst>
                <a:ext uri="{FF2B5EF4-FFF2-40B4-BE49-F238E27FC236}">
                  <a16:creationId xmlns:a16="http://schemas.microsoft.com/office/drawing/2014/main" id="{423899D8-66BD-43CF-8E46-863BFE4AC1B8}"/>
                </a:ext>
              </a:extLst>
            </p:cNvPr>
            <p:cNvCxnSpPr>
              <a:cxnSpLocks/>
              <a:stCxn id="159" idx="7"/>
              <a:endCxn id="162" idx="2"/>
            </p:cNvCxnSpPr>
            <p:nvPr/>
          </p:nvCxnSpPr>
          <p:spPr>
            <a:xfrm flipV="1">
              <a:off x="8133426" y="3355804"/>
              <a:ext cx="116849" cy="180150"/>
            </a:xfrm>
            <a:prstGeom prst="line">
              <a:avLst/>
            </a:prstGeom>
          </p:spPr>
          <p:style>
            <a:lnRef idx="2">
              <a:schemeClr val="accent3"/>
            </a:lnRef>
            <a:fillRef idx="0">
              <a:schemeClr val="accent3"/>
            </a:fillRef>
            <a:effectRef idx="1">
              <a:schemeClr val="accent3"/>
            </a:effectRef>
            <a:fontRef idx="minor">
              <a:schemeClr val="tx1"/>
            </a:fontRef>
          </p:style>
        </p:cxnSp>
        <p:cxnSp>
          <p:nvCxnSpPr>
            <p:cNvPr id="2071" name="Straight Connector 2070">
              <a:extLst>
                <a:ext uri="{FF2B5EF4-FFF2-40B4-BE49-F238E27FC236}">
                  <a16:creationId xmlns:a16="http://schemas.microsoft.com/office/drawing/2014/main" id="{F5724BC5-E734-4DDD-B434-B0AD1E9699DF}"/>
                </a:ext>
              </a:extLst>
            </p:cNvPr>
            <p:cNvCxnSpPr>
              <a:stCxn id="155" idx="5"/>
              <a:endCxn id="160" idx="2"/>
            </p:cNvCxnSpPr>
            <p:nvPr/>
          </p:nvCxnSpPr>
          <p:spPr>
            <a:xfrm>
              <a:off x="8133426" y="2662631"/>
              <a:ext cx="116849" cy="177618"/>
            </a:xfrm>
            <a:prstGeom prst="line">
              <a:avLst/>
            </a:prstGeom>
          </p:spPr>
          <p:style>
            <a:lnRef idx="2">
              <a:schemeClr val="accent3"/>
            </a:lnRef>
            <a:fillRef idx="0">
              <a:schemeClr val="accent3"/>
            </a:fillRef>
            <a:effectRef idx="1">
              <a:schemeClr val="accent3"/>
            </a:effectRef>
            <a:fontRef idx="minor">
              <a:schemeClr val="tx1"/>
            </a:fontRef>
          </p:style>
        </p:cxnSp>
        <p:cxnSp>
          <p:nvCxnSpPr>
            <p:cNvPr id="2073" name="Straight Connector 2072">
              <a:extLst>
                <a:ext uri="{FF2B5EF4-FFF2-40B4-BE49-F238E27FC236}">
                  <a16:creationId xmlns:a16="http://schemas.microsoft.com/office/drawing/2014/main" id="{DF8C97D9-58CD-4D0E-B8B3-DB91BC67EAD1}"/>
                </a:ext>
              </a:extLst>
            </p:cNvPr>
            <p:cNvCxnSpPr>
              <a:stCxn id="155" idx="5"/>
              <a:endCxn id="161" idx="2"/>
            </p:cNvCxnSpPr>
            <p:nvPr/>
          </p:nvCxnSpPr>
          <p:spPr>
            <a:xfrm>
              <a:off x="8133426" y="2662631"/>
              <a:ext cx="116849" cy="434289"/>
            </a:xfrm>
            <a:prstGeom prst="line">
              <a:avLst/>
            </a:prstGeom>
          </p:spPr>
          <p:style>
            <a:lnRef idx="2">
              <a:schemeClr val="accent3"/>
            </a:lnRef>
            <a:fillRef idx="0">
              <a:schemeClr val="accent3"/>
            </a:fillRef>
            <a:effectRef idx="1">
              <a:schemeClr val="accent3"/>
            </a:effectRef>
            <a:fontRef idx="minor">
              <a:schemeClr val="tx1"/>
            </a:fontRef>
          </p:style>
        </p:cxnSp>
        <p:cxnSp>
          <p:nvCxnSpPr>
            <p:cNvPr id="2075" name="Straight Connector 2074">
              <a:extLst>
                <a:ext uri="{FF2B5EF4-FFF2-40B4-BE49-F238E27FC236}">
                  <a16:creationId xmlns:a16="http://schemas.microsoft.com/office/drawing/2014/main" id="{F9472EA0-F277-479D-8416-A28D6026B143}"/>
                </a:ext>
              </a:extLst>
            </p:cNvPr>
            <p:cNvCxnSpPr>
              <a:stCxn id="155" idx="5"/>
              <a:endCxn id="162" idx="2"/>
            </p:cNvCxnSpPr>
            <p:nvPr/>
          </p:nvCxnSpPr>
          <p:spPr>
            <a:xfrm>
              <a:off x="8133426" y="2662631"/>
              <a:ext cx="116849" cy="693173"/>
            </a:xfrm>
            <a:prstGeom prst="line">
              <a:avLst/>
            </a:prstGeom>
          </p:spPr>
          <p:style>
            <a:lnRef idx="2">
              <a:schemeClr val="accent3"/>
            </a:lnRef>
            <a:fillRef idx="0">
              <a:schemeClr val="accent3"/>
            </a:fillRef>
            <a:effectRef idx="1">
              <a:schemeClr val="accent3"/>
            </a:effectRef>
            <a:fontRef idx="minor">
              <a:schemeClr val="tx1"/>
            </a:fontRef>
          </p:style>
        </p:cxnSp>
        <p:cxnSp>
          <p:nvCxnSpPr>
            <p:cNvPr id="2077" name="Straight Connector 2076">
              <a:extLst>
                <a:ext uri="{FF2B5EF4-FFF2-40B4-BE49-F238E27FC236}">
                  <a16:creationId xmlns:a16="http://schemas.microsoft.com/office/drawing/2014/main" id="{B6ECFF08-349B-4393-9939-8161D9943CCE}"/>
                </a:ext>
              </a:extLst>
            </p:cNvPr>
            <p:cNvCxnSpPr>
              <a:stCxn id="156" idx="6"/>
              <a:endCxn id="161" idx="2"/>
            </p:cNvCxnSpPr>
            <p:nvPr/>
          </p:nvCxnSpPr>
          <p:spPr>
            <a:xfrm>
              <a:off x="8166904" y="2840249"/>
              <a:ext cx="83371" cy="256671"/>
            </a:xfrm>
            <a:prstGeom prst="line">
              <a:avLst/>
            </a:prstGeom>
          </p:spPr>
          <p:style>
            <a:lnRef idx="2">
              <a:schemeClr val="accent3"/>
            </a:lnRef>
            <a:fillRef idx="0">
              <a:schemeClr val="accent3"/>
            </a:fillRef>
            <a:effectRef idx="1">
              <a:schemeClr val="accent3"/>
            </a:effectRef>
            <a:fontRef idx="minor">
              <a:schemeClr val="tx1"/>
            </a:fontRef>
          </p:style>
        </p:cxnSp>
        <p:cxnSp>
          <p:nvCxnSpPr>
            <p:cNvPr id="2079" name="Straight Connector 2078">
              <a:extLst>
                <a:ext uri="{FF2B5EF4-FFF2-40B4-BE49-F238E27FC236}">
                  <a16:creationId xmlns:a16="http://schemas.microsoft.com/office/drawing/2014/main" id="{02F8CD10-65C5-454E-8FF1-96DA65CCF9B1}"/>
                </a:ext>
              </a:extLst>
            </p:cNvPr>
            <p:cNvCxnSpPr>
              <a:stCxn id="157" idx="6"/>
              <a:endCxn id="160" idx="2"/>
            </p:cNvCxnSpPr>
            <p:nvPr/>
          </p:nvCxnSpPr>
          <p:spPr>
            <a:xfrm flipV="1">
              <a:off x="8166904" y="2840249"/>
              <a:ext cx="83371" cy="259362"/>
            </a:xfrm>
            <a:prstGeom prst="line">
              <a:avLst/>
            </a:prstGeom>
          </p:spPr>
          <p:style>
            <a:lnRef idx="2">
              <a:schemeClr val="accent3"/>
            </a:lnRef>
            <a:fillRef idx="0">
              <a:schemeClr val="accent3"/>
            </a:fillRef>
            <a:effectRef idx="1">
              <a:schemeClr val="accent3"/>
            </a:effectRef>
            <a:fontRef idx="minor">
              <a:schemeClr val="tx1"/>
            </a:fontRef>
          </p:style>
        </p:cxnSp>
        <p:cxnSp>
          <p:nvCxnSpPr>
            <p:cNvPr id="34" name="Straight Connector 33">
              <a:extLst>
                <a:ext uri="{FF2B5EF4-FFF2-40B4-BE49-F238E27FC236}">
                  <a16:creationId xmlns:a16="http://schemas.microsoft.com/office/drawing/2014/main" id="{5528E399-52AC-4F03-807D-1AE04B37A15F}"/>
                </a:ext>
              </a:extLst>
            </p:cNvPr>
            <p:cNvCxnSpPr>
              <a:stCxn id="157" idx="6"/>
              <a:endCxn id="162" idx="2"/>
            </p:cNvCxnSpPr>
            <p:nvPr/>
          </p:nvCxnSpPr>
          <p:spPr>
            <a:xfrm>
              <a:off x="8166904" y="3099611"/>
              <a:ext cx="83371" cy="256193"/>
            </a:xfrm>
            <a:prstGeom prst="line">
              <a:avLst/>
            </a:prstGeom>
          </p:spPr>
          <p:style>
            <a:lnRef idx="2">
              <a:schemeClr val="accent3"/>
            </a:lnRef>
            <a:fillRef idx="0">
              <a:schemeClr val="accent3"/>
            </a:fillRef>
            <a:effectRef idx="1">
              <a:schemeClr val="accent3"/>
            </a:effectRef>
            <a:fontRef idx="minor">
              <a:schemeClr val="tx1"/>
            </a:fontRef>
          </p:style>
        </p:cxnSp>
        <p:cxnSp>
          <p:nvCxnSpPr>
            <p:cNvPr id="167" name="Straight Connector 166">
              <a:extLst>
                <a:ext uri="{FF2B5EF4-FFF2-40B4-BE49-F238E27FC236}">
                  <a16:creationId xmlns:a16="http://schemas.microsoft.com/office/drawing/2014/main" id="{EACCE56D-06B0-4162-AB55-C37AAE8E0BA8}"/>
                </a:ext>
              </a:extLst>
            </p:cNvPr>
            <p:cNvCxnSpPr>
              <a:stCxn id="159" idx="7"/>
              <a:endCxn id="161" idx="2"/>
            </p:cNvCxnSpPr>
            <p:nvPr/>
          </p:nvCxnSpPr>
          <p:spPr>
            <a:xfrm flipV="1">
              <a:off x="8133426" y="3096920"/>
              <a:ext cx="116849" cy="439034"/>
            </a:xfrm>
            <a:prstGeom prst="line">
              <a:avLst/>
            </a:prstGeom>
          </p:spPr>
          <p:style>
            <a:lnRef idx="2">
              <a:schemeClr val="accent3"/>
            </a:lnRef>
            <a:fillRef idx="0">
              <a:schemeClr val="accent3"/>
            </a:fillRef>
            <a:effectRef idx="1">
              <a:schemeClr val="accent3"/>
            </a:effectRef>
            <a:fontRef idx="minor">
              <a:schemeClr val="tx1"/>
            </a:fontRef>
          </p:style>
        </p:cxnSp>
        <p:cxnSp>
          <p:nvCxnSpPr>
            <p:cNvPr id="169" name="Straight Connector 168">
              <a:extLst>
                <a:ext uri="{FF2B5EF4-FFF2-40B4-BE49-F238E27FC236}">
                  <a16:creationId xmlns:a16="http://schemas.microsoft.com/office/drawing/2014/main" id="{E25ED35C-C909-4A23-89EB-D8CCE4CD6B50}"/>
                </a:ext>
              </a:extLst>
            </p:cNvPr>
            <p:cNvCxnSpPr>
              <a:stCxn id="158" idx="6"/>
              <a:endCxn id="160" idx="2"/>
            </p:cNvCxnSpPr>
            <p:nvPr/>
          </p:nvCxnSpPr>
          <p:spPr>
            <a:xfrm flipV="1">
              <a:off x="8166904" y="2840249"/>
              <a:ext cx="83371" cy="516033"/>
            </a:xfrm>
            <a:prstGeom prst="line">
              <a:avLst/>
            </a:prstGeom>
          </p:spPr>
          <p:style>
            <a:lnRef idx="2">
              <a:schemeClr val="accent3"/>
            </a:lnRef>
            <a:fillRef idx="0">
              <a:schemeClr val="accent3"/>
            </a:fillRef>
            <a:effectRef idx="1">
              <a:schemeClr val="accent3"/>
            </a:effectRef>
            <a:fontRef idx="minor">
              <a:schemeClr val="tx1"/>
            </a:fontRef>
          </p:style>
        </p:cxnSp>
        <p:cxnSp>
          <p:nvCxnSpPr>
            <p:cNvPr id="171" name="Straight Connector 170">
              <a:extLst>
                <a:ext uri="{FF2B5EF4-FFF2-40B4-BE49-F238E27FC236}">
                  <a16:creationId xmlns:a16="http://schemas.microsoft.com/office/drawing/2014/main" id="{C6CACDDE-AB78-4DD0-B315-040D7F829BAA}"/>
                </a:ext>
              </a:extLst>
            </p:cNvPr>
            <p:cNvCxnSpPr>
              <a:stCxn id="160" idx="6"/>
              <a:endCxn id="164" idx="2"/>
            </p:cNvCxnSpPr>
            <p:nvPr/>
          </p:nvCxnSpPr>
          <p:spPr>
            <a:xfrm>
              <a:off x="8478875" y="2840249"/>
              <a:ext cx="74896" cy="256065"/>
            </a:xfrm>
            <a:prstGeom prst="line">
              <a:avLst/>
            </a:prstGeom>
          </p:spPr>
          <p:style>
            <a:lnRef idx="2">
              <a:schemeClr val="accent3"/>
            </a:lnRef>
            <a:fillRef idx="0">
              <a:schemeClr val="accent3"/>
            </a:fillRef>
            <a:effectRef idx="1">
              <a:schemeClr val="accent3"/>
            </a:effectRef>
            <a:fontRef idx="minor">
              <a:schemeClr val="tx1"/>
            </a:fontRef>
          </p:style>
        </p:cxnSp>
        <p:cxnSp>
          <p:nvCxnSpPr>
            <p:cNvPr id="173" name="Straight Connector 172">
              <a:extLst>
                <a:ext uri="{FF2B5EF4-FFF2-40B4-BE49-F238E27FC236}">
                  <a16:creationId xmlns:a16="http://schemas.microsoft.com/office/drawing/2014/main" id="{D3ABB381-4404-4D86-A2E9-C8742010A047}"/>
                </a:ext>
              </a:extLst>
            </p:cNvPr>
            <p:cNvCxnSpPr>
              <a:stCxn id="160" idx="6"/>
              <a:endCxn id="163" idx="2"/>
            </p:cNvCxnSpPr>
            <p:nvPr/>
          </p:nvCxnSpPr>
          <p:spPr>
            <a:xfrm>
              <a:off x="8478875" y="2840249"/>
              <a:ext cx="66798"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175" name="Straight Connector 174">
              <a:extLst>
                <a:ext uri="{FF2B5EF4-FFF2-40B4-BE49-F238E27FC236}">
                  <a16:creationId xmlns:a16="http://schemas.microsoft.com/office/drawing/2014/main" id="{1C7A6EA0-FDA0-4221-963E-C45CEB40B604}"/>
                </a:ext>
              </a:extLst>
            </p:cNvPr>
            <p:cNvCxnSpPr>
              <a:stCxn id="161" idx="6"/>
              <a:endCxn id="164" idx="2"/>
            </p:cNvCxnSpPr>
            <p:nvPr/>
          </p:nvCxnSpPr>
          <p:spPr>
            <a:xfrm flipV="1">
              <a:off x="8478875" y="3096314"/>
              <a:ext cx="74896" cy="606"/>
            </a:xfrm>
            <a:prstGeom prst="line">
              <a:avLst/>
            </a:prstGeom>
          </p:spPr>
          <p:style>
            <a:lnRef idx="2">
              <a:schemeClr val="accent3"/>
            </a:lnRef>
            <a:fillRef idx="0">
              <a:schemeClr val="accent3"/>
            </a:fillRef>
            <a:effectRef idx="1">
              <a:schemeClr val="accent3"/>
            </a:effectRef>
            <a:fontRef idx="minor">
              <a:schemeClr val="tx1"/>
            </a:fontRef>
          </p:style>
        </p:cxnSp>
        <p:cxnSp>
          <p:nvCxnSpPr>
            <p:cNvPr id="177" name="Straight Connector 176">
              <a:extLst>
                <a:ext uri="{FF2B5EF4-FFF2-40B4-BE49-F238E27FC236}">
                  <a16:creationId xmlns:a16="http://schemas.microsoft.com/office/drawing/2014/main" id="{2CA1B158-FCD9-478C-B066-1C484008CC2E}"/>
                </a:ext>
              </a:extLst>
            </p:cNvPr>
            <p:cNvCxnSpPr>
              <a:stCxn id="162" idx="6"/>
              <a:endCxn id="165" idx="2"/>
            </p:cNvCxnSpPr>
            <p:nvPr/>
          </p:nvCxnSpPr>
          <p:spPr>
            <a:xfrm flipV="1">
              <a:off x="8478875" y="3353947"/>
              <a:ext cx="83371" cy="1857"/>
            </a:xfrm>
            <a:prstGeom prst="line">
              <a:avLst/>
            </a:prstGeom>
          </p:spPr>
          <p:style>
            <a:lnRef idx="2">
              <a:schemeClr val="accent3"/>
            </a:lnRef>
            <a:fillRef idx="0">
              <a:schemeClr val="accent3"/>
            </a:fillRef>
            <a:effectRef idx="1">
              <a:schemeClr val="accent3"/>
            </a:effectRef>
            <a:fontRef idx="minor">
              <a:schemeClr val="tx1"/>
            </a:fontRef>
          </p:style>
        </p:cxnSp>
        <p:cxnSp>
          <p:nvCxnSpPr>
            <p:cNvPr id="183" name="Straight Connector 182">
              <a:extLst>
                <a:ext uri="{FF2B5EF4-FFF2-40B4-BE49-F238E27FC236}">
                  <a16:creationId xmlns:a16="http://schemas.microsoft.com/office/drawing/2014/main" id="{3307F72F-05F7-4845-96D2-B53E5F00BF6D}"/>
                </a:ext>
              </a:extLst>
            </p:cNvPr>
            <p:cNvCxnSpPr>
              <a:stCxn id="160" idx="6"/>
              <a:endCxn id="165" idx="2"/>
            </p:cNvCxnSpPr>
            <p:nvPr/>
          </p:nvCxnSpPr>
          <p:spPr>
            <a:xfrm>
              <a:off x="8478875" y="2840249"/>
              <a:ext cx="83371" cy="513698"/>
            </a:xfrm>
            <a:prstGeom prst="line">
              <a:avLst/>
            </a:prstGeom>
          </p:spPr>
          <p:style>
            <a:lnRef idx="2">
              <a:schemeClr val="accent3"/>
            </a:lnRef>
            <a:fillRef idx="0">
              <a:schemeClr val="accent3"/>
            </a:fillRef>
            <a:effectRef idx="1">
              <a:schemeClr val="accent3"/>
            </a:effectRef>
            <a:fontRef idx="minor">
              <a:schemeClr val="tx1"/>
            </a:fontRef>
          </p:style>
        </p:cxnSp>
        <p:cxnSp>
          <p:nvCxnSpPr>
            <p:cNvPr id="185" name="Straight Connector 184">
              <a:extLst>
                <a:ext uri="{FF2B5EF4-FFF2-40B4-BE49-F238E27FC236}">
                  <a16:creationId xmlns:a16="http://schemas.microsoft.com/office/drawing/2014/main" id="{87E6C024-F7E2-41F3-8971-705EDA839B29}"/>
                </a:ext>
              </a:extLst>
            </p:cNvPr>
            <p:cNvCxnSpPr>
              <a:stCxn id="161" idx="6"/>
              <a:endCxn id="163" idx="2"/>
            </p:cNvCxnSpPr>
            <p:nvPr/>
          </p:nvCxnSpPr>
          <p:spPr>
            <a:xfrm flipV="1">
              <a:off x="8478875" y="2840249"/>
              <a:ext cx="66798" cy="256671"/>
            </a:xfrm>
            <a:prstGeom prst="line">
              <a:avLst/>
            </a:prstGeom>
          </p:spPr>
          <p:style>
            <a:lnRef idx="2">
              <a:schemeClr val="accent3"/>
            </a:lnRef>
            <a:fillRef idx="0">
              <a:schemeClr val="accent3"/>
            </a:fillRef>
            <a:effectRef idx="1">
              <a:schemeClr val="accent3"/>
            </a:effectRef>
            <a:fontRef idx="minor">
              <a:schemeClr val="tx1"/>
            </a:fontRef>
          </p:style>
        </p:cxnSp>
        <p:cxnSp>
          <p:nvCxnSpPr>
            <p:cNvPr id="187" name="Straight Connector 186">
              <a:extLst>
                <a:ext uri="{FF2B5EF4-FFF2-40B4-BE49-F238E27FC236}">
                  <a16:creationId xmlns:a16="http://schemas.microsoft.com/office/drawing/2014/main" id="{23CDF534-A59A-434F-8EA9-6552FD911911}"/>
                </a:ext>
              </a:extLst>
            </p:cNvPr>
            <p:cNvCxnSpPr>
              <a:stCxn id="161" idx="6"/>
              <a:endCxn id="165" idx="2"/>
            </p:cNvCxnSpPr>
            <p:nvPr/>
          </p:nvCxnSpPr>
          <p:spPr>
            <a:xfrm>
              <a:off x="8478875" y="3096920"/>
              <a:ext cx="83371" cy="257027"/>
            </a:xfrm>
            <a:prstGeom prst="line">
              <a:avLst/>
            </a:prstGeom>
          </p:spPr>
          <p:style>
            <a:lnRef idx="2">
              <a:schemeClr val="accent3"/>
            </a:lnRef>
            <a:fillRef idx="0">
              <a:schemeClr val="accent3"/>
            </a:fillRef>
            <a:effectRef idx="1">
              <a:schemeClr val="accent3"/>
            </a:effectRef>
            <a:fontRef idx="minor">
              <a:schemeClr val="tx1"/>
            </a:fontRef>
          </p:style>
        </p:cxnSp>
        <p:cxnSp>
          <p:nvCxnSpPr>
            <p:cNvPr id="189" name="Straight Connector 188">
              <a:extLst>
                <a:ext uri="{FF2B5EF4-FFF2-40B4-BE49-F238E27FC236}">
                  <a16:creationId xmlns:a16="http://schemas.microsoft.com/office/drawing/2014/main" id="{A4D43903-20DB-4F34-9630-000B93332961}"/>
                </a:ext>
              </a:extLst>
            </p:cNvPr>
            <p:cNvCxnSpPr>
              <a:stCxn id="162" idx="6"/>
              <a:endCxn id="163" idx="2"/>
            </p:cNvCxnSpPr>
            <p:nvPr/>
          </p:nvCxnSpPr>
          <p:spPr>
            <a:xfrm flipV="1">
              <a:off x="8478875" y="2840249"/>
              <a:ext cx="66798" cy="515555"/>
            </a:xfrm>
            <a:prstGeom prst="line">
              <a:avLst/>
            </a:prstGeom>
          </p:spPr>
          <p:style>
            <a:lnRef idx="2">
              <a:schemeClr val="accent3"/>
            </a:lnRef>
            <a:fillRef idx="0">
              <a:schemeClr val="accent3"/>
            </a:fillRef>
            <a:effectRef idx="1">
              <a:schemeClr val="accent3"/>
            </a:effectRef>
            <a:fontRef idx="minor">
              <a:schemeClr val="tx1"/>
            </a:fontRef>
          </p:style>
        </p:cxnSp>
        <p:cxnSp>
          <p:nvCxnSpPr>
            <p:cNvPr id="191" name="Straight Connector 190">
              <a:extLst>
                <a:ext uri="{FF2B5EF4-FFF2-40B4-BE49-F238E27FC236}">
                  <a16:creationId xmlns:a16="http://schemas.microsoft.com/office/drawing/2014/main" id="{F58BB143-4A0B-46E8-901B-3C3F6A283710}"/>
                </a:ext>
              </a:extLst>
            </p:cNvPr>
            <p:cNvCxnSpPr>
              <a:stCxn id="162" idx="6"/>
              <a:endCxn id="164" idx="2"/>
            </p:cNvCxnSpPr>
            <p:nvPr/>
          </p:nvCxnSpPr>
          <p:spPr>
            <a:xfrm flipV="1">
              <a:off x="8478875" y="3096314"/>
              <a:ext cx="74896" cy="259490"/>
            </a:xfrm>
            <a:prstGeom prst="line">
              <a:avLst/>
            </a:prstGeom>
          </p:spPr>
          <p:style>
            <a:lnRef idx="2">
              <a:schemeClr val="accent3"/>
            </a:lnRef>
            <a:fillRef idx="0">
              <a:schemeClr val="accent3"/>
            </a:fillRef>
            <a:effectRef idx="1">
              <a:schemeClr val="accent3"/>
            </a:effectRef>
            <a:fontRef idx="minor">
              <a:schemeClr val="tx1"/>
            </a:fontRef>
          </p:style>
        </p:cxnSp>
        <p:cxnSp>
          <p:nvCxnSpPr>
            <p:cNvPr id="2085" name="Straight Connector 2084">
              <a:extLst>
                <a:ext uri="{FF2B5EF4-FFF2-40B4-BE49-F238E27FC236}">
                  <a16:creationId xmlns:a16="http://schemas.microsoft.com/office/drawing/2014/main" id="{6921C23C-8FF9-43DA-952A-AB7BD8E861E1}"/>
                </a:ext>
              </a:extLst>
            </p:cNvPr>
            <p:cNvCxnSpPr>
              <a:stCxn id="62" idx="5"/>
              <a:endCxn id="99" idx="2"/>
            </p:cNvCxnSpPr>
            <p:nvPr/>
          </p:nvCxnSpPr>
          <p:spPr>
            <a:xfrm>
              <a:off x="4410586" y="2838591"/>
              <a:ext cx="867074" cy="268727"/>
            </a:xfrm>
            <a:prstGeom prst="line">
              <a:avLst/>
            </a:prstGeom>
          </p:spPr>
          <p:style>
            <a:lnRef idx="2">
              <a:schemeClr val="accent3"/>
            </a:lnRef>
            <a:fillRef idx="0">
              <a:schemeClr val="accent3"/>
            </a:fillRef>
            <a:effectRef idx="1">
              <a:schemeClr val="accent3"/>
            </a:effectRef>
            <a:fontRef idx="minor">
              <a:schemeClr val="tx1"/>
            </a:fontRef>
          </p:style>
        </p:cxnSp>
        <p:cxnSp>
          <p:nvCxnSpPr>
            <p:cNvPr id="2087" name="Straight Connector 2086">
              <a:extLst>
                <a:ext uri="{FF2B5EF4-FFF2-40B4-BE49-F238E27FC236}">
                  <a16:creationId xmlns:a16="http://schemas.microsoft.com/office/drawing/2014/main" id="{44B6428D-7FA0-44AF-AE41-0C7BCE6C0157}"/>
                </a:ext>
              </a:extLst>
            </p:cNvPr>
            <p:cNvCxnSpPr>
              <a:stCxn id="61" idx="5"/>
              <a:endCxn id="99" idx="2"/>
            </p:cNvCxnSpPr>
            <p:nvPr/>
          </p:nvCxnSpPr>
          <p:spPr>
            <a:xfrm>
              <a:off x="4551557" y="2787281"/>
              <a:ext cx="726103" cy="320037"/>
            </a:xfrm>
            <a:prstGeom prst="line">
              <a:avLst/>
            </a:prstGeom>
          </p:spPr>
          <p:style>
            <a:lnRef idx="2">
              <a:schemeClr val="accent3"/>
            </a:lnRef>
            <a:fillRef idx="0">
              <a:schemeClr val="accent3"/>
            </a:fillRef>
            <a:effectRef idx="1">
              <a:schemeClr val="accent3"/>
            </a:effectRef>
            <a:fontRef idx="minor">
              <a:schemeClr val="tx1"/>
            </a:fontRef>
          </p:style>
        </p:cxnSp>
        <p:cxnSp>
          <p:nvCxnSpPr>
            <p:cNvPr id="2089" name="Straight Connector 2088">
              <a:extLst>
                <a:ext uri="{FF2B5EF4-FFF2-40B4-BE49-F238E27FC236}">
                  <a16:creationId xmlns:a16="http://schemas.microsoft.com/office/drawing/2014/main" id="{1E438144-CB19-4CB4-BC77-8F6B3961A593}"/>
                </a:ext>
              </a:extLst>
            </p:cNvPr>
            <p:cNvCxnSpPr>
              <a:cxnSpLocks/>
              <a:stCxn id="60" idx="5"/>
              <a:endCxn id="99" idx="2"/>
            </p:cNvCxnSpPr>
            <p:nvPr/>
          </p:nvCxnSpPr>
          <p:spPr>
            <a:xfrm>
              <a:off x="4692529" y="2735972"/>
              <a:ext cx="585131" cy="371346"/>
            </a:xfrm>
            <a:prstGeom prst="line">
              <a:avLst/>
            </a:prstGeom>
          </p:spPr>
          <p:style>
            <a:lnRef idx="2">
              <a:schemeClr val="accent3"/>
            </a:lnRef>
            <a:fillRef idx="0">
              <a:schemeClr val="accent3"/>
            </a:fillRef>
            <a:effectRef idx="1">
              <a:schemeClr val="accent3"/>
            </a:effectRef>
            <a:fontRef idx="minor">
              <a:schemeClr val="tx1"/>
            </a:fontRef>
          </p:style>
        </p:cxnSp>
        <p:cxnSp>
          <p:nvCxnSpPr>
            <p:cNvPr id="2091" name="Straight Connector 2090">
              <a:extLst>
                <a:ext uri="{FF2B5EF4-FFF2-40B4-BE49-F238E27FC236}">
                  <a16:creationId xmlns:a16="http://schemas.microsoft.com/office/drawing/2014/main" id="{EA0E5165-959E-4CB0-8434-B00A4B9640AF}"/>
                </a:ext>
              </a:extLst>
            </p:cNvPr>
            <p:cNvCxnSpPr>
              <a:cxnSpLocks/>
              <a:stCxn id="63" idx="5"/>
              <a:endCxn id="99" idx="2"/>
            </p:cNvCxnSpPr>
            <p:nvPr/>
          </p:nvCxnSpPr>
          <p:spPr>
            <a:xfrm>
              <a:off x="4266258" y="2891122"/>
              <a:ext cx="1011402" cy="216196"/>
            </a:xfrm>
            <a:prstGeom prst="line">
              <a:avLst/>
            </a:prstGeom>
          </p:spPr>
          <p:style>
            <a:lnRef idx="2">
              <a:schemeClr val="accent3"/>
            </a:lnRef>
            <a:fillRef idx="0">
              <a:schemeClr val="accent3"/>
            </a:fillRef>
            <a:effectRef idx="1">
              <a:schemeClr val="accent3"/>
            </a:effectRef>
            <a:fontRef idx="minor">
              <a:schemeClr val="tx1"/>
            </a:fontRef>
          </p:style>
        </p:cxnSp>
        <p:cxnSp>
          <p:nvCxnSpPr>
            <p:cNvPr id="2095" name="Straight Connector 2094">
              <a:extLst>
                <a:ext uri="{FF2B5EF4-FFF2-40B4-BE49-F238E27FC236}">
                  <a16:creationId xmlns:a16="http://schemas.microsoft.com/office/drawing/2014/main" id="{04E389BA-56CD-46FE-A40F-FE44B3A92EF4}"/>
                </a:ext>
              </a:extLst>
            </p:cNvPr>
            <p:cNvCxnSpPr>
              <a:cxnSpLocks/>
              <a:stCxn id="69" idx="5"/>
              <a:endCxn id="99" idx="2"/>
            </p:cNvCxnSpPr>
            <p:nvPr/>
          </p:nvCxnSpPr>
          <p:spPr>
            <a:xfrm>
              <a:off x="4412265" y="3101662"/>
              <a:ext cx="865395" cy="5656"/>
            </a:xfrm>
            <a:prstGeom prst="line">
              <a:avLst/>
            </a:prstGeom>
          </p:spPr>
          <p:style>
            <a:lnRef idx="2">
              <a:schemeClr val="accent3"/>
            </a:lnRef>
            <a:fillRef idx="0">
              <a:schemeClr val="accent3"/>
            </a:fillRef>
            <a:effectRef idx="1">
              <a:schemeClr val="accent3"/>
            </a:effectRef>
            <a:fontRef idx="minor">
              <a:schemeClr val="tx1"/>
            </a:fontRef>
          </p:style>
        </p:cxnSp>
        <p:cxnSp>
          <p:nvCxnSpPr>
            <p:cNvPr id="2098" name="Straight Connector 2097">
              <a:extLst>
                <a:ext uri="{FF2B5EF4-FFF2-40B4-BE49-F238E27FC236}">
                  <a16:creationId xmlns:a16="http://schemas.microsoft.com/office/drawing/2014/main" id="{669A73D8-50E5-4097-B84F-E5459D2AF5BE}"/>
                </a:ext>
              </a:extLst>
            </p:cNvPr>
            <p:cNvCxnSpPr>
              <a:stCxn id="68" idx="5"/>
              <a:endCxn id="99" idx="2"/>
            </p:cNvCxnSpPr>
            <p:nvPr/>
          </p:nvCxnSpPr>
          <p:spPr>
            <a:xfrm>
              <a:off x="4553236" y="3050352"/>
              <a:ext cx="724424" cy="56966"/>
            </a:xfrm>
            <a:prstGeom prst="line">
              <a:avLst/>
            </a:prstGeom>
          </p:spPr>
          <p:style>
            <a:lnRef idx="2">
              <a:schemeClr val="accent3"/>
            </a:lnRef>
            <a:fillRef idx="0">
              <a:schemeClr val="accent3"/>
            </a:fillRef>
            <a:effectRef idx="1">
              <a:schemeClr val="accent3"/>
            </a:effectRef>
            <a:fontRef idx="minor">
              <a:schemeClr val="tx1"/>
            </a:fontRef>
          </p:style>
        </p:cxnSp>
        <p:cxnSp>
          <p:nvCxnSpPr>
            <p:cNvPr id="2100" name="Straight Connector 2099">
              <a:extLst>
                <a:ext uri="{FF2B5EF4-FFF2-40B4-BE49-F238E27FC236}">
                  <a16:creationId xmlns:a16="http://schemas.microsoft.com/office/drawing/2014/main" id="{2BEE73F2-6632-4413-A133-70E8F44189F8}"/>
                </a:ext>
              </a:extLst>
            </p:cNvPr>
            <p:cNvCxnSpPr>
              <a:stCxn id="67" idx="5"/>
              <a:endCxn id="99" idx="2"/>
            </p:cNvCxnSpPr>
            <p:nvPr/>
          </p:nvCxnSpPr>
          <p:spPr>
            <a:xfrm>
              <a:off x="4694208" y="2999043"/>
              <a:ext cx="583452" cy="108275"/>
            </a:xfrm>
            <a:prstGeom prst="line">
              <a:avLst/>
            </a:prstGeom>
          </p:spPr>
          <p:style>
            <a:lnRef idx="2">
              <a:schemeClr val="accent3"/>
            </a:lnRef>
            <a:fillRef idx="0">
              <a:schemeClr val="accent3"/>
            </a:fillRef>
            <a:effectRef idx="1">
              <a:schemeClr val="accent3"/>
            </a:effectRef>
            <a:fontRef idx="minor">
              <a:schemeClr val="tx1"/>
            </a:fontRef>
          </p:style>
        </p:cxnSp>
        <p:cxnSp>
          <p:nvCxnSpPr>
            <p:cNvPr id="2102" name="Straight Connector 2101">
              <a:extLst>
                <a:ext uri="{FF2B5EF4-FFF2-40B4-BE49-F238E27FC236}">
                  <a16:creationId xmlns:a16="http://schemas.microsoft.com/office/drawing/2014/main" id="{EF42448F-8505-48B4-986A-8D89DBD82104}"/>
                </a:ext>
              </a:extLst>
            </p:cNvPr>
            <p:cNvCxnSpPr>
              <a:cxnSpLocks/>
              <a:stCxn id="75" idx="5"/>
              <a:endCxn id="99" idx="2"/>
            </p:cNvCxnSpPr>
            <p:nvPr/>
          </p:nvCxnSpPr>
          <p:spPr>
            <a:xfrm flipV="1">
              <a:off x="4418239" y="3107318"/>
              <a:ext cx="859421" cy="239145"/>
            </a:xfrm>
            <a:prstGeom prst="line">
              <a:avLst/>
            </a:prstGeom>
          </p:spPr>
          <p:style>
            <a:lnRef idx="2">
              <a:schemeClr val="accent3"/>
            </a:lnRef>
            <a:fillRef idx="0">
              <a:schemeClr val="accent3"/>
            </a:fillRef>
            <a:effectRef idx="1">
              <a:schemeClr val="accent3"/>
            </a:effectRef>
            <a:fontRef idx="minor">
              <a:schemeClr val="tx1"/>
            </a:fontRef>
          </p:style>
        </p:cxnSp>
        <p:cxnSp>
          <p:nvCxnSpPr>
            <p:cNvPr id="2105" name="Straight Connector 2104">
              <a:extLst>
                <a:ext uri="{FF2B5EF4-FFF2-40B4-BE49-F238E27FC236}">
                  <a16:creationId xmlns:a16="http://schemas.microsoft.com/office/drawing/2014/main" id="{3D7532D6-226F-408C-B6A6-4D43478B9075}"/>
                </a:ext>
              </a:extLst>
            </p:cNvPr>
            <p:cNvCxnSpPr>
              <a:cxnSpLocks/>
              <a:stCxn id="74" idx="6"/>
              <a:endCxn id="99" idx="2"/>
            </p:cNvCxnSpPr>
            <p:nvPr/>
          </p:nvCxnSpPr>
          <p:spPr>
            <a:xfrm flipV="1">
              <a:off x="4562711" y="3107318"/>
              <a:ext cx="714949" cy="99571"/>
            </a:xfrm>
            <a:prstGeom prst="line">
              <a:avLst/>
            </a:prstGeom>
          </p:spPr>
          <p:style>
            <a:lnRef idx="2">
              <a:schemeClr val="accent3"/>
            </a:lnRef>
            <a:fillRef idx="0">
              <a:schemeClr val="accent3"/>
            </a:fillRef>
            <a:effectRef idx="1">
              <a:schemeClr val="accent3"/>
            </a:effectRef>
            <a:fontRef idx="minor">
              <a:schemeClr val="tx1"/>
            </a:fontRef>
          </p:style>
        </p:cxnSp>
        <p:cxnSp>
          <p:nvCxnSpPr>
            <p:cNvPr id="2108" name="Straight Connector 2107">
              <a:extLst>
                <a:ext uri="{FF2B5EF4-FFF2-40B4-BE49-F238E27FC236}">
                  <a16:creationId xmlns:a16="http://schemas.microsoft.com/office/drawing/2014/main" id="{FE1C3743-A9A8-4DA1-AFE5-68DAF57E8D4F}"/>
                </a:ext>
              </a:extLst>
            </p:cNvPr>
            <p:cNvCxnSpPr>
              <a:stCxn id="80" idx="6"/>
              <a:endCxn id="99" idx="2"/>
            </p:cNvCxnSpPr>
            <p:nvPr/>
          </p:nvCxnSpPr>
          <p:spPr>
            <a:xfrm flipV="1">
              <a:off x="4562711" y="3107318"/>
              <a:ext cx="714949" cy="349427"/>
            </a:xfrm>
            <a:prstGeom prst="line">
              <a:avLst/>
            </a:prstGeom>
          </p:spPr>
          <p:style>
            <a:lnRef idx="2">
              <a:schemeClr val="accent3"/>
            </a:lnRef>
            <a:fillRef idx="0">
              <a:schemeClr val="accent3"/>
            </a:fillRef>
            <a:effectRef idx="1">
              <a:schemeClr val="accent3"/>
            </a:effectRef>
            <a:fontRef idx="minor">
              <a:schemeClr val="tx1"/>
            </a:fontRef>
          </p:style>
        </p:cxnSp>
        <p:cxnSp>
          <p:nvCxnSpPr>
            <p:cNvPr id="2110" name="Straight Connector 2109">
              <a:extLst>
                <a:ext uri="{FF2B5EF4-FFF2-40B4-BE49-F238E27FC236}">
                  <a16:creationId xmlns:a16="http://schemas.microsoft.com/office/drawing/2014/main" id="{A4B23F01-39F8-4439-8092-7B39C62683B5}"/>
                </a:ext>
              </a:extLst>
            </p:cNvPr>
            <p:cNvCxnSpPr>
              <a:cxnSpLocks/>
              <a:stCxn id="79" idx="6"/>
              <a:endCxn id="99" idx="2"/>
            </p:cNvCxnSpPr>
            <p:nvPr/>
          </p:nvCxnSpPr>
          <p:spPr>
            <a:xfrm flipV="1">
              <a:off x="4703683" y="3107318"/>
              <a:ext cx="573977" cy="298118"/>
            </a:xfrm>
            <a:prstGeom prst="line">
              <a:avLst/>
            </a:prstGeom>
          </p:spPr>
          <p:style>
            <a:lnRef idx="2">
              <a:schemeClr val="accent3"/>
            </a:lnRef>
            <a:fillRef idx="0">
              <a:schemeClr val="accent3"/>
            </a:fillRef>
            <a:effectRef idx="1">
              <a:schemeClr val="accent3"/>
            </a:effectRef>
            <a:fontRef idx="minor">
              <a:schemeClr val="tx1"/>
            </a:fontRef>
          </p:style>
        </p:cxnSp>
        <p:cxnSp>
          <p:nvCxnSpPr>
            <p:cNvPr id="2113" name="Straight Connector 2112">
              <a:extLst>
                <a:ext uri="{FF2B5EF4-FFF2-40B4-BE49-F238E27FC236}">
                  <a16:creationId xmlns:a16="http://schemas.microsoft.com/office/drawing/2014/main" id="{1AD6D929-4BE3-4E53-98C2-3B822570558E}"/>
                </a:ext>
              </a:extLst>
            </p:cNvPr>
            <p:cNvCxnSpPr>
              <a:cxnSpLocks/>
              <a:stCxn id="81" idx="6"/>
              <a:endCxn id="99" idx="2"/>
            </p:cNvCxnSpPr>
            <p:nvPr/>
          </p:nvCxnSpPr>
          <p:spPr>
            <a:xfrm flipV="1">
              <a:off x="4421740" y="3107318"/>
              <a:ext cx="855920" cy="400737"/>
            </a:xfrm>
            <a:prstGeom prst="line">
              <a:avLst/>
            </a:prstGeom>
          </p:spPr>
          <p:style>
            <a:lnRef idx="2">
              <a:schemeClr val="accent3"/>
            </a:lnRef>
            <a:fillRef idx="0">
              <a:schemeClr val="accent3"/>
            </a:fillRef>
            <a:effectRef idx="1">
              <a:schemeClr val="accent3"/>
            </a:effectRef>
            <a:fontRef idx="minor">
              <a:schemeClr val="tx1"/>
            </a:fontRef>
          </p:style>
        </p:cxnSp>
        <p:cxnSp>
          <p:nvCxnSpPr>
            <p:cNvPr id="2128" name="Straight Connector 2127">
              <a:extLst>
                <a:ext uri="{FF2B5EF4-FFF2-40B4-BE49-F238E27FC236}">
                  <a16:creationId xmlns:a16="http://schemas.microsoft.com/office/drawing/2014/main" id="{D9641394-AB8B-4AF3-AA7C-835B97212E98}"/>
                </a:ext>
              </a:extLst>
            </p:cNvPr>
            <p:cNvCxnSpPr>
              <a:stCxn id="70" idx="6"/>
              <a:endCxn id="99" idx="2"/>
            </p:cNvCxnSpPr>
            <p:nvPr/>
          </p:nvCxnSpPr>
          <p:spPr>
            <a:xfrm>
              <a:off x="4271438" y="3065929"/>
              <a:ext cx="1006222" cy="41389"/>
            </a:xfrm>
            <a:prstGeom prst="line">
              <a:avLst/>
            </a:prstGeom>
          </p:spPr>
          <p:style>
            <a:lnRef idx="2">
              <a:schemeClr val="accent3"/>
            </a:lnRef>
            <a:fillRef idx="0">
              <a:schemeClr val="accent3"/>
            </a:fillRef>
            <a:effectRef idx="1">
              <a:schemeClr val="accent3"/>
            </a:effectRef>
            <a:fontRef idx="minor">
              <a:schemeClr val="tx1"/>
            </a:fontRef>
          </p:style>
        </p:cxnSp>
        <p:cxnSp>
          <p:nvCxnSpPr>
            <p:cNvPr id="2130" name="Straight Connector 2129">
              <a:extLst>
                <a:ext uri="{FF2B5EF4-FFF2-40B4-BE49-F238E27FC236}">
                  <a16:creationId xmlns:a16="http://schemas.microsoft.com/office/drawing/2014/main" id="{6AC1EF0C-7926-4FA2-8740-888F5C9E6FAF}"/>
                </a:ext>
              </a:extLst>
            </p:cNvPr>
            <p:cNvCxnSpPr>
              <a:stCxn id="76" idx="6"/>
              <a:endCxn id="99" idx="2"/>
            </p:cNvCxnSpPr>
            <p:nvPr/>
          </p:nvCxnSpPr>
          <p:spPr>
            <a:xfrm flipV="1">
              <a:off x="4277412" y="3107318"/>
              <a:ext cx="1000248" cy="203412"/>
            </a:xfrm>
            <a:prstGeom prst="line">
              <a:avLst/>
            </a:prstGeom>
          </p:spPr>
          <p:style>
            <a:lnRef idx="2">
              <a:schemeClr val="accent3"/>
            </a:lnRef>
            <a:fillRef idx="0">
              <a:schemeClr val="accent3"/>
            </a:fillRef>
            <a:effectRef idx="1">
              <a:schemeClr val="accent3"/>
            </a:effectRef>
            <a:fontRef idx="minor">
              <a:schemeClr val="tx1"/>
            </a:fontRef>
          </p:style>
        </p:cxnSp>
        <p:cxnSp>
          <p:nvCxnSpPr>
            <p:cNvPr id="2132" name="Straight Connector 2131">
              <a:extLst>
                <a:ext uri="{FF2B5EF4-FFF2-40B4-BE49-F238E27FC236}">
                  <a16:creationId xmlns:a16="http://schemas.microsoft.com/office/drawing/2014/main" id="{356F7435-DD2F-464B-A998-F614A2A44C8E}"/>
                </a:ext>
              </a:extLst>
            </p:cNvPr>
            <p:cNvCxnSpPr>
              <a:stCxn id="82" idx="6"/>
              <a:endCxn id="99" idx="2"/>
            </p:cNvCxnSpPr>
            <p:nvPr/>
          </p:nvCxnSpPr>
          <p:spPr>
            <a:xfrm flipV="1">
              <a:off x="4277412" y="3107318"/>
              <a:ext cx="1000248" cy="453268"/>
            </a:xfrm>
            <a:prstGeom prst="line">
              <a:avLst/>
            </a:prstGeom>
          </p:spPr>
          <p:style>
            <a:lnRef idx="2">
              <a:schemeClr val="accent3"/>
            </a:lnRef>
            <a:fillRef idx="0">
              <a:schemeClr val="accent3"/>
            </a:fillRef>
            <a:effectRef idx="1">
              <a:schemeClr val="accent3"/>
            </a:effectRef>
            <a:fontRef idx="minor">
              <a:schemeClr val="tx1"/>
            </a:fontRef>
          </p:style>
        </p:cxnSp>
        <p:sp>
          <p:nvSpPr>
            <p:cNvPr id="100" name="Oval 99">
              <a:extLst>
                <a:ext uri="{FF2B5EF4-FFF2-40B4-BE49-F238E27FC236}">
                  <a16:creationId xmlns:a16="http://schemas.microsoft.com/office/drawing/2014/main" id="{46D80B0E-3509-4F05-9AB8-22685FB22C97}"/>
                </a:ext>
              </a:extLst>
            </p:cNvPr>
            <p:cNvSpPr/>
            <p:nvPr/>
          </p:nvSpPr>
          <p:spPr>
            <a:xfrm rot="20400000">
              <a:off x="5122494" y="3008560"/>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cxnSp>
          <p:nvCxnSpPr>
            <p:cNvPr id="2135" name="Straight Connector 2134">
              <a:extLst>
                <a:ext uri="{FF2B5EF4-FFF2-40B4-BE49-F238E27FC236}">
                  <a16:creationId xmlns:a16="http://schemas.microsoft.com/office/drawing/2014/main" id="{65843290-6E97-47BB-B144-ABBAC0D7E9BD}"/>
                </a:ext>
              </a:extLst>
            </p:cNvPr>
            <p:cNvCxnSpPr>
              <a:stCxn id="92" idx="5"/>
              <a:endCxn id="123" idx="2"/>
            </p:cNvCxnSpPr>
            <p:nvPr/>
          </p:nvCxnSpPr>
          <p:spPr>
            <a:xfrm>
              <a:off x="5623970" y="2821285"/>
              <a:ext cx="613212" cy="243260"/>
            </a:xfrm>
            <a:prstGeom prst="line">
              <a:avLst/>
            </a:prstGeom>
          </p:spPr>
          <p:style>
            <a:lnRef idx="2">
              <a:schemeClr val="accent3"/>
            </a:lnRef>
            <a:fillRef idx="0">
              <a:schemeClr val="accent3"/>
            </a:fillRef>
            <a:effectRef idx="1">
              <a:schemeClr val="accent3"/>
            </a:effectRef>
            <a:fontRef idx="minor">
              <a:schemeClr val="tx1"/>
            </a:fontRef>
          </p:style>
        </p:cxnSp>
        <p:cxnSp>
          <p:nvCxnSpPr>
            <p:cNvPr id="2137" name="Straight Connector 2136">
              <a:extLst>
                <a:ext uri="{FF2B5EF4-FFF2-40B4-BE49-F238E27FC236}">
                  <a16:creationId xmlns:a16="http://schemas.microsoft.com/office/drawing/2014/main" id="{03429B07-5333-44D6-AF0A-D57BEEB2510B}"/>
                </a:ext>
              </a:extLst>
            </p:cNvPr>
            <p:cNvCxnSpPr>
              <a:stCxn id="93" idx="5"/>
              <a:endCxn id="123" idx="2"/>
            </p:cNvCxnSpPr>
            <p:nvPr/>
          </p:nvCxnSpPr>
          <p:spPr>
            <a:xfrm>
              <a:off x="5482999" y="2872595"/>
              <a:ext cx="754183" cy="191950"/>
            </a:xfrm>
            <a:prstGeom prst="line">
              <a:avLst/>
            </a:prstGeom>
          </p:spPr>
          <p:style>
            <a:lnRef idx="2">
              <a:schemeClr val="accent3"/>
            </a:lnRef>
            <a:fillRef idx="0">
              <a:schemeClr val="accent3"/>
            </a:fillRef>
            <a:effectRef idx="1">
              <a:schemeClr val="accent3"/>
            </a:effectRef>
            <a:fontRef idx="minor">
              <a:schemeClr val="tx1"/>
            </a:fontRef>
          </p:style>
        </p:cxnSp>
        <p:cxnSp>
          <p:nvCxnSpPr>
            <p:cNvPr id="2139" name="Straight Connector 2138">
              <a:extLst>
                <a:ext uri="{FF2B5EF4-FFF2-40B4-BE49-F238E27FC236}">
                  <a16:creationId xmlns:a16="http://schemas.microsoft.com/office/drawing/2014/main" id="{5978AE29-616F-449A-85AB-CB13DCDE1146}"/>
                </a:ext>
              </a:extLst>
            </p:cNvPr>
            <p:cNvCxnSpPr>
              <a:stCxn id="94" idx="5"/>
              <a:endCxn id="123" idx="2"/>
            </p:cNvCxnSpPr>
            <p:nvPr/>
          </p:nvCxnSpPr>
          <p:spPr>
            <a:xfrm>
              <a:off x="5338671" y="2925126"/>
              <a:ext cx="898511" cy="139419"/>
            </a:xfrm>
            <a:prstGeom prst="line">
              <a:avLst/>
            </a:prstGeom>
          </p:spPr>
          <p:style>
            <a:lnRef idx="2">
              <a:schemeClr val="accent3"/>
            </a:lnRef>
            <a:fillRef idx="0">
              <a:schemeClr val="accent3"/>
            </a:fillRef>
            <a:effectRef idx="1">
              <a:schemeClr val="accent3"/>
            </a:effectRef>
            <a:fontRef idx="minor">
              <a:schemeClr val="tx1"/>
            </a:fontRef>
          </p:style>
        </p:cxnSp>
        <p:cxnSp>
          <p:nvCxnSpPr>
            <p:cNvPr id="2149" name="Straight Connector 2148">
              <a:extLst>
                <a:ext uri="{FF2B5EF4-FFF2-40B4-BE49-F238E27FC236}">
                  <a16:creationId xmlns:a16="http://schemas.microsoft.com/office/drawing/2014/main" id="{4914E552-6434-4C6D-B383-F52D0BC4F1FA}"/>
                </a:ext>
              </a:extLst>
            </p:cNvPr>
            <p:cNvCxnSpPr>
              <a:stCxn id="98" idx="5"/>
              <a:endCxn id="123" idx="2"/>
            </p:cNvCxnSpPr>
            <p:nvPr/>
          </p:nvCxnSpPr>
          <p:spPr>
            <a:xfrm flipV="1">
              <a:off x="5629944" y="3064545"/>
              <a:ext cx="607238" cy="1541"/>
            </a:xfrm>
            <a:prstGeom prst="line">
              <a:avLst/>
            </a:prstGeom>
          </p:spPr>
          <p:style>
            <a:lnRef idx="2">
              <a:schemeClr val="accent3"/>
            </a:lnRef>
            <a:fillRef idx="0">
              <a:schemeClr val="accent3"/>
            </a:fillRef>
            <a:effectRef idx="1">
              <a:schemeClr val="accent3"/>
            </a:effectRef>
            <a:fontRef idx="minor">
              <a:schemeClr val="tx1"/>
            </a:fontRef>
          </p:style>
        </p:cxnSp>
        <p:cxnSp>
          <p:nvCxnSpPr>
            <p:cNvPr id="2151" name="Straight Connector 2150">
              <a:extLst>
                <a:ext uri="{FF2B5EF4-FFF2-40B4-BE49-F238E27FC236}">
                  <a16:creationId xmlns:a16="http://schemas.microsoft.com/office/drawing/2014/main" id="{665A69E0-EED4-41C3-AF61-A41973316C01}"/>
                </a:ext>
              </a:extLst>
            </p:cNvPr>
            <p:cNvCxnSpPr>
              <a:stCxn id="99" idx="6"/>
              <a:endCxn id="123" idx="2"/>
            </p:cNvCxnSpPr>
            <p:nvPr/>
          </p:nvCxnSpPr>
          <p:spPr>
            <a:xfrm>
              <a:off x="5492474" y="3029132"/>
              <a:ext cx="744708" cy="35413"/>
            </a:xfrm>
            <a:prstGeom prst="line">
              <a:avLst/>
            </a:prstGeom>
          </p:spPr>
          <p:style>
            <a:lnRef idx="2">
              <a:schemeClr val="accent3"/>
            </a:lnRef>
            <a:fillRef idx="0">
              <a:schemeClr val="accent3"/>
            </a:fillRef>
            <a:effectRef idx="1">
              <a:schemeClr val="accent3"/>
            </a:effectRef>
            <a:fontRef idx="minor">
              <a:schemeClr val="tx1"/>
            </a:fontRef>
          </p:style>
        </p:cxnSp>
        <p:cxnSp>
          <p:nvCxnSpPr>
            <p:cNvPr id="2153" name="Straight Connector 2152">
              <a:extLst>
                <a:ext uri="{FF2B5EF4-FFF2-40B4-BE49-F238E27FC236}">
                  <a16:creationId xmlns:a16="http://schemas.microsoft.com/office/drawing/2014/main" id="{D2C1398C-BB29-4721-A0A8-A19D851BCF36}"/>
                </a:ext>
              </a:extLst>
            </p:cNvPr>
            <p:cNvCxnSpPr>
              <a:stCxn id="100" idx="6"/>
              <a:endCxn id="123" idx="2"/>
            </p:cNvCxnSpPr>
            <p:nvPr/>
          </p:nvCxnSpPr>
          <p:spPr>
            <a:xfrm flipV="1">
              <a:off x="5344201" y="3064545"/>
              <a:ext cx="892981" cy="20526"/>
            </a:xfrm>
            <a:prstGeom prst="line">
              <a:avLst/>
            </a:prstGeom>
          </p:spPr>
          <p:style>
            <a:lnRef idx="2">
              <a:schemeClr val="accent3"/>
            </a:lnRef>
            <a:fillRef idx="0">
              <a:schemeClr val="accent3"/>
            </a:fillRef>
            <a:effectRef idx="1">
              <a:schemeClr val="accent3"/>
            </a:effectRef>
            <a:fontRef idx="minor">
              <a:schemeClr val="tx1"/>
            </a:fontRef>
          </p:style>
        </p:cxnSp>
        <p:cxnSp>
          <p:nvCxnSpPr>
            <p:cNvPr id="2155" name="Straight Connector 2154">
              <a:extLst>
                <a:ext uri="{FF2B5EF4-FFF2-40B4-BE49-F238E27FC236}">
                  <a16:creationId xmlns:a16="http://schemas.microsoft.com/office/drawing/2014/main" id="{B7B263B6-FEE1-444A-BD28-2D1326E579A3}"/>
                </a:ext>
              </a:extLst>
            </p:cNvPr>
            <p:cNvCxnSpPr>
              <a:stCxn id="103" idx="6"/>
              <a:endCxn id="123" idx="2"/>
            </p:cNvCxnSpPr>
            <p:nvPr/>
          </p:nvCxnSpPr>
          <p:spPr>
            <a:xfrm flipV="1">
              <a:off x="5774417" y="3064545"/>
              <a:ext cx="462765" cy="111824"/>
            </a:xfrm>
            <a:prstGeom prst="line">
              <a:avLst/>
            </a:prstGeom>
          </p:spPr>
          <p:style>
            <a:lnRef idx="2">
              <a:schemeClr val="accent3"/>
            </a:lnRef>
            <a:fillRef idx="0">
              <a:schemeClr val="accent3"/>
            </a:fillRef>
            <a:effectRef idx="1">
              <a:schemeClr val="accent3"/>
            </a:effectRef>
            <a:fontRef idx="minor">
              <a:schemeClr val="tx1"/>
            </a:fontRef>
          </p:style>
        </p:cxnSp>
        <p:cxnSp>
          <p:nvCxnSpPr>
            <p:cNvPr id="2157" name="Straight Connector 2156">
              <a:extLst>
                <a:ext uri="{FF2B5EF4-FFF2-40B4-BE49-F238E27FC236}">
                  <a16:creationId xmlns:a16="http://schemas.microsoft.com/office/drawing/2014/main" id="{E4AB2E16-4CA0-4F9F-8CA6-F221B0F4FAF1}"/>
                </a:ext>
              </a:extLst>
            </p:cNvPr>
            <p:cNvCxnSpPr>
              <a:stCxn id="104" idx="6"/>
              <a:endCxn id="123" idx="2"/>
            </p:cNvCxnSpPr>
            <p:nvPr/>
          </p:nvCxnSpPr>
          <p:spPr>
            <a:xfrm flipV="1">
              <a:off x="5633445" y="3064545"/>
              <a:ext cx="603737" cy="163133"/>
            </a:xfrm>
            <a:prstGeom prst="line">
              <a:avLst/>
            </a:prstGeom>
          </p:spPr>
          <p:style>
            <a:lnRef idx="2">
              <a:schemeClr val="accent3"/>
            </a:lnRef>
            <a:fillRef idx="0">
              <a:schemeClr val="accent3"/>
            </a:fillRef>
            <a:effectRef idx="1">
              <a:schemeClr val="accent3"/>
            </a:effectRef>
            <a:fontRef idx="minor">
              <a:schemeClr val="tx1"/>
            </a:fontRef>
          </p:style>
        </p:cxnSp>
        <p:cxnSp>
          <p:nvCxnSpPr>
            <p:cNvPr id="2161" name="Straight Connector 2160">
              <a:extLst>
                <a:ext uri="{FF2B5EF4-FFF2-40B4-BE49-F238E27FC236}">
                  <a16:creationId xmlns:a16="http://schemas.microsoft.com/office/drawing/2014/main" id="{3F652DC3-15BA-45D0-8897-9B224F38D5FF}"/>
                </a:ext>
              </a:extLst>
            </p:cNvPr>
            <p:cNvCxnSpPr>
              <a:stCxn id="106" idx="6"/>
              <a:endCxn id="123" idx="2"/>
            </p:cNvCxnSpPr>
            <p:nvPr/>
          </p:nvCxnSpPr>
          <p:spPr>
            <a:xfrm flipV="1">
              <a:off x="5348146" y="3064545"/>
              <a:ext cx="889036" cy="266974"/>
            </a:xfrm>
            <a:prstGeom prst="line">
              <a:avLst/>
            </a:prstGeom>
          </p:spPr>
          <p:style>
            <a:lnRef idx="2">
              <a:schemeClr val="accent3"/>
            </a:lnRef>
            <a:fillRef idx="0">
              <a:schemeClr val="accent3"/>
            </a:fillRef>
            <a:effectRef idx="1">
              <a:schemeClr val="accent3"/>
            </a:effectRef>
            <a:fontRef idx="minor">
              <a:schemeClr val="tx1"/>
            </a:fontRef>
          </p:style>
        </p:cxnSp>
        <p:sp>
          <p:nvSpPr>
            <p:cNvPr id="124" name="Oval 123">
              <a:extLst>
                <a:ext uri="{FF2B5EF4-FFF2-40B4-BE49-F238E27FC236}">
                  <a16:creationId xmlns:a16="http://schemas.microsoft.com/office/drawing/2014/main" id="{7F40CE8A-7C47-4F6C-81DA-AC030A7759AE}"/>
                </a:ext>
              </a:extLst>
            </p:cNvPr>
            <p:cNvSpPr/>
            <p:nvPr/>
          </p:nvSpPr>
          <p:spPr>
            <a:xfrm rot="20400000">
              <a:off x="6075756" y="2969151"/>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cxnSp>
          <p:nvCxnSpPr>
            <p:cNvPr id="2169" name="Straight Connector 2168">
              <a:extLst>
                <a:ext uri="{FF2B5EF4-FFF2-40B4-BE49-F238E27FC236}">
                  <a16:creationId xmlns:a16="http://schemas.microsoft.com/office/drawing/2014/main" id="{1B0DE32C-14CC-4201-AA97-FB086A0CBC2A}"/>
                </a:ext>
              </a:extLst>
            </p:cNvPr>
            <p:cNvCxnSpPr>
              <a:stCxn id="116" idx="5"/>
              <a:endCxn id="147" idx="2"/>
            </p:cNvCxnSpPr>
            <p:nvPr/>
          </p:nvCxnSpPr>
          <p:spPr>
            <a:xfrm>
              <a:off x="6583492" y="2778512"/>
              <a:ext cx="622960" cy="318382"/>
            </a:xfrm>
            <a:prstGeom prst="line">
              <a:avLst/>
            </a:prstGeom>
          </p:spPr>
          <p:style>
            <a:lnRef idx="2">
              <a:schemeClr val="accent3"/>
            </a:lnRef>
            <a:fillRef idx="0">
              <a:schemeClr val="accent3"/>
            </a:fillRef>
            <a:effectRef idx="1">
              <a:schemeClr val="accent3"/>
            </a:effectRef>
            <a:fontRef idx="minor">
              <a:schemeClr val="tx1"/>
            </a:fontRef>
          </p:style>
        </p:cxnSp>
        <p:cxnSp>
          <p:nvCxnSpPr>
            <p:cNvPr id="2171" name="Straight Connector 2170">
              <a:extLst>
                <a:ext uri="{FF2B5EF4-FFF2-40B4-BE49-F238E27FC236}">
                  <a16:creationId xmlns:a16="http://schemas.microsoft.com/office/drawing/2014/main" id="{B205E2C4-CBCC-4F31-AA6B-C55729A6C9BF}"/>
                </a:ext>
              </a:extLst>
            </p:cNvPr>
            <p:cNvCxnSpPr>
              <a:stCxn id="117" idx="5"/>
              <a:endCxn id="147" idx="2"/>
            </p:cNvCxnSpPr>
            <p:nvPr/>
          </p:nvCxnSpPr>
          <p:spPr>
            <a:xfrm>
              <a:off x="6442521" y="2829822"/>
              <a:ext cx="763931" cy="267072"/>
            </a:xfrm>
            <a:prstGeom prst="line">
              <a:avLst/>
            </a:prstGeom>
          </p:spPr>
          <p:style>
            <a:lnRef idx="2">
              <a:schemeClr val="accent3"/>
            </a:lnRef>
            <a:fillRef idx="0">
              <a:schemeClr val="accent3"/>
            </a:fillRef>
            <a:effectRef idx="1">
              <a:schemeClr val="accent3"/>
            </a:effectRef>
            <a:fontRef idx="minor">
              <a:schemeClr val="tx1"/>
            </a:fontRef>
          </p:style>
        </p:cxnSp>
        <p:cxnSp>
          <p:nvCxnSpPr>
            <p:cNvPr id="2173" name="Straight Connector 2172">
              <a:extLst>
                <a:ext uri="{FF2B5EF4-FFF2-40B4-BE49-F238E27FC236}">
                  <a16:creationId xmlns:a16="http://schemas.microsoft.com/office/drawing/2014/main" id="{729BD44F-8666-4D7F-9F5F-674779C236F9}"/>
                </a:ext>
              </a:extLst>
            </p:cNvPr>
            <p:cNvCxnSpPr>
              <a:stCxn id="118" idx="5"/>
              <a:endCxn id="147" idx="2"/>
            </p:cNvCxnSpPr>
            <p:nvPr/>
          </p:nvCxnSpPr>
          <p:spPr>
            <a:xfrm>
              <a:off x="6298193" y="2882353"/>
              <a:ext cx="908259" cy="214541"/>
            </a:xfrm>
            <a:prstGeom prst="line">
              <a:avLst/>
            </a:prstGeom>
          </p:spPr>
          <p:style>
            <a:lnRef idx="2">
              <a:schemeClr val="accent3"/>
            </a:lnRef>
            <a:fillRef idx="0">
              <a:schemeClr val="accent3"/>
            </a:fillRef>
            <a:effectRef idx="1">
              <a:schemeClr val="accent3"/>
            </a:effectRef>
            <a:fontRef idx="minor">
              <a:schemeClr val="tx1"/>
            </a:fontRef>
          </p:style>
        </p:cxnSp>
        <p:cxnSp>
          <p:nvCxnSpPr>
            <p:cNvPr id="2175" name="Straight Connector 2174">
              <a:extLst>
                <a:ext uri="{FF2B5EF4-FFF2-40B4-BE49-F238E27FC236}">
                  <a16:creationId xmlns:a16="http://schemas.microsoft.com/office/drawing/2014/main" id="{A0F51683-869B-483B-92EF-F16D1358F525}"/>
                </a:ext>
              </a:extLst>
            </p:cNvPr>
            <p:cNvCxnSpPr>
              <a:stCxn id="122" idx="5"/>
              <a:endCxn id="147" idx="2"/>
            </p:cNvCxnSpPr>
            <p:nvPr/>
          </p:nvCxnSpPr>
          <p:spPr>
            <a:xfrm>
              <a:off x="6589466" y="3023313"/>
              <a:ext cx="616986" cy="73581"/>
            </a:xfrm>
            <a:prstGeom prst="line">
              <a:avLst/>
            </a:prstGeom>
          </p:spPr>
          <p:style>
            <a:lnRef idx="2">
              <a:schemeClr val="accent3"/>
            </a:lnRef>
            <a:fillRef idx="0">
              <a:schemeClr val="accent3"/>
            </a:fillRef>
            <a:effectRef idx="1">
              <a:schemeClr val="accent3"/>
            </a:effectRef>
            <a:fontRef idx="minor">
              <a:schemeClr val="tx1"/>
            </a:fontRef>
          </p:style>
        </p:cxnSp>
        <p:cxnSp>
          <p:nvCxnSpPr>
            <p:cNvPr id="2177" name="Straight Connector 2176">
              <a:extLst>
                <a:ext uri="{FF2B5EF4-FFF2-40B4-BE49-F238E27FC236}">
                  <a16:creationId xmlns:a16="http://schemas.microsoft.com/office/drawing/2014/main" id="{7C1A4886-78C4-4105-AE08-C35586F91A54}"/>
                </a:ext>
              </a:extLst>
            </p:cNvPr>
            <p:cNvCxnSpPr>
              <a:stCxn id="123" idx="5"/>
              <a:endCxn id="147" idx="2"/>
            </p:cNvCxnSpPr>
            <p:nvPr/>
          </p:nvCxnSpPr>
          <p:spPr>
            <a:xfrm>
              <a:off x="6448495" y="3074623"/>
              <a:ext cx="757957" cy="22271"/>
            </a:xfrm>
            <a:prstGeom prst="line">
              <a:avLst/>
            </a:prstGeom>
          </p:spPr>
          <p:style>
            <a:lnRef idx="2">
              <a:schemeClr val="accent3"/>
            </a:lnRef>
            <a:fillRef idx="0">
              <a:schemeClr val="accent3"/>
            </a:fillRef>
            <a:effectRef idx="1">
              <a:schemeClr val="accent3"/>
            </a:effectRef>
            <a:fontRef idx="minor">
              <a:schemeClr val="tx1"/>
            </a:fontRef>
          </p:style>
        </p:cxnSp>
        <p:cxnSp>
          <p:nvCxnSpPr>
            <p:cNvPr id="2179" name="Straight Connector 2178">
              <a:extLst>
                <a:ext uri="{FF2B5EF4-FFF2-40B4-BE49-F238E27FC236}">
                  <a16:creationId xmlns:a16="http://schemas.microsoft.com/office/drawing/2014/main" id="{F9912035-454C-434B-8DD8-83ED83488DE8}"/>
                </a:ext>
              </a:extLst>
            </p:cNvPr>
            <p:cNvCxnSpPr>
              <a:stCxn id="124" idx="6"/>
              <a:endCxn id="147" idx="2"/>
            </p:cNvCxnSpPr>
            <p:nvPr/>
          </p:nvCxnSpPr>
          <p:spPr>
            <a:xfrm>
              <a:off x="6297463" y="3045662"/>
              <a:ext cx="908989" cy="51232"/>
            </a:xfrm>
            <a:prstGeom prst="line">
              <a:avLst/>
            </a:prstGeom>
          </p:spPr>
          <p:style>
            <a:lnRef idx="2">
              <a:schemeClr val="accent3"/>
            </a:lnRef>
            <a:fillRef idx="0">
              <a:schemeClr val="accent3"/>
            </a:fillRef>
            <a:effectRef idx="1">
              <a:schemeClr val="accent3"/>
            </a:effectRef>
            <a:fontRef idx="minor">
              <a:schemeClr val="tx1"/>
            </a:fontRef>
          </p:style>
        </p:cxnSp>
        <p:cxnSp>
          <p:nvCxnSpPr>
            <p:cNvPr id="2181" name="Straight Connector 2180">
              <a:extLst>
                <a:ext uri="{FF2B5EF4-FFF2-40B4-BE49-F238E27FC236}">
                  <a16:creationId xmlns:a16="http://schemas.microsoft.com/office/drawing/2014/main" id="{ECC945B4-34ED-4AA7-B990-1F4674800134}"/>
                </a:ext>
              </a:extLst>
            </p:cNvPr>
            <p:cNvCxnSpPr>
              <a:stCxn id="127" idx="6"/>
              <a:endCxn id="147" idx="2"/>
            </p:cNvCxnSpPr>
            <p:nvPr/>
          </p:nvCxnSpPr>
          <p:spPr>
            <a:xfrm flipV="1">
              <a:off x="6733939" y="3096894"/>
              <a:ext cx="472513" cy="36702"/>
            </a:xfrm>
            <a:prstGeom prst="line">
              <a:avLst/>
            </a:prstGeom>
          </p:spPr>
          <p:style>
            <a:lnRef idx="2">
              <a:schemeClr val="accent3"/>
            </a:lnRef>
            <a:fillRef idx="0">
              <a:schemeClr val="accent3"/>
            </a:fillRef>
            <a:effectRef idx="1">
              <a:schemeClr val="accent3"/>
            </a:effectRef>
            <a:fontRef idx="minor">
              <a:schemeClr val="tx1"/>
            </a:fontRef>
          </p:style>
        </p:cxnSp>
        <p:cxnSp>
          <p:nvCxnSpPr>
            <p:cNvPr id="2183" name="Straight Connector 2182">
              <a:extLst>
                <a:ext uri="{FF2B5EF4-FFF2-40B4-BE49-F238E27FC236}">
                  <a16:creationId xmlns:a16="http://schemas.microsoft.com/office/drawing/2014/main" id="{85E32894-898E-4C8A-8EF9-961FA6B133BD}"/>
                </a:ext>
              </a:extLst>
            </p:cNvPr>
            <p:cNvCxnSpPr>
              <a:stCxn id="128" idx="6"/>
              <a:endCxn id="147" idx="2"/>
            </p:cNvCxnSpPr>
            <p:nvPr/>
          </p:nvCxnSpPr>
          <p:spPr>
            <a:xfrm flipV="1">
              <a:off x="6592967" y="3096894"/>
              <a:ext cx="613485" cy="88011"/>
            </a:xfrm>
            <a:prstGeom prst="line">
              <a:avLst/>
            </a:prstGeom>
          </p:spPr>
          <p:style>
            <a:lnRef idx="2">
              <a:schemeClr val="accent3"/>
            </a:lnRef>
            <a:fillRef idx="0">
              <a:schemeClr val="accent3"/>
            </a:fillRef>
            <a:effectRef idx="1">
              <a:schemeClr val="accent3"/>
            </a:effectRef>
            <a:fontRef idx="minor">
              <a:schemeClr val="tx1"/>
            </a:fontRef>
          </p:style>
        </p:cxnSp>
        <p:cxnSp>
          <p:nvCxnSpPr>
            <p:cNvPr id="2185" name="Straight Connector 2184">
              <a:extLst>
                <a:ext uri="{FF2B5EF4-FFF2-40B4-BE49-F238E27FC236}">
                  <a16:creationId xmlns:a16="http://schemas.microsoft.com/office/drawing/2014/main" id="{0010A840-D434-47E2-BF57-1CAA1B1514CE}"/>
                </a:ext>
              </a:extLst>
            </p:cNvPr>
            <p:cNvCxnSpPr>
              <a:stCxn id="129" idx="6"/>
              <a:endCxn id="147" idx="2"/>
            </p:cNvCxnSpPr>
            <p:nvPr/>
          </p:nvCxnSpPr>
          <p:spPr>
            <a:xfrm flipV="1">
              <a:off x="6451996" y="3096894"/>
              <a:ext cx="754456" cy="139321"/>
            </a:xfrm>
            <a:prstGeom prst="line">
              <a:avLst/>
            </a:prstGeom>
          </p:spPr>
          <p:style>
            <a:lnRef idx="2">
              <a:schemeClr val="accent3"/>
            </a:lnRef>
            <a:fillRef idx="0">
              <a:schemeClr val="accent3"/>
            </a:fillRef>
            <a:effectRef idx="1">
              <a:schemeClr val="accent3"/>
            </a:effectRef>
            <a:fontRef idx="minor">
              <a:schemeClr val="tx1"/>
            </a:fontRef>
          </p:style>
        </p:cxnSp>
        <p:cxnSp>
          <p:nvCxnSpPr>
            <p:cNvPr id="2187" name="Straight Connector 2186">
              <a:extLst>
                <a:ext uri="{FF2B5EF4-FFF2-40B4-BE49-F238E27FC236}">
                  <a16:creationId xmlns:a16="http://schemas.microsoft.com/office/drawing/2014/main" id="{EA0CE58D-878A-4964-B29D-2CC6AF4BC9D0}"/>
                </a:ext>
              </a:extLst>
            </p:cNvPr>
            <p:cNvCxnSpPr>
              <a:stCxn id="130" idx="6"/>
              <a:endCxn id="147" idx="2"/>
            </p:cNvCxnSpPr>
            <p:nvPr/>
          </p:nvCxnSpPr>
          <p:spPr>
            <a:xfrm flipV="1">
              <a:off x="6307668" y="3096894"/>
              <a:ext cx="898784" cy="191852"/>
            </a:xfrm>
            <a:prstGeom prst="line">
              <a:avLst/>
            </a:prstGeom>
          </p:spPr>
          <p:style>
            <a:lnRef idx="2">
              <a:schemeClr val="accent3"/>
            </a:lnRef>
            <a:fillRef idx="0">
              <a:schemeClr val="accent3"/>
            </a:fillRef>
            <a:effectRef idx="1">
              <a:schemeClr val="accent3"/>
            </a:effectRef>
            <a:fontRef idx="minor">
              <a:schemeClr val="tx1"/>
            </a:fontRef>
          </p:style>
        </p:cxnSp>
        <p:cxnSp>
          <p:nvCxnSpPr>
            <p:cNvPr id="2189" name="Straight Connector 2188">
              <a:extLst>
                <a:ext uri="{FF2B5EF4-FFF2-40B4-BE49-F238E27FC236}">
                  <a16:creationId xmlns:a16="http://schemas.microsoft.com/office/drawing/2014/main" id="{B792B4CC-B75C-4DE7-856D-7FF7228FF853}"/>
                </a:ext>
              </a:extLst>
            </p:cNvPr>
            <p:cNvCxnSpPr>
              <a:stCxn id="133" idx="6"/>
              <a:endCxn id="147" idx="2"/>
            </p:cNvCxnSpPr>
            <p:nvPr/>
          </p:nvCxnSpPr>
          <p:spPr>
            <a:xfrm flipV="1">
              <a:off x="6741591" y="3096894"/>
              <a:ext cx="464861" cy="294593"/>
            </a:xfrm>
            <a:prstGeom prst="line">
              <a:avLst/>
            </a:prstGeom>
          </p:spPr>
          <p:style>
            <a:lnRef idx="2">
              <a:schemeClr val="accent3"/>
            </a:lnRef>
            <a:fillRef idx="0">
              <a:schemeClr val="accent3"/>
            </a:fillRef>
            <a:effectRef idx="1">
              <a:schemeClr val="accent3"/>
            </a:effectRef>
            <a:fontRef idx="minor">
              <a:schemeClr val="tx1"/>
            </a:fontRef>
          </p:style>
        </p:cxnSp>
        <p:cxnSp>
          <p:nvCxnSpPr>
            <p:cNvPr id="2191" name="Straight Connector 2190">
              <a:extLst>
                <a:ext uri="{FF2B5EF4-FFF2-40B4-BE49-F238E27FC236}">
                  <a16:creationId xmlns:a16="http://schemas.microsoft.com/office/drawing/2014/main" id="{EF6CB6A1-333C-4A0F-B42E-8D0DBEABFDC3}"/>
                </a:ext>
              </a:extLst>
            </p:cNvPr>
            <p:cNvCxnSpPr>
              <a:stCxn id="134" idx="6"/>
              <a:endCxn id="147" idx="2"/>
            </p:cNvCxnSpPr>
            <p:nvPr/>
          </p:nvCxnSpPr>
          <p:spPr>
            <a:xfrm flipV="1">
              <a:off x="6600619" y="3096894"/>
              <a:ext cx="605833" cy="345902"/>
            </a:xfrm>
            <a:prstGeom prst="line">
              <a:avLst/>
            </a:prstGeom>
          </p:spPr>
          <p:style>
            <a:lnRef idx="2">
              <a:schemeClr val="accent3"/>
            </a:lnRef>
            <a:fillRef idx="0">
              <a:schemeClr val="accent3"/>
            </a:fillRef>
            <a:effectRef idx="1">
              <a:schemeClr val="accent3"/>
            </a:effectRef>
            <a:fontRef idx="minor">
              <a:schemeClr val="tx1"/>
            </a:fontRef>
          </p:style>
        </p:cxnSp>
        <p:cxnSp>
          <p:nvCxnSpPr>
            <p:cNvPr id="2193" name="Straight Connector 2192">
              <a:extLst>
                <a:ext uri="{FF2B5EF4-FFF2-40B4-BE49-F238E27FC236}">
                  <a16:creationId xmlns:a16="http://schemas.microsoft.com/office/drawing/2014/main" id="{1A322CC8-514D-4D34-9F80-D9F14382D69F}"/>
                </a:ext>
              </a:extLst>
            </p:cNvPr>
            <p:cNvCxnSpPr>
              <a:cxnSpLocks/>
              <a:stCxn id="135" idx="7"/>
              <a:endCxn id="147" idx="2"/>
            </p:cNvCxnSpPr>
            <p:nvPr/>
          </p:nvCxnSpPr>
          <p:spPr>
            <a:xfrm flipV="1">
              <a:off x="6400231" y="3096894"/>
              <a:ext cx="806221" cy="331848"/>
            </a:xfrm>
            <a:prstGeom prst="line">
              <a:avLst/>
            </a:prstGeom>
          </p:spPr>
          <p:style>
            <a:lnRef idx="2">
              <a:schemeClr val="accent3"/>
            </a:lnRef>
            <a:fillRef idx="0">
              <a:schemeClr val="accent3"/>
            </a:fillRef>
            <a:effectRef idx="1">
              <a:schemeClr val="accent3"/>
            </a:effectRef>
            <a:fontRef idx="minor">
              <a:schemeClr val="tx1"/>
            </a:fontRef>
          </p:style>
        </p:cxnSp>
        <p:sp>
          <p:nvSpPr>
            <p:cNvPr id="148" name="Oval 147">
              <a:extLst>
                <a:ext uri="{FF2B5EF4-FFF2-40B4-BE49-F238E27FC236}">
                  <a16:creationId xmlns:a16="http://schemas.microsoft.com/office/drawing/2014/main" id="{C2A598B2-9E90-4E05-A016-FB4A84544132}"/>
                </a:ext>
              </a:extLst>
            </p:cNvPr>
            <p:cNvSpPr/>
            <p:nvPr/>
          </p:nvSpPr>
          <p:spPr>
            <a:xfrm rot="20400000">
              <a:off x="7052614" y="2994549"/>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cxnSp>
          <p:nvCxnSpPr>
            <p:cNvPr id="2196" name="Straight Connector 2195">
              <a:extLst>
                <a:ext uri="{FF2B5EF4-FFF2-40B4-BE49-F238E27FC236}">
                  <a16:creationId xmlns:a16="http://schemas.microsoft.com/office/drawing/2014/main" id="{36C34410-D2A3-4A8F-8BAD-F1E5548C3B52}"/>
                </a:ext>
              </a:extLst>
            </p:cNvPr>
            <p:cNvCxnSpPr>
              <a:stCxn id="140" idx="5"/>
              <a:endCxn id="157" idx="2"/>
            </p:cNvCxnSpPr>
            <p:nvPr/>
          </p:nvCxnSpPr>
          <p:spPr>
            <a:xfrm>
              <a:off x="7558736" y="2805806"/>
              <a:ext cx="379568" cy="293805"/>
            </a:xfrm>
            <a:prstGeom prst="line">
              <a:avLst/>
            </a:prstGeom>
          </p:spPr>
          <p:style>
            <a:lnRef idx="2">
              <a:schemeClr val="accent3"/>
            </a:lnRef>
            <a:fillRef idx="0">
              <a:schemeClr val="accent3"/>
            </a:fillRef>
            <a:effectRef idx="1">
              <a:schemeClr val="accent3"/>
            </a:effectRef>
            <a:fontRef idx="minor">
              <a:schemeClr val="tx1"/>
            </a:fontRef>
          </p:style>
        </p:cxnSp>
        <p:cxnSp>
          <p:nvCxnSpPr>
            <p:cNvPr id="2198" name="Straight Connector 2197">
              <a:extLst>
                <a:ext uri="{FF2B5EF4-FFF2-40B4-BE49-F238E27FC236}">
                  <a16:creationId xmlns:a16="http://schemas.microsoft.com/office/drawing/2014/main" id="{6F36A767-7A04-476C-BD4C-24774E623FD8}"/>
                </a:ext>
              </a:extLst>
            </p:cNvPr>
            <p:cNvCxnSpPr>
              <a:cxnSpLocks/>
              <a:stCxn id="141" idx="6"/>
              <a:endCxn id="157" idx="2"/>
            </p:cNvCxnSpPr>
            <p:nvPr/>
          </p:nvCxnSpPr>
          <p:spPr>
            <a:xfrm>
              <a:off x="7421266" y="2768852"/>
              <a:ext cx="517038" cy="330759"/>
            </a:xfrm>
            <a:prstGeom prst="line">
              <a:avLst/>
            </a:prstGeom>
          </p:spPr>
          <p:style>
            <a:lnRef idx="2">
              <a:schemeClr val="accent3"/>
            </a:lnRef>
            <a:fillRef idx="0">
              <a:schemeClr val="accent3"/>
            </a:fillRef>
            <a:effectRef idx="1">
              <a:schemeClr val="accent3"/>
            </a:effectRef>
            <a:fontRef idx="minor">
              <a:schemeClr val="tx1"/>
            </a:fontRef>
          </p:style>
        </p:cxnSp>
        <p:cxnSp>
          <p:nvCxnSpPr>
            <p:cNvPr id="2200" name="Straight Connector 2199">
              <a:extLst>
                <a:ext uri="{FF2B5EF4-FFF2-40B4-BE49-F238E27FC236}">
                  <a16:creationId xmlns:a16="http://schemas.microsoft.com/office/drawing/2014/main" id="{A591984A-412B-4E5B-B059-D349788CC24D}"/>
                </a:ext>
              </a:extLst>
            </p:cNvPr>
            <p:cNvCxnSpPr>
              <a:stCxn id="142" idx="6"/>
              <a:endCxn id="157" idx="2"/>
            </p:cNvCxnSpPr>
            <p:nvPr/>
          </p:nvCxnSpPr>
          <p:spPr>
            <a:xfrm>
              <a:off x="7276938" y="2821383"/>
              <a:ext cx="661366" cy="278228"/>
            </a:xfrm>
            <a:prstGeom prst="line">
              <a:avLst/>
            </a:prstGeom>
          </p:spPr>
          <p:style>
            <a:lnRef idx="2">
              <a:schemeClr val="accent3"/>
            </a:lnRef>
            <a:fillRef idx="0">
              <a:schemeClr val="accent3"/>
            </a:fillRef>
            <a:effectRef idx="1">
              <a:schemeClr val="accent3"/>
            </a:effectRef>
            <a:fontRef idx="minor">
              <a:schemeClr val="tx1"/>
            </a:fontRef>
          </p:style>
        </p:cxnSp>
        <p:cxnSp>
          <p:nvCxnSpPr>
            <p:cNvPr id="2203" name="Straight Connector 2202">
              <a:extLst>
                <a:ext uri="{FF2B5EF4-FFF2-40B4-BE49-F238E27FC236}">
                  <a16:creationId xmlns:a16="http://schemas.microsoft.com/office/drawing/2014/main" id="{53BFC88C-37D9-44EF-9B31-8D2A73C9B340}"/>
                </a:ext>
              </a:extLst>
            </p:cNvPr>
            <p:cNvCxnSpPr>
              <a:cxnSpLocks/>
              <a:stCxn id="147" idx="6"/>
              <a:endCxn id="157" idx="2"/>
            </p:cNvCxnSpPr>
            <p:nvPr/>
          </p:nvCxnSpPr>
          <p:spPr>
            <a:xfrm>
              <a:off x="7421266" y="3018708"/>
              <a:ext cx="517038" cy="80903"/>
            </a:xfrm>
            <a:prstGeom prst="line">
              <a:avLst/>
            </a:prstGeom>
          </p:spPr>
          <p:style>
            <a:lnRef idx="2">
              <a:schemeClr val="accent3"/>
            </a:lnRef>
            <a:fillRef idx="0">
              <a:schemeClr val="accent3"/>
            </a:fillRef>
            <a:effectRef idx="1">
              <a:schemeClr val="accent3"/>
            </a:effectRef>
            <a:fontRef idx="minor">
              <a:schemeClr val="tx1"/>
            </a:fontRef>
          </p:style>
        </p:cxnSp>
        <p:cxnSp>
          <p:nvCxnSpPr>
            <p:cNvPr id="2216" name="Straight Connector 2215">
              <a:extLst>
                <a:ext uri="{FF2B5EF4-FFF2-40B4-BE49-F238E27FC236}">
                  <a16:creationId xmlns:a16="http://schemas.microsoft.com/office/drawing/2014/main" id="{514B9879-6630-4EAF-A464-AF9F3C746907}"/>
                </a:ext>
              </a:extLst>
            </p:cNvPr>
            <p:cNvCxnSpPr>
              <a:stCxn id="148" idx="6"/>
              <a:endCxn id="157" idx="2"/>
            </p:cNvCxnSpPr>
            <p:nvPr/>
          </p:nvCxnSpPr>
          <p:spPr>
            <a:xfrm>
              <a:off x="7274321" y="3071060"/>
              <a:ext cx="663983" cy="28551"/>
            </a:xfrm>
            <a:prstGeom prst="line">
              <a:avLst/>
            </a:prstGeom>
          </p:spPr>
          <p:style>
            <a:lnRef idx="2">
              <a:schemeClr val="accent3"/>
            </a:lnRef>
            <a:fillRef idx="0">
              <a:schemeClr val="accent3"/>
            </a:fillRef>
            <a:effectRef idx="1">
              <a:schemeClr val="accent3"/>
            </a:effectRef>
            <a:fontRef idx="minor">
              <a:schemeClr val="tx1"/>
            </a:fontRef>
          </p:style>
        </p:cxnSp>
        <p:cxnSp>
          <p:nvCxnSpPr>
            <p:cNvPr id="2218" name="Straight Connector 2217">
              <a:extLst>
                <a:ext uri="{FF2B5EF4-FFF2-40B4-BE49-F238E27FC236}">
                  <a16:creationId xmlns:a16="http://schemas.microsoft.com/office/drawing/2014/main" id="{1FA95D85-1368-42BF-A2E3-2E249E40CEE1}"/>
                </a:ext>
              </a:extLst>
            </p:cNvPr>
            <p:cNvCxnSpPr>
              <a:stCxn id="152" idx="6"/>
              <a:endCxn id="157" idx="2"/>
            </p:cNvCxnSpPr>
            <p:nvPr/>
          </p:nvCxnSpPr>
          <p:spPr>
            <a:xfrm flipV="1">
              <a:off x="7569889" y="3099611"/>
              <a:ext cx="368415" cy="125678"/>
            </a:xfrm>
            <a:prstGeom prst="line">
              <a:avLst/>
            </a:prstGeom>
          </p:spPr>
          <p:style>
            <a:lnRef idx="2">
              <a:schemeClr val="accent3"/>
            </a:lnRef>
            <a:fillRef idx="0">
              <a:schemeClr val="accent3"/>
            </a:fillRef>
            <a:effectRef idx="1">
              <a:schemeClr val="accent3"/>
            </a:effectRef>
            <a:fontRef idx="minor">
              <a:schemeClr val="tx1"/>
            </a:fontRef>
          </p:style>
        </p:cxnSp>
        <p:cxnSp>
          <p:nvCxnSpPr>
            <p:cNvPr id="2220" name="Straight Connector 2219">
              <a:extLst>
                <a:ext uri="{FF2B5EF4-FFF2-40B4-BE49-F238E27FC236}">
                  <a16:creationId xmlns:a16="http://schemas.microsoft.com/office/drawing/2014/main" id="{AEE02EA1-4F5D-4D81-9EDA-D3AC8D3DB249}"/>
                </a:ext>
              </a:extLst>
            </p:cNvPr>
            <p:cNvCxnSpPr>
              <a:stCxn id="154" idx="6"/>
              <a:endCxn id="157" idx="2"/>
            </p:cNvCxnSpPr>
            <p:nvPr/>
          </p:nvCxnSpPr>
          <p:spPr>
            <a:xfrm flipV="1">
              <a:off x="7284590" y="3099611"/>
              <a:ext cx="653714" cy="229519"/>
            </a:xfrm>
            <a:prstGeom prst="line">
              <a:avLst/>
            </a:prstGeom>
          </p:spPr>
          <p:style>
            <a:lnRef idx="2">
              <a:schemeClr val="accent3"/>
            </a:lnRef>
            <a:fillRef idx="0">
              <a:schemeClr val="accent3"/>
            </a:fillRef>
            <a:effectRef idx="1">
              <a:schemeClr val="accent3"/>
            </a:effectRef>
            <a:fontRef idx="minor">
              <a:schemeClr val="tx1"/>
            </a:fontRef>
          </p:style>
        </p:cxnSp>
      </p:grpSp>
      <p:grpSp>
        <p:nvGrpSpPr>
          <p:cNvPr id="5" name="Group 4">
            <a:extLst>
              <a:ext uri="{FF2B5EF4-FFF2-40B4-BE49-F238E27FC236}">
                <a16:creationId xmlns:a16="http://schemas.microsoft.com/office/drawing/2014/main" id="{3908C29D-E1EE-459E-95D4-04404D31BD24}"/>
              </a:ext>
            </a:extLst>
          </p:cNvPr>
          <p:cNvGrpSpPr/>
          <p:nvPr/>
        </p:nvGrpSpPr>
        <p:grpSpPr>
          <a:xfrm>
            <a:off x="8976201" y="1857529"/>
            <a:ext cx="1435982" cy="1149591"/>
            <a:chOff x="8976201" y="1857529"/>
            <a:chExt cx="1435982" cy="1149591"/>
          </a:xfrm>
        </p:grpSpPr>
        <p:sp>
          <p:nvSpPr>
            <p:cNvPr id="366" name="Arrow: Right 365">
              <a:extLst>
                <a:ext uri="{FF2B5EF4-FFF2-40B4-BE49-F238E27FC236}">
                  <a16:creationId xmlns:a16="http://schemas.microsoft.com/office/drawing/2014/main" id="{20EF3B1D-49F1-40E8-A10F-1B0FC6BC82C1}"/>
                </a:ext>
              </a:extLst>
            </p:cNvPr>
            <p:cNvSpPr/>
            <p:nvPr/>
          </p:nvSpPr>
          <p:spPr>
            <a:xfrm>
              <a:off x="8976201" y="2234559"/>
              <a:ext cx="377372" cy="3987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2" name="TextBox 2221">
              <a:extLst>
                <a:ext uri="{FF2B5EF4-FFF2-40B4-BE49-F238E27FC236}">
                  <a16:creationId xmlns:a16="http://schemas.microsoft.com/office/drawing/2014/main" id="{1860CC85-B6D7-46EF-A79C-B87DA4807E56}"/>
                </a:ext>
              </a:extLst>
            </p:cNvPr>
            <p:cNvSpPr txBox="1"/>
            <p:nvPr/>
          </p:nvSpPr>
          <p:spPr>
            <a:xfrm>
              <a:off x="9444707" y="1857529"/>
              <a:ext cx="542136" cy="369332"/>
            </a:xfrm>
            <a:prstGeom prst="rect">
              <a:avLst/>
            </a:prstGeom>
            <a:noFill/>
          </p:spPr>
          <p:txBody>
            <a:bodyPr wrap="none" rtlCol="0">
              <a:spAutoFit/>
            </a:bodyPr>
            <a:lstStyle/>
            <a:p>
              <a:r>
                <a:rPr lang="en-US" b="1" dirty="0">
                  <a:solidFill>
                    <a:schemeClr val="accent6">
                      <a:lumMod val="75000"/>
                    </a:schemeClr>
                  </a:solidFill>
                </a:rPr>
                <a:t>Cat</a:t>
              </a:r>
            </a:p>
          </p:txBody>
        </p:sp>
        <p:sp>
          <p:nvSpPr>
            <p:cNvPr id="368" name="TextBox 367">
              <a:extLst>
                <a:ext uri="{FF2B5EF4-FFF2-40B4-BE49-F238E27FC236}">
                  <a16:creationId xmlns:a16="http://schemas.microsoft.com/office/drawing/2014/main" id="{C3CED2CC-0A60-4157-9A86-F69D37EECA5B}"/>
                </a:ext>
              </a:extLst>
            </p:cNvPr>
            <p:cNvSpPr txBox="1"/>
            <p:nvPr/>
          </p:nvSpPr>
          <p:spPr>
            <a:xfrm>
              <a:off x="9440860" y="2239495"/>
              <a:ext cx="638316" cy="369332"/>
            </a:xfrm>
            <a:prstGeom prst="rect">
              <a:avLst/>
            </a:prstGeom>
            <a:noFill/>
          </p:spPr>
          <p:txBody>
            <a:bodyPr wrap="none" rtlCol="0">
              <a:spAutoFit/>
            </a:bodyPr>
            <a:lstStyle/>
            <a:p>
              <a:r>
                <a:rPr lang="en-US" b="1" dirty="0">
                  <a:solidFill>
                    <a:schemeClr val="accent6">
                      <a:lumMod val="75000"/>
                    </a:schemeClr>
                  </a:solidFill>
                </a:rPr>
                <a:t>Dog</a:t>
              </a:r>
            </a:p>
          </p:txBody>
        </p:sp>
        <p:sp>
          <p:nvSpPr>
            <p:cNvPr id="369" name="TextBox 368">
              <a:extLst>
                <a:ext uri="{FF2B5EF4-FFF2-40B4-BE49-F238E27FC236}">
                  <a16:creationId xmlns:a16="http://schemas.microsoft.com/office/drawing/2014/main" id="{E6CE2178-5E9D-4485-A533-F845C3708DA2}"/>
                </a:ext>
              </a:extLst>
            </p:cNvPr>
            <p:cNvSpPr txBox="1"/>
            <p:nvPr/>
          </p:nvSpPr>
          <p:spPr>
            <a:xfrm>
              <a:off x="9310599" y="2637788"/>
              <a:ext cx="1101584" cy="369332"/>
            </a:xfrm>
            <a:prstGeom prst="rect">
              <a:avLst/>
            </a:prstGeom>
            <a:noFill/>
          </p:spPr>
          <p:txBody>
            <a:bodyPr wrap="none" rtlCol="0">
              <a:spAutoFit/>
            </a:bodyPr>
            <a:lstStyle/>
            <a:p>
              <a:r>
                <a:rPr lang="en-US" b="1" dirty="0">
                  <a:solidFill>
                    <a:srgbClr val="FF0000"/>
                  </a:solidFill>
                </a:rPr>
                <a:t>Raccoon</a:t>
              </a:r>
            </a:p>
          </p:txBody>
        </p:sp>
      </p:grpSp>
      <p:pic>
        <p:nvPicPr>
          <p:cNvPr id="2224" name="Picture 14" descr="“honey badger”的图片搜索结果">
            <a:extLst>
              <a:ext uri="{FF2B5EF4-FFF2-40B4-BE49-F238E27FC236}">
                <a16:creationId xmlns:a16="http://schemas.microsoft.com/office/drawing/2014/main" id="{C3DB91A8-ED4A-420A-AA9E-2EF54671F54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81125" y="2535135"/>
            <a:ext cx="1464362" cy="887492"/>
          </a:xfrm>
          <a:prstGeom prst="rect">
            <a:avLst/>
          </a:prstGeom>
          <a:noFill/>
          <a:extLst>
            <a:ext uri="{909E8E84-426E-40DD-AFC4-6F175D3DCCD1}">
              <a14:hiddenFill xmlns:a14="http://schemas.microsoft.com/office/drawing/2010/main">
                <a:solidFill>
                  <a:srgbClr val="FFFFFF"/>
                </a:solidFill>
              </a14:hiddenFill>
            </a:ext>
          </a:extLst>
        </p:spPr>
      </p:pic>
      <p:grpSp>
        <p:nvGrpSpPr>
          <p:cNvPr id="2238" name="Group 2237">
            <a:extLst>
              <a:ext uri="{FF2B5EF4-FFF2-40B4-BE49-F238E27FC236}">
                <a16:creationId xmlns:a16="http://schemas.microsoft.com/office/drawing/2014/main" id="{6A85AB3F-44EA-47F9-8A94-E3E334739D23}"/>
              </a:ext>
            </a:extLst>
          </p:cNvPr>
          <p:cNvGrpSpPr/>
          <p:nvPr/>
        </p:nvGrpSpPr>
        <p:grpSpPr>
          <a:xfrm>
            <a:off x="1631310" y="4944134"/>
            <a:ext cx="8598531" cy="1373133"/>
            <a:chOff x="1745606" y="7535945"/>
            <a:chExt cx="8598531" cy="1404661"/>
          </a:xfrm>
        </p:grpSpPr>
        <p:sp>
          <p:nvSpPr>
            <p:cNvPr id="382" name="Arrow: Right 381">
              <a:extLst>
                <a:ext uri="{FF2B5EF4-FFF2-40B4-BE49-F238E27FC236}">
                  <a16:creationId xmlns:a16="http://schemas.microsoft.com/office/drawing/2014/main" id="{A68E9E90-7736-4A00-BE8A-F6B94EB7F356}"/>
                </a:ext>
              </a:extLst>
            </p:cNvPr>
            <p:cNvSpPr/>
            <p:nvPr/>
          </p:nvSpPr>
          <p:spPr>
            <a:xfrm>
              <a:off x="3620141" y="8056510"/>
              <a:ext cx="377372" cy="3987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3" name="Group 382">
              <a:extLst>
                <a:ext uri="{FF2B5EF4-FFF2-40B4-BE49-F238E27FC236}">
                  <a16:creationId xmlns:a16="http://schemas.microsoft.com/office/drawing/2014/main" id="{797F15C1-D03D-4C4E-95EA-D833C1CF91FD}"/>
                </a:ext>
              </a:extLst>
            </p:cNvPr>
            <p:cNvGrpSpPr/>
            <p:nvPr/>
          </p:nvGrpSpPr>
          <p:grpSpPr>
            <a:xfrm>
              <a:off x="4180170" y="7535945"/>
              <a:ext cx="4760996" cy="1404661"/>
              <a:chOff x="4029850" y="2465283"/>
              <a:chExt cx="4760996" cy="1404661"/>
            </a:xfrm>
          </p:grpSpPr>
          <p:grpSp>
            <p:nvGrpSpPr>
              <p:cNvPr id="384" name="Group 383">
                <a:extLst>
                  <a:ext uri="{FF2B5EF4-FFF2-40B4-BE49-F238E27FC236}">
                    <a16:creationId xmlns:a16="http://schemas.microsoft.com/office/drawing/2014/main" id="{D90A5DC3-6FBB-4EF0-8D62-C11302CD43A2}"/>
                  </a:ext>
                </a:extLst>
              </p:cNvPr>
              <p:cNvGrpSpPr/>
              <p:nvPr/>
            </p:nvGrpSpPr>
            <p:grpSpPr>
              <a:xfrm rot="20400000">
                <a:off x="4029850" y="2623117"/>
                <a:ext cx="832247" cy="231208"/>
                <a:chOff x="4029850" y="2632642"/>
                <a:chExt cx="832247" cy="231208"/>
              </a:xfrm>
            </p:grpSpPr>
            <p:sp>
              <p:nvSpPr>
                <p:cNvPr id="527" name="Oval 526">
                  <a:extLst>
                    <a:ext uri="{FF2B5EF4-FFF2-40B4-BE49-F238E27FC236}">
                      <a16:creationId xmlns:a16="http://schemas.microsoft.com/office/drawing/2014/main" id="{B55A2CC0-4FD2-4B66-BBBA-AF3531489386}"/>
                    </a:ext>
                  </a:extLst>
                </p:cNvPr>
                <p:cNvSpPr/>
                <p:nvPr/>
              </p:nvSpPr>
              <p:spPr>
                <a:xfrm>
                  <a:off x="4633497" y="2632642"/>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528" name="Oval 527">
                  <a:extLst>
                    <a:ext uri="{FF2B5EF4-FFF2-40B4-BE49-F238E27FC236}">
                      <a16:creationId xmlns:a16="http://schemas.microsoft.com/office/drawing/2014/main" id="{927499DE-32F8-428F-9EEF-8426D333F6CC}"/>
                    </a:ext>
                  </a:extLst>
                </p:cNvPr>
                <p:cNvSpPr/>
                <p:nvPr/>
              </p:nvSpPr>
              <p:spPr>
                <a:xfrm>
                  <a:off x="4483478" y="2632642"/>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529" name="Oval 528">
                  <a:extLst>
                    <a:ext uri="{FF2B5EF4-FFF2-40B4-BE49-F238E27FC236}">
                      <a16:creationId xmlns:a16="http://schemas.microsoft.com/office/drawing/2014/main" id="{839F6B76-7637-4CCF-ACE7-C4A08DDBAA89}"/>
                    </a:ext>
                  </a:extLst>
                </p:cNvPr>
                <p:cNvSpPr/>
                <p:nvPr/>
              </p:nvSpPr>
              <p:spPr>
                <a:xfrm>
                  <a:off x="4333459" y="2632642"/>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530" name="Oval 529">
                  <a:extLst>
                    <a:ext uri="{FF2B5EF4-FFF2-40B4-BE49-F238E27FC236}">
                      <a16:creationId xmlns:a16="http://schemas.microsoft.com/office/drawing/2014/main" id="{B66CA5C4-6A31-4C0E-8334-759E390F258E}"/>
                    </a:ext>
                  </a:extLst>
                </p:cNvPr>
                <p:cNvSpPr/>
                <p:nvPr/>
              </p:nvSpPr>
              <p:spPr>
                <a:xfrm>
                  <a:off x="4183440" y="2632642"/>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531" name="Oval 530">
                  <a:extLst>
                    <a:ext uri="{FF2B5EF4-FFF2-40B4-BE49-F238E27FC236}">
                      <a16:creationId xmlns:a16="http://schemas.microsoft.com/office/drawing/2014/main" id="{7724F006-CD40-43BF-8099-11DFB63EC563}"/>
                    </a:ext>
                  </a:extLst>
                </p:cNvPr>
                <p:cNvSpPr/>
                <p:nvPr/>
              </p:nvSpPr>
              <p:spPr>
                <a:xfrm>
                  <a:off x="4029850" y="2632642"/>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grpSp>
          <p:grpSp>
            <p:nvGrpSpPr>
              <p:cNvPr id="385" name="Group 384">
                <a:extLst>
                  <a:ext uri="{FF2B5EF4-FFF2-40B4-BE49-F238E27FC236}">
                    <a16:creationId xmlns:a16="http://schemas.microsoft.com/office/drawing/2014/main" id="{34C40391-8D48-4DB7-A1F9-E9B01927555B}"/>
                  </a:ext>
                </a:extLst>
              </p:cNvPr>
              <p:cNvGrpSpPr/>
              <p:nvPr/>
            </p:nvGrpSpPr>
            <p:grpSpPr>
              <a:xfrm rot="20400000">
                <a:off x="4031529" y="2886188"/>
                <a:ext cx="832247" cy="231208"/>
                <a:chOff x="4029850" y="2632642"/>
                <a:chExt cx="832247" cy="231208"/>
              </a:xfrm>
            </p:grpSpPr>
            <p:sp>
              <p:nvSpPr>
                <p:cNvPr id="522" name="Oval 521">
                  <a:extLst>
                    <a:ext uri="{FF2B5EF4-FFF2-40B4-BE49-F238E27FC236}">
                      <a16:creationId xmlns:a16="http://schemas.microsoft.com/office/drawing/2014/main" id="{5DCC02F5-9F60-49D1-B9B6-6A2CD3E8BA28}"/>
                    </a:ext>
                  </a:extLst>
                </p:cNvPr>
                <p:cNvSpPr/>
                <p:nvPr/>
              </p:nvSpPr>
              <p:spPr>
                <a:xfrm>
                  <a:off x="4633497" y="2632642"/>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523" name="Oval 522">
                  <a:extLst>
                    <a:ext uri="{FF2B5EF4-FFF2-40B4-BE49-F238E27FC236}">
                      <a16:creationId xmlns:a16="http://schemas.microsoft.com/office/drawing/2014/main" id="{2621A23A-FFC6-4711-9C5C-384B35B31621}"/>
                    </a:ext>
                  </a:extLst>
                </p:cNvPr>
                <p:cNvSpPr/>
                <p:nvPr/>
              </p:nvSpPr>
              <p:spPr>
                <a:xfrm>
                  <a:off x="4483478" y="2632642"/>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524" name="Oval 523">
                  <a:extLst>
                    <a:ext uri="{FF2B5EF4-FFF2-40B4-BE49-F238E27FC236}">
                      <a16:creationId xmlns:a16="http://schemas.microsoft.com/office/drawing/2014/main" id="{12BCC371-4F21-4BD2-A158-85BBE1C4A8DD}"/>
                    </a:ext>
                  </a:extLst>
                </p:cNvPr>
                <p:cNvSpPr/>
                <p:nvPr/>
              </p:nvSpPr>
              <p:spPr>
                <a:xfrm>
                  <a:off x="4333459" y="2632642"/>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525" name="Oval 524">
                  <a:extLst>
                    <a:ext uri="{FF2B5EF4-FFF2-40B4-BE49-F238E27FC236}">
                      <a16:creationId xmlns:a16="http://schemas.microsoft.com/office/drawing/2014/main" id="{622772F9-16DA-4D7B-B492-33CD7AFAEB12}"/>
                    </a:ext>
                  </a:extLst>
                </p:cNvPr>
                <p:cNvSpPr/>
                <p:nvPr/>
              </p:nvSpPr>
              <p:spPr>
                <a:xfrm>
                  <a:off x="4183440" y="2632642"/>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526" name="Oval 525">
                  <a:extLst>
                    <a:ext uri="{FF2B5EF4-FFF2-40B4-BE49-F238E27FC236}">
                      <a16:creationId xmlns:a16="http://schemas.microsoft.com/office/drawing/2014/main" id="{E385E744-CD82-423C-9322-B38C25ECD8FC}"/>
                    </a:ext>
                  </a:extLst>
                </p:cNvPr>
                <p:cNvSpPr/>
                <p:nvPr/>
              </p:nvSpPr>
              <p:spPr>
                <a:xfrm>
                  <a:off x="4029850" y="2632642"/>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grpSp>
          <p:grpSp>
            <p:nvGrpSpPr>
              <p:cNvPr id="386" name="Group 385">
                <a:extLst>
                  <a:ext uri="{FF2B5EF4-FFF2-40B4-BE49-F238E27FC236}">
                    <a16:creationId xmlns:a16="http://schemas.microsoft.com/office/drawing/2014/main" id="{9C0873B4-886B-4520-A73B-0EFB06DAF053}"/>
                  </a:ext>
                </a:extLst>
              </p:cNvPr>
              <p:cNvGrpSpPr/>
              <p:nvPr/>
            </p:nvGrpSpPr>
            <p:grpSpPr>
              <a:xfrm rot="20400000">
                <a:off x="4037503" y="3130989"/>
                <a:ext cx="832247" cy="231208"/>
                <a:chOff x="4029850" y="2632642"/>
                <a:chExt cx="832247" cy="231208"/>
              </a:xfrm>
            </p:grpSpPr>
            <p:sp>
              <p:nvSpPr>
                <p:cNvPr id="517" name="Oval 516">
                  <a:extLst>
                    <a:ext uri="{FF2B5EF4-FFF2-40B4-BE49-F238E27FC236}">
                      <a16:creationId xmlns:a16="http://schemas.microsoft.com/office/drawing/2014/main" id="{CF16A9A7-2103-4193-99E3-E13C4CD4D83E}"/>
                    </a:ext>
                  </a:extLst>
                </p:cNvPr>
                <p:cNvSpPr/>
                <p:nvPr/>
              </p:nvSpPr>
              <p:spPr>
                <a:xfrm>
                  <a:off x="4633497" y="2632642"/>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518" name="Oval 517">
                  <a:extLst>
                    <a:ext uri="{FF2B5EF4-FFF2-40B4-BE49-F238E27FC236}">
                      <a16:creationId xmlns:a16="http://schemas.microsoft.com/office/drawing/2014/main" id="{5FED2B09-42B8-459A-916C-7FC401672EAD}"/>
                    </a:ext>
                  </a:extLst>
                </p:cNvPr>
                <p:cNvSpPr/>
                <p:nvPr/>
              </p:nvSpPr>
              <p:spPr>
                <a:xfrm>
                  <a:off x="4483478" y="2632642"/>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519" name="Oval 518">
                  <a:extLst>
                    <a:ext uri="{FF2B5EF4-FFF2-40B4-BE49-F238E27FC236}">
                      <a16:creationId xmlns:a16="http://schemas.microsoft.com/office/drawing/2014/main" id="{62FC713E-3226-41BF-87A1-BBF095B29FA2}"/>
                    </a:ext>
                  </a:extLst>
                </p:cNvPr>
                <p:cNvSpPr/>
                <p:nvPr/>
              </p:nvSpPr>
              <p:spPr>
                <a:xfrm>
                  <a:off x="4333459" y="2632642"/>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520" name="Oval 519">
                  <a:extLst>
                    <a:ext uri="{FF2B5EF4-FFF2-40B4-BE49-F238E27FC236}">
                      <a16:creationId xmlns:a16="http://schemas.microsoft.com/office/drawing/2014/main" id="{3DE09D9E-92F5-4AE6-BA1F-EF5D6424A3A3}"/>
                    </a:ext>
                  </a:extLst>
                </p:cNvPr>
                <p:cNvSpPr/>
                <p:nvPr/>
              </p:nvSpPr>
              <p:spPr>
                <a:xfrm>
                  <a:off x="4183440" y="2632642"/>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521" name="Oval 520">
                  <a:extLst>
                    <a:ext uri="{FF2B5EF4-FFF2-40B4-BE49-F238E27FC236}">
                      <a16:creationId xmlns:a16="http://schemas.microsoft.com/office/drawing/2014/main" id="{B8E2D43B-4BA2-480B-96B3-4456AC238F8A}"/>
                    </a:ext>
                  </a:extLst>
                </p:cNvPr>
                <p:cNvSpPr/>
                <p:nvPr/>
              </p:nvSpPr>
              <p:spPr>
                <a:xfrm>
                  <a:off x="4029850" y="2632642"/>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grpSp>
          <p:grpSp>
            <p:nvGrpSpPr>
              <p:cNvPr id="387" name="Group 386">
                <a:extLst>
                  <a:ext uri="{FF2B5EF4-FFF2-40B4-BE49-F238E27FC236}">
                    <a16:creationId xmlns:a16="http://schemas.microsoft.com/office/drawing/2014/main" id="{8836D3B9-0186-4555-B1B2-F3A975244CE0}"/>
                  </a:ext>
                </a:extLst>
              </p:cNvPr>
              <p:cNvGrpSpPr/>
              <p:nvPr/>
            </p:nvGrpSpPr>
            <p:grpSpPr>
              <a:xfrm rot="20400000">
                <a:off x="4037503" y="3380845"/>
                <a:ext cx="832247" cy="231208"/>
                <a:chOff x="4029850" y="2632642"/>
                <a:chExt cx="832247" cy="231208"/>
              </a:xfrm>
            </p:grpSpPr>
            <p:sp>
              <p:nvSpPr>
                <p:cNvPr id="512" name="Oval 511">
                  <a:extLst>
                    <a:ext uri="{FF2B5EF4-FFF2-40B4-BE49-F238E27FC236}">
                      <a16:creationId xmlns:a16="http://schemas.microsoft.com/office/drawing/2014/main" id="{92B33675-CBC8-40DA-8167-A9CD2DCCEA0A}"/>
                    </a:ext>
                  </a:extLst>
                </p:cNvPr>
                <p:cNvSpPr/>
                <p:nvPr/>
              </p:nvSpPr>
              <p:spPr>
                <a:xfrm>
                  <a:off x="4633497" y="2632642"/>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513" name="Oval 512">
                  <a:extLst>
                    <a:ext uri="{FF2B5EF4-FFF2-40B4-BE49-F238E27FC236}">
                      <a16:creationId xmlns:a16="http://schemas.microsoft.com/office/drawing/2014/main" id="{065B7B77-FA2C-4C47-9017-E3D43D847DF8}"/>
                    </a:ext>
                  </a:extLst>
                </p:cNvPr>
                <p:cNvSpPr/>
                <p:nvPr/>
              </p:nvSpPr>
              <p:spPr>
                <a:xfrm>
                  <a:off x="4483478" y="2632642"/>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514" name="Oval 513">
                  <a:extLst>
                    <a:ext uri="{FF2B5EF4-FFF2-40B4-BE49-F238E27FC236}">
                      <a16:creationId xmlns:a16="http://schemas.microsoft.com/office/drawing/2014/main" id="{957CBCAA-F1BF-419A-9C75-C69EE3D9F3FB}"/>
                    </a:ext>
                  </a:extLst>
                </p:cNvPr>
                <p:cNvSpPr/>
                <p:nvPr/>
              </p:nvSpPr>
              <p:spPr>
                <a:xfrm>
                  <a:off x="4333459" y="2632642"/>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515" name="Oval 514">
                  <a:extLst>
                    <a:ext uri="{FF2B5EF4-FFF2-40B4-BE49-F238E27FC236}">
                      <a16:creationId xmlns:a16="http://schemas.microsoft.com/office/drawing/2014/main" id="{36D23E96-DD80-472D-A239-0A07ED5FE5F8}"/>
                    </a:ext>
                  </a:extLst>
                </p:cNvPr>
                <p:cNvSpPr/>
                <p:nvPr/>
              </p:nvSpPr>
              <p:spPr>
                <a:xfrm>
                  <a:off x="4183440" y="2632642"/>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516" name="Oval 515">
                  <a:extLst>
                    <a:ext uri="{FF2B5EF4-FFF2-40B4-BE49-F238E27FC236}">
                      <a16:creationId xmlns:a16="http://schemas.microsoft.com/office/drawing/2014/main" id="{2A70A879-B01F-416E-8FA9-4D1763DE160F}"/>
                    </a:ext>
                  </a:extLst>
                </p:cNvPr>
                <p:cNvSpPr/>
                <p:nvPr/>
              </p:nvSpPr>
              <p:spPr>
                <a:xfrm>
                  <a:off x="4029850" y="2632642"/>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grpSp>
          <p:grpSp>
            <p:nvGrpSpPr>
              <p:cNvPr id="388" name="Group 387">
                <a:extLst>
                  <a:ext uri="{FF2B5EF4-FFF2-40B4-BE49-F238E27FC236}">
                    <a16:creationId xmlns:a16="http://schemas.microsoft.com/office/drawing/2014/main" id="{8E16A0B5-5436-4B4B-86AB-01375F284A55}"/>
                  </a:ext>
                </a:extLst>
              </p:cNvPr>
              <p:cNvGrpSpPr/>
              <p:nvPr/>
            </p:nvGrpSpPr>
            <p:grpSpPr>
              <a:xfrm rot="20400000">
                <a:off x="4045155" y="3638736"/>
                <a:ext cx="832247" cy="231208"/>
                <a:chOff x="4029850" y="2632642"/>
                <a:chExt cx="832247" cy="231208"/>
              </a:xfrm>
            </p:grpSpPr>
            <p:sp>
              <p:nvSpPr>
                <p:cNvPr id="507" name="Oval 506">
                  <a:extLst>
                    <a:ext uri="{FF2B5EF4-FFF2-40B4-BE49-F238E27FC236}">
                      <a16:creationId xmlns:a16="http://schemas.microsoft.com/office/drawing/2014/main" id="{E1E94980-F6AC-4684-AA6F-1A72E8F5E46D}"/>
                    </a:ext>
                  </a:extLst>
                </p:cNvPr>
                <p:cNvSpPr/>
                <p:nvPr/>
              </p:nvSpPr>
              <p:spPr>
                <a:xfrm>
                  <a:off x="4633497" y="2632642"/>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508" name="Oval 507">
                  <a:extLst>
                    <a:ext uri="{FF2B5EF4-FFF2-40B4-BE49-F238E27FC236}">
                      <a16:creationId xmlns:a16="http://schemas.microsoft.com/office/drawing/2014/main" id="{E6686562-4BC8-4666-9409-339635D8B999}"/>
                    </a:ext>
                  </a:extLst>
                </p:cNvPr>
                <p:cNvSpPr/>
                <p:nvPr/>
              </p:nvSpPr>
              <p:spPr>
                <a:xfrm>
                  <a:off x="4483478" y="2632642"/>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509" name="Oval 508">
                  <a:extLst>
                    <a:ext uri="{FF2B5EF4-FFF2-40B4-BE49-F238E27FC236}">
                      <a16:creationId xmlns:a16="http://schemas.microsoft.com/office/drawing/2014/main" id="{6E6AB909-3242-40B2-8B1F-386ED7DEE118}"/>
                    </a:ext>
                  </a:extLst>
                </p:cNvPr>
                <p:cNvSpPr/>
                <p:nvPr/>
              </p:nvSpPr>
              <p:spPr>
                <a:xfrm>
                  <a:off x="4333459" y="2632642"/>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510" name="Oval 509">
                  <a:extLst>
                    <a:ext uri="{FF2B5EF4-FFF2-40B4-BE49-F238E27FC236}">
                      <a16:creationId xmlns:a16="http://schemas.microsoft.com/office/drawing/2014/main" id="{1B0FE5BB-91B8-488A-A197-611032C3094E}"/>
                    </a:ext>
                  </a:extLst>
                </p:cNvPr>
                <p:cNvSpPr/>
                <p:nvPr/>
              </p:nvSpPr>
              <p:spPr>
                <a:xfrm>
                  <a:off x="4183440" y="2632642"/>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511" name="Oval 510">
                  <a:extLst>
                    <a:ext uri="{FF2B5EF4-FFF2-40B4-BE49-F238E27FC236}">
                      <a16:creationId xmlns:a16="http://schemas.microsoft.com/office/drawing/2014/main" id="{C2E30D95-1F78-40D9-A0E8-9D7B30D93AB7}"/>
                    </a:ext>
                  </a:extLst>
                </p:cNvPr>
                <p:cNvSpPr/>
                <p:nvPr/>
              </p:nvSpPr>
              <p:spPr>
                <a:xfrm>
                  <a:off x="4029850" y="2632642"/>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grpSp>
          <p:sp>
            <p:nvSpPr>
              <p:cNvPr id="389" name="Oval 388">
                <a:extLst>
                  <a:ext uri="{FF2B5EF4-FFF2-40B4-BE49-F238E27FC236}">
                    <a16:creationId xmlns:a16="http://schemas.microsoft.com/office/drawing/2014/main" id="{685EABC1-DBCB-49EA-BFCB-77FC741F52A7}"/>
                  </a:ext>
                </a:extLst>
              </p:cNvPr>
              <p:cNvSpPr/>
              <p:nvPr/>
            </p:nvSpPr>
            <p:spPr>
              <a:xfrm rot="20400000">
                <a:off x="5546736" y="2605201"/>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90" name="Oval 389">
                <a:extLst>
                  <a:ext uri="{FF2B5EF4-FFF2-40B4-BE49-F238E27FC236}">
                    <a16:creationId xmlns:a16="http://schemas.microsoft.com/office/drawing/2014/main" id="{AA56F465-5B07-4FBE-9FD3-74AD78F32DC3}"/>
                  </a:ext>
                </a:extLst>
              </p:cNvPr>
              <p:cNvSpPr/>
              <p:nvPr/>
            </p:nvSpPr>
            <p:spPr>
              <a:xfrm rot="20400000">
                <a:off x="5405764" y="2656510"/>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91" name="Oval 390">
                <a:extLst>
                  <a:ext uri="{FF2B5EF4-FFF2-40B4-BE49-F238E27FC236}">
                    <a16:creationId xmlns:a16="http://schemas.microsoft.com/office/drawing/2014/main" id="{8E6F2A57-A6B7-413E-AAF0-F92AE4E4868C}"/>
                  </a:ext>
                </a:extLst>
              </p:cNvPr>
              <p:cNvSpPr/>
              <p:nvPr/>
            </p:nvSpPr>
            <p:spPr>
              <a:xfrm rot="20400000">
                <a:off x="5264793" y="2707820"/>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92" name="Oval 391">
                <a:extLst>
                  <a:ext uri="{FF2B5EF4-FFF2-40B4-BE49-F238E27FC236}">
                    <a16:creationId xmlns:a16="http://schemas.microsoft.com/office/drawing/2014/main" id="{519588FF-8D46-4830-979A-44AF05217E64}"/>
                  </a:ext>
                </a:extLst>
              </p:cNvPr>
              <p:cNvSpPr/>
              <p:nvPr/>
            </p:nvSpPr>
            <p:spPr>
              <a:xfrm rot="20400000">
                <a:off x="5120465" y="2760351"/>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93" name="Oval 392">
                <a:extLst>
                  <a:ext uri="{FF2B5EF4-FFF2-40B4-BE49-F238E27FC236}">
                    <a16:creationId xmlns:a16="http://schemas.microsoft.com/office/drawing/2014/main" id="{A1D4A45B-47C0-4B74-BD89-5AA23716F348}"/>
                  </a:ext>
                </a:extLst>
              </p:cNvPr>
              <p:cNvSpPr/>
              <p:nvPr/>
            </p:nvSpPr>
            <p:spPr>
              <a:xfrm rot="20400000">
                <a:off x="5552710" y="2850002"/>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94" name="Oval 393">
                <a:extLst>
                  <a:ext uri="{FF2B5EF4-FFF2-40B4-BE49-F238E27FC236}">
                    <a16:creationId xmlns:a16="http://schemas.microsoft.com/office/drawing/2014/main" id="{7EFDAF34-01D1-4EF4-8E03-2C90D55B4085}"/>
                  </a:ext>
                </a:extLst>
              </p:cNvPr>
              <p:cNvSpPr/>
              <p:nvPr/>
            </p:nvSpPr>
            <p:spPr>
              <a:xfrm rot="20400000">
                <a:off x="5411738" y="2901311"/>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95" name="Oval 394">
                <a:extLst>
                  <a:ext uri="{FF2B5EF4-FFF2-40B4-BE49-F238E27FC236}">
                    <a16:creationId xmlns:a16="http://schemas.microsoft.com/office/drawing/2014/main" id="{A3DF2BAE-01A1-469C-A16E-D0B25B6C39ED}"/>
                  </a:ext>
                </a:extLst>
              </p:cNvPr>
              <p:cNvSpPr/>
              <p:nvPr/>
            </p:nvSpPr>
            <p:spPr>
              <a:xfrm rot="20400000">
                <a:off x="5270767" y="2952621"/>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96" name="Oval 395">
                <a:extLst>
                  <a:ext uri="{FF2B5EF4-FFF2-40B4-BE49-F238E27FC236}">
                    <a16:creationId xmlns:a16="http://schemas.microsoft.com/office/drawing/2014/main" id="{5139F177-B1BA-4E11-9208-E7FBB4F78FE1}"/>
                  </a:ext>
                </a:extLst>
              </p:cNvPr>
              <p:cNvSpPr/>
              <p:nvPr/>
            </p:nvSpPr>
            <p:spPr>
              <a:xfrm rot="20400000">
                <a:off x="5552710" y="3099858"/>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97" name="Oval 396">
                <a:extLst>
                  <a:ext uri="{FF2B5EF4-FFF2-40B4-BE49-F238E27FC236}">
                    <a16:creationId xmlns:a16="http://schemas.microsoft.com/office/drawing/2014/main" id="{FEDD5DE0-B641-4B31-890D-24C955C6B11F}"/>
                  </a:ext>
                </a:extLst>
              </p:cNvPr>
              <p:cNvSpPr/>
              <p:nvPr/>
            </p:nvSpPr>
            <p:spPr>
              <a:xfrm rot="20400000">
                <a:off x="5411738" y="3151167"/>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98" name="Oval 397">
                <a:extLst>
                  <a:ext uri="{FF2B5EF4-FFF2-40B4-BE49-F238E27FC236}">
                    <a16:creationId xmlns:a16="http://schemas.microsoft.com/office/drawing/2014/main" id="{A1CCDF3B-B7BF-4B02-B469-4196C31160CF}"/>
                  </a:ext>
                </a:extLst>
              </p:cNvPr>
              <p:cNvSpPr/>
              <p:nvPr/>
            </p:nvSpPr>
            <p:spPr>
              <a:xfrm rot="20400000">
                <a:off x="5270767" y="3202477"/>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399" name="Oval 398">
                <a:extLst>
                  <a:ext uri="{FF2B5EF4-FFF2-40B4-BE49-F238E27FC236}">
                    <a16:creationId xmlns:a16="http://schemas.microsoft.com/office/drawing/2014/main" id="{F1DDF04E-AADC-468F-9E5A-86D9B87D30C7}"/>
                  </a:ext>
                </a:extLst>
              </p:cNvPr>
              <p:cNvSpPr/>
              <p:nvPr/>
            </p:nvSpPr>
            <p:spPr>
              <a:xfrm rot="20400000">
                <a:off x="5126439" y="3255008"/>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00" name="Oval 399">
                <a:extLst>
                  <a:ext uri="{FF2B5EF4-FFF2-40B4-BE49-F238E27FC236}">
                    <a16:creationId xmlns:a16="http://schemas.microsoft.com/office/drawing/2014/main" id="{8F3938F0-2C8D-4A50-8D2A-158A2922AB0E}"/>
                  </a:ext>
                </a:extLst>
              </p:cNvPr>
              <p:cNvSpPr/>
              <p:nvPr/>
            </p:nvSpPr>
            <p:spPr>
              <a:xfrm rot="20400000">
                <a:off x="5560362" y="3357749"/>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01" name="Oval 400">
                <a:extLst>
                  <a:ext uri="{FF2B5EF4-FFF2-40B4-BE49-F238E27FC236}">
                    <a16:creationId xmlns:a16="http://schemas.microsoft.com/office/drawing/2014/main" id="{4835DCD2-AE48-40D0-87E1-56DF511CD792}"/>
                  </a:ext>
                </a:extLst>
              </p:cNvPr>
              <p:cNvSpPr/>
              <p:nvPr/>
            </p:nvSpPr>
            <p:spPr>
              <a:xfrm rot="20400000">
                <a:off x="5419390" y="3409058"/>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02" name="Oval 401">
                <a:extLst>
                  <a:ext uri="{FF2B5EF4-FFF2-40B4-BE49-F238E27FC236}">
                    <a16:creationId xmlns:a16="http://schemas.microsoft.com/office/drawing/2014/main" id="{6A43AE05-852F-4933-96BC-C257B19983A5}"/>
                  </a:ext>
                </a:extLst>
              </p:cNvPr>
              <p:cNvSpPr/>
              <p:nvPr/>
            </p:nvSpPr>
            <p:spPr>
              <a:xfrm rot="20400000">
                <a:off x="5278419" y="3460368"/>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03" name="Oval 402">
                <a:extLst>
                  <a:ext uri="{FF2B5EF4-FFF2-40B4-BE49-F238E27FC236}">
                    <a16:creationId xmlns:a16="http://schemas.microsoft.com/office/drawing/2014/main" id="{09606221-EB6D-45EE-89BE-C0EE4F4B7BB8}"/>
                  </a:ext>
                </a:extLst>
              </p:cNvPr>
              <p:cNvSpPr/>
              <p:nvPr/>
            </p:nvSpPr>
            <p:spPr>
              <a:xfrm rot="20400000">
                <a:off x="5134091" y="3512899"/>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04" name="Oval 403">
                <a:extLst>
                  <a:ext uri="{FF2B5EF4-FFF2-40B4-BE49-F238E27FC236}">
                    <a16:creationId xmlns:a16="http://schemas.microsoft.com/office/drawing/2014/main" id="{534285CB-AA79-4711-8FF6-055EA87FE46B}"/>
                  </a:ext>
                </a:extLst>
              </p:cNvPr>
              <p:cNvSpPr/>
              <p:nvPr/>
            </p:nvSpPr>
            <p:spPr>
              <a:xfrm rot="20400000">
                <a:off x="6506258" y="2562428"/>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05" name="Oval 404">
                <a:extLst>
                  <a:ext uri="{FF2B5EF4-FFF2-40B4-BE49-F238E27FC236}">
                    <a16:creationId xmlns:a16="http://schemas.microsoft.com/office/drawing/2014/main" id="{09C3A6B4-74AB-4B85-BA34-289C3F93C853}"/>
                  </a:ext>
                </a:extLst>
              </p:cNvPr>
              <p:cNvSpPr/>
              <p:nvPr/>
            </p:nvSpPr>
            <p:spPr>
              <a:xfrm rot="20400000">
                <a:off x="6365286" y="2613737"/>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06" name="Oval 405">
                <a:extLst>
                  <a:ext uri="{FF2B5EF4-FFF2-40B4-BE49-F238E27FC236}">
                    <a16:creationId xmlns:a16="http://schemas.microsoft.com/office/drawing/2014/main" id="{65C31701-842B-4AA3-B00A-EF4284ECF8F0}"/>
                  </a:ext>
                </a:extLst>
              </p:cNvPr>
              <p:cNvSpPr/>
              <p:nvPr/>
            </p:nvSpPr>
            <p:spPr>
              <a:xfrm rot="20400000">
                <a:off x="6224315" y="2665047"/>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07" name="Oval 406">
                <a:extLst>
                  <a:ext uri="{FF2B5EF4-FFF2-40B4-BE49-F238E27FC236}">
                    <a16:creationId xmlns:a16="http://schemas.microsoft.com/office/drawing/2014/main" id="{C19E9B35-D777-4560-A7B1-FEE62312E74A}"/>
                  </a:ext>
                </a:extLst>
              </p:cNvPr>
              <p:cNvSpPr/>
              <p:nvPr/>
            </p:nvSpPr>
            <p:spPr>
              <a:xfrm rot="20400000">
                <a:off x="6079987" y="2717578"/>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08" name="Oval 407">
                <a:extLst>
                  <a:ext uri="{FF2B5EF4-FFF2-40B4-BE49-F238E27FC236}">
                    <a16:creationId xmlns:a16="http://schemas.microsoft.com/office/drawing/2014/main" id="{F77DD49F-9B1F-460B-865F-F7144522D7FF}"/>
                  </a:ext>
                </a:extLst>
              </p:cNvPr>
              <p:cNvSpPr/>
              <p:nvPr/>
            </p:nvSpPr>
            <p:spPr>
              <a:xfrm rot="20400000">
                <a:off x="6512232" y="2807229"/>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09" name="Oval 408">
                <a:extLst>
                  <a:ext uri="{FF2B5EF4-FFF2-40B4-BE49-F238E27FC236}">
                    <a16:creationId xmlns:a16="http://schemas.microsoft.com/office/drawing/2014/main" id="{61FC8B1F-6B05-4B64-B1FD-DAA83C6A2576}"/>
                  </a:ext>
                </a:extLst>
              </p:cNvPr>
              <p:cNvSpPr/>
              <p:nvPr/>
            </p:nvSpPr>
            <p:spPr>
              <a:xfrm rot="20400000">
                <a:off x="6371260" y="2858538"/>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10" name="Oval 409">
                <a:extLst>
                  <a:ext uri="{FF2B5EF4-FFF2-40B4-BE49-F238E27FC236}">
                    <a16:creationId xmlns:a16="http://schemas.microsoft.com/office/drawing/2014/main" id="{7EFC4EC5-AA90-474F-BC91-C94870B4EA76}"/>
                  </a:ext>
                </a:extLst>
              </p:cNvPr>
              <p:cNvSpPr/>
              <p:nvPr/>
            </p:nvSpPr>
            <p:spPr>
              <a:xfrm rot="20400000">
                <a:off x="6230289" y="2909848"/>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11" name="Oval 410">
                <a:extLst>
                  <a:ext uri="{FF2B5EF4-FFF2-40B4-BE49-F238E27FC236}">
                    <a16:creationId xmlns:a16="http://schemas.microsoft.com/office/drawing/2014/main" id="{DBACD97E-6EBF-44A1-A79E-F2276D6E4F68}"/>
                  </a:ext>
                </a:extLst>
              </p:cNvPr>
              <p:cNvSpPr/>
              <p:nvPr/>
            </p:nvSpPr>
            <p:spPr>
              <a:xfrm rot="20400000">
                <a:off x="6512232" y="3057085"/>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12" name="Oval 411">
                <a:extLst>
                  <a:ext uri="{FF2B5EF4-FFF2-40B4-BE49-F238E27FC236}">
                    <a16:creationId xmlns:a16="http://schemas.microsoft.com/office/drawing/2014/main" id="{94A83D08-1DFB-4C2E-B45C-4014AC714B0A}"/>
                  </a:ext>
                </a:extLst>
              </p:cNvPr>
              <p:cNvSpPr/>
              <p:nvPr/>
            </p:nvSpPr>
            <p:spPr>
              <a:xfrm rot="20400000">
                <a:off x="6371260" y="3108394"/>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13" name="Oval 412">
                <a:extLst>
                  <a:ext uri="{FF2B5EF4-FFF2-40B4-BE49-F238E27FC236}">
                    <a16:creationId xmlns:a16="http://schemas.microsoft.com/office/drawing/2014/main" id="{66AE9A59-E20D-4CBF-BF03-347630CC8188}"/>
                  </a:ext>
                </a:extLst>
              </p:cNvPr>
              <p:cNvSpPr/>
              <p:nvPr/>
            </p:nvSpPr>
            <p:spPr>
              <a:xfrm rot="20400000">
                <a:off x="6230289" y="3159704"/>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14" name="Oval 413">
                <a:extLst>
                  <a:ext uri="{FF2B5EF4-FFF2-40B4-BE49-F238E27FC236}">
                    <a16:creationId xmlns:a16="http://schemas.microsoft.com/office/drawing/2014/main" id="{DC155758-46CD-4F6E-88CB-6BCF9AF95262}"/>
                  </a:ext>
                </a:extLst>
              </p:cNvPr>
              <p:cNvSpPr/>
              <p:nvPr/>
            </p:nvSpPr>
            <p:spPr>
              <a:xfrm rot="20400000">
                <a:off x="6085961" y="3212235"/>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15" name="Oval 414">
                <a:extLst>
                  <a:ext uri="{FF2B5EF4-FFF2-40B4-BE49-F238E27FC236}">
                    <a16:creationId xmlns:a16="http://schemas.microsoft.com/office/drawing/2014/main" id="{E104CB6F-81DF-46AB-99A0-5AEDC529B993}"/>
                  </a:ext>
                </a:extLst>
              </p:cNvPr>
              <p:cNvSpPr/>
              <p:nvPr/>
            </p:nvSpPr>
            <p:spPr>
              <a:xfrm rot="20400000">
                <a:off x="6519884" y="3314976"/>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16" name="Oval 415">
                <a:extLst>
                  <a:ext uri="{FF2B5EF4-FFF2-40B4-BE49-F238E27FC236}">
                    <a16:creationId xmlns:a16="http://schemas.microsoft.com/office/drawing/2014/main" id="{EFCA0518-388C-4706-9097-ED861DFAE7F7}"/>
                  </a:ext>
                </a:extLst>
              </p:cNvPr>
              <p:cNvSpPr/>
              <p:nvPr/>
            </p:nvSpPr>
            <p:spPr>
              <a:xfrm rot="20400000">
                <a:off x="6378912" y="3366285"/>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17" name="Oval 416">
                <a:extLst>
                  <a:ext uri="{FF2B5EF4-FFF2-40B4-BE49-F238E27FC236}">
                    <a16:creationId xmlns:a16="http://schemas.microsoft.com/office/drawing/2014/main" id="{29D0D40F-1A9D-445F-BDFF-69F206DEE168}"/>
                  </a:ext>
                </a:extLst>
              </p:cNvPr>
              <p:cNvSpPr/>
              <p:nvPr/>
            </p:nvSpPr>
            <p:spPr>
              <a:xfrm rot="20400000">
                <a:off x="6237941" y="3417595"/>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18" name="Oval 417">
                <a:extLst>
                  <a:ext uri="{FF2B5EF4-FFF2-40B4-BE49-F238E27FC236}">
                    <a16:creationId xmlns:a16="http://schemas.microsoft.com/office/drawing/2014/main" id="{5609E5AF-95F7-452F-AE3C-0490B36B4B94}"/>
                  </a:ext>
                </a:extLst>
              </p:cNvPr>
              <p:cNvSpPr/>
              <p:nvPr/>
            </p:nvSpPr>
            <p:spPr>
              <a:xfrm rot="20400000">
                <a:off x="6093613" y="3470126"/>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19" name="Oval 418">
                <a:extLst>
                  <a:ext uri="{FF2B5EF4-FFF2-40B4-BE49-F238E27FC236}">
                    <a16:creationId xmlns:a16="http://schemas.microsoft.com/office/drawing/2014/main" id="{0836A15F-1BD2-4A99-9371-B896AC54B2A6}"/>
                  </a:ext>
                </a:extLst>
              </p:cNvPr>
              <p:cNvSpPr/>
              <p:nvPr/>
            </p:nvSpPr>
            <p:spPr>
              <a:xfrm rot="20400000">
                <a:off x="7340530" y="2641031"/>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20" name="Oval 419">
                <a:extLst>
                  <a:ext uri="{FF2B5EF4-FFF2-40B4-BE49-F238E27FC236}">
                    <a16:creationId xmlns:a16="http://schemas.microsoft.com/office/drawing/2014/main" id="{1F1FD93A-B377-4640-AD86-DF48FB9DD90A}"/>
                  </a:ext>
                </a:extLst>
              </p:cNvPr>
              <p:cNvSpPr/>
              <p:nvPr/>
            </p:nvSpPr>
            <p:spPr>
              <a:xfrm rot="20400000">
                <a:off x="7199559" y="2692341"/>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21" name="Oval 420">
                <a:extLst>
                  <a:ext uri="{FF2B5EF4-FFF2-40B4-BE49-F238E27FC236}">
                    <a16:creationId xmlns:a16="http://schemas.microsoft.com/office/drawing/2014/main" id="{A5B41E49-B2B3-4F6E-BD9D-DA9E6EA5FC51}"/>
                  </a:ext>
                </a:extLst>
              </p:cNvPr>
              <p:cNvSpPr/>
              <p:nvPr/>
            </p:nvSpPr>
            <p:spPr>
              <a:xfrm rot="20400000">
                <a:off x="7055231" y="2744872"/>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22" name="Oval 421">
                <a:extLst>
                  <a:ext uri="{FF2B5EF4-FFF2-40B4-BE49-F238E27FC236}">
                    <a16:creationId xmlns:a16="http://schemas.microsoft.com/office/drawing/2014/main" id="{0AFCD73C-2F26-4C11-95C6-4BE5688FB2B0}"/>
                  </a:ext>
                </a:extLst>
              </p:cNvPr>
              <p:cNvSpPr/>
              <p:nvPr/>
            </p:nvSpPr>
            <p:spPr>
              <a:xfrm rot="20400000">
                <a:off x="7340530" y="2890887"/>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23" name="Oval 422">
                <a:extLst>
                  <a:ext uri="{FF2B5EF4-FFF2-40B4-BE49-F238E27FC236}">
                    <a16:creationId xmlns:a16="http://schemas.microsoft.com/office/drawing/2014/main" id="{BB3A9827-6073-4836-B49A-06AE43EB22E6}"/>
                  </a:ext>
                </a:extLst>
              </p:cNvPr>
              <p:cNvSpPr/>
              <p:nvPr/>
            </p:nvSpPr>
            <p:spPr>
              <a:xfrm rot="20400000">
                <a:off x="7199559" y="2942197"/>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24" name="Oval 423">
                <a:extLst>
                  <a:ext uri="{FF2B5EF4-FFF2-40B4-BE49-F238E27FC236}">
                    <a16:creationId xmlns:a16="http://schemas.microsoft.com/office/drawing/2014/main" id="{5C05FBF8-5F7D-4DF1-BE6C-4B33237084C6}"/>
                  </a:ext>
                </a:extLst>
              </p:cNvPr>
              <p:cNvSpPr/>
              <p:nvPr/>
            </p:nvSpPr>
            <p:spPr>
              <a:xfrm rot="20400000">
                <a:off x="7348182" y="3148778"/>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25" name="Oval 424">
                <a:extLst>
                  <a:ext uri="{FF2B5EF4-FFF2-40B4-BE49-F238E27FC236}">
                    <a16:creationId xmlns:a16="http://schemas.microsoft.com/office/drawing/2014/main" id="{2C055E84-AD02-4107-863E-D5A92B02F99F}"/>
                  </a:ext>
                </a:extLst>
              </p:cNvPr>
              <p:cNvSpPr/>
              <p:nvPr/>
            </p:nvSpPr>
            <p:spPr>
              <a:xfrm rot="20400000">
                <a:off x="7207211" y="3200088"/>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26" name="Oval 425">
                <a:extLst>
                  <a:ext uri="{FF2B5EF4-FFF2-40B4-BE49-F238E27FC236}">
                    <a16:creationId xmlns:a16="http://schemas.microsoft.com/office/drawing/2014/main" id="{7043B9A4-E6F1-4837-8C51-E5B5F98B1E70}"/>
                  </a:ext>
                </a:extLst>
              </p:cNvPr>
              <p:cNvSpPr/>
              <p:nvPr/>
            </p:nvSpPr>
            <p:spPr>
              <a:xfrm rot="20400000">
                <a:off x="7062883" y="3252619"/>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27" name="Oval 426">
                <a:extLst>
                  <a:ext uri="{FF2B5EF4-FFF2-40B4-BE49-F238E27FC236}">
                    <a16:creationId xmlns:a16="http://schemas.microsoft.com/office/drawing/2014/main" id="{8FFD055A-90C2-4E09-9D30-5FE49673C16D}"/>
                  </a:ext>
                </a:extLst>
              </p:cNvPr>
              <p:cNvSpPr/>
              <p:nvPr/>
            </p:nvSpPr>
            <p:spPr>
              <a:xfrm>
                <a:off x="7938304" y="2465283"/>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28" name="Oval 427">
                <a:extLst>
                  <a:ext uri="{FF2B5EF4-FFF2-40B4-BE49-F238E27FC236}">
                    <a16:creationId xmlns:a16="http://schemas.microsoft.com/office/drawing/2014/main" id="{739055EB-AE92-488A-932C-AB799FD2811F}"/>
                  </a:ext>
                </a:extLst>
              </p:cNvPr>
              <p:cNvSpPr/>
              <p:nvPr/>
            </p:nvSpPr>
            <p:spPr>
              <a:xfrm>
                <a:off x="7938304" y="2724645"/>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29" name="Oval 428">
                <a:extLst>
                  <a:ext uri="{FF2B5EF4-FFF2-40B4-BE49-F238E27FC236}">
                    <a16:creationId xmlns:a16="http://schemas.microsoft.com/office/drawing/2014/main" id="{715CE542-6AE9-4833-BA74-5CDE7B8D4613}"/>
                  </a:ext>
                </a:extLst>
              </p:cNvPr>
              <p:cNvSpPr/>
              <p:nvPr/>
            </p:nvSpPr>
            <p:spPr>
              <a:xfrm>
                <a:off x="7938304" y="2984007"/>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30" name="Oval 429">
                <a:extLst>
                  <a:ext uri="{FF2B5EF4-FFF2-40B4-BE49-F238E27FC236}">
                    <a16:creationId xmlns:a16="http://schemas.microsoft.com/office/drawing/2014/main" id="{D1674D97-5CED-43F8-823C-53FDE82D1FBC}"/>
                  </a:ext>
                </a:extLst>
              </p:cNvPr>
              <p:cNvSpPr/>
              <p:nvPr/>
            </p:nvSpPr>
            <p:spPr>
              <a:xfrm>
                <a:off x="7938304" y="3240678"/>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31" name="Oval 430">
                <a:extLst>
                  <a:ext uri="{FF2B5EF4-FFF2-40B4-BE49-F238E27FC236}">
                    <a16:creationId xmlns:a16="http://schemas.microsoft.com/office/drawing/2014/main" id="{185FA365-2A51-4B14-9C90-3F0B0B951D9A}"/>
                  </a:ext>
                </a:extLst>
              </p:cNvPr>
              <p:cNvSpPr/>
              <p:nvPr/>
            </p:nvSpPr>
            <p:spPr>
              <a:xfrm>
                <a:off x="7938304" y="3502094"/>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32" name="Oval 431">
                <a:extLst>
                  <a:ext uri="{FF2B5EF4-FFF2-40B4-BE49-F238E27FC236}">
                    <a16:creationId xmlns:a16="http://schemas.microsoft.com/office/drawing/2014/main" id="{9EE9FCFC-EFD2-4AC2-9903-389DBA07F0ED}"/>
                  </a:ext>
                </a:extLst>
              </p:cNvPr>
              <p:cNvSpPr/>
              <p:nvPr/>
            </p:nvSpPr>
            <p:spPr>
              <a:xfrm>
                <a:off x="8250275" y="2724645"/>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33" name="Oval 432">
                <a:extLst>
                  <a:ext uri="{FF2B5EF4-FFF2-40B4-BE49-F238E27FC236}">
                    <a16:creationId xmlns:a16="http://schemas.microsoft.com/office/drawing/2014/main" id="{3ED8C20B-AFE3-4348-B1A3-200B2CBAECD1}"/>
                  </a:ext>
                </a:extLst>
              </p:cNvPr>
              <p:cNvSpPr/>
              <p:nvPr/>
            </p:nvSpPr>
            <p:spPr>
              <a:xfrm>
                <a:off x="8250275" y="2981316"/>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34" name="Oval 433">
                <a:extLst>
                  <a:ext uri="{FF2B5EF4-FFF2-40B4-BE49-F238E27FC236}">
                    <a16:creationId xmlns:a16="http://schemas.microsoft.com/office/drawing/2014/main" id="{6855604F-5274-4432-9CFC-5C31184DB515}"/>
                  </a:ext>
                </a:extLst>
              </p:cNvPr>
              <p:cNvSpPr/>
              <p:nvPr/>
            </p:nvSpPr>
            <p:spPr>
              <a:xfrm>
                <a:off x="8250275" y="3240200"/>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35" name="Oval 434">
                <a:extLst>
                  <a:ext uri="{FF2B5EF4-FFF2-40B4-BE49-F238E27FC236}">
                    <a16:creationId xmlns:a16="http://schemas.microsoft.com/office/drawing/2014/main" id="{7909CFDE-0AC3-4257-AB21-14C666417EB6}"/>
                  </a:ext>
                </a:extLst>
              </p:cNvPr>
              <p:cNvSpPr/>
              <p:nvPr/>
            </p:nvSpPr>
            <p:spPr>
              <a:xfrm>
                <a:off x="8545673" y="2724645"/>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36" name="Oval 435">
                <a:extLst>
                  <a:ext uri="{FF2B5EF4-FFF2-40B4-BE49-F238E27FC236}">
                    <a16:creationId xmlns:a16="http://schemas.microsoft.com/office/drawing/2014/main" id="{39E3A13E-2BAD-4C40-996C-804B75841A96}"/>
                  </a:ext>
                </a:extLst>
              </p:cNvPr>
              <p:cNvSpPr/>
              <p:nvPr/>
            </p:nvSpPr>
            <p:spPr>
              <a:xfrm>
                <a:off x="8553771" y="2980710"/>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37" name="Oval 436">
                <a:extLst>
                  <a:ext uri="{FF2B5EF4-FFF2-40B4-BE49-F238E27FC236}">
                    <a16:creationId xmlns:a16="http://schemas.microsoft.com/office/drawing/2014/main" id="{37B57192-74D4-4221-B837-07F57E37F261}"/>
                  </a:ext>
                </a:extLst>
              </p:cNvPr>
              <p:cNvSpPr/>
              <p:nvPr/>
            </p:nvSpPr>
            <p:spPr>
              <a:xfrm>
                <a:off x="8562246" y="3238343"/>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cxnSp>
            <p:nvCxnSpPr>
              <p:cNvPr id="438" name="Straight Connector 437">
                <a:extLst>
                  <a:ext uri="{FF2B5EF4-FFF2-40B4-BE49-F238E27FC236}">
                    <a16:creationId xmlns:a16="http://schemas.microsoft.com/office/drawing/2014/main" id="{C9E1D993-2AE8-4908-97BD-7872A156E066}"/>
                  </a:ext>
                </a:extLst>
              </p:cNvPr>
              <p:cNvCxnSpPr>
                <a:cxnSpLocks/>
                <a:stCxn id="427" idx="5"/>
                <a:endCxn id="432" idx="2"/>
              </p:cNvCxnSpPr>
              <p:nvPr/>
            </p:nvCxnSpPr>
            <p:spPr>
              <a:xfrm>
                <a:off x="8133426" y="2662631"/>
                <a:ext cx="116849" cy="177618"/>
              </a:xfrm>
              <a:prstGeom prst="line">
                <a:avLst/>
              </a:prstGeom>
            </p:spPr>
            <p:style>
              <a:lnRef idx="2">
                <a:schemeClr val="accent3"/>
              </a:lnRef>
              <a:fillRef idx="0">
                <a:schemeClr val="accent3"/>
              </a:fillRef>
              <a:effectRef idx="1">
                <a:schemeClr val="accent3"/>
              </a:effectRef>
              <a:fontRef idx="minor">
                <a:schemeClr val="tx1"/>
              </a:fontRef>
            </p:style>
          </p:cxnSp>
          <p:cxnSp>
            <p:nvCxnSpPr>
              <p:cNvPr id="439" name="Straight Connector 438">
                <a:extLst>
                  <a:ext uri="{FF2B5EF4-FFF2-40B4-BE49-F238E27FC236}">
                    <a16:creationId xmlns:a16="http://schemas.microsoft.com/office/drawing/2014/main" id="{0B5383E0-817F-491E-9EEB-C147381E81E1}"/>
                  </a:ext>
                </a:extLst>
              </p:cNvPr>
              <p:cNvCxnSpPr>
                <a:cxnSpLocks/>
                <a:stCxn id="428" idx="6"/>
                <a:endCxn id="432" idx="2"/>
              </p:cNvCxnSpPr>
              <p:nvPr/>
            </p:nvCxnSpPr>
            <p:spPr>
              <a:xfrm>
                <a:off x="8166904" y="2840249"/>
                <a:ext cx="83371"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440" name="Straight Connector 439">
                <a:extLst>
                  <a:ext uri="{FF2B5EF4-FFF2-40B4-BE49-F238E27FC236}">
                    <a16:creationId xmlns:a16="http://schemas.microsoft.com/office/drawing/2014/main" id="{A4028441-6E47-4D51-A6F2-037D5FEE5F73}"/>
                  </a:ext>
                </a:extLst>
              </p:cNvPr>
              <p:cNvCxnSpPr>
                <a:stCxn id="429" idx="6"/>
                <a:endCxn id="433" idx="2"/>
              </p:cNvCxnSpPr>
              <p:nvPr/>
            </p:nvCxnSpPr>
            <p:spPr>
              <a:xfrm flipV="1">
                <a:off x="8166904" y="3096920"/>
                <a:ext cx="83371" cy="2691"/>
              </a:xfrm>
              <a:prstGeom prst="line">
                <a:avLst/>
              </a:prstGeom>
            </p:spPr>
            <p:style>
              <a:lnRef idx="2">
                <a:schemeClr val="accent3"/>
              </a:lnRef>
              <a:fillRef idx="0">
                <a:schemeClr val="accent3"/>
              </a:fillRef>
              <a:effectRef idx="1">
                <a:schemeClr val="accent3"/>
              </a:effectRef>
              <a:fontRef idx="minor">
                <a:schemeClr val="tx1"/>
              </a:fontRef>
            </p:style>
          </p:cxnSp>
          <p:cxnSp>
            <p:nvCxnSpPr>
              <p:cNvPr id="441" name="Straight Connector 440">
                <a:extLst>
                  <a:ext uri="{FF2B5EF4-FFF2-40B4-BE49-F238E27FC236}">
                    <a16:creationId xmlns:a16="http://schemas.microsoft.com/office/drawing/2014/main" id="{86FC025C-9B28-4B83-A9B3-A62EF01B2FEE}"/>
                  </a:ext>
                </a:extLst>
              </p:cNvPr>
              <p:cNvCxnSpPr>
                <a:stCxn id="430" idx="6"/>
                <a:endCxn id="434" idx="2"/>
              </p:cNvCxnSpPr>
              <p:nvPr/>
            </p:nvCxnSpPr>
            <p:spPr>
              <a:xfrm flipV="1">
                <a:off x="8166904" y="3355804"/>
                <a:ext cx="83371" cy="478"/>
              </a:xfrm>
              <a:prstGeom prst="line">
                <a:avLst/>
              </a:prstGeom>
            </p:spPr>
            <p:style>
              <a:lnRef idx="2">
                <a:schemeClr val="accent3"/>
              </a:lnRef>
              <a:fillRef idx="0">
                <a:schemeClr val="accent3"/>
              </a:fillRef>
              <a:effectRef idx="1">
                <a:schemeClr val="accent3"/>
              </a:effectRef>
              <a:fontRef idx="minor">
                <a:schemeClr val="tx1"/>
              </a:fontRef>
            </p:style>
          </p:cxnSp>
          <p:cxnSp>
            <p:nvCxnSpPr>
              <p:cNvPr id="442" name="Straight Connector 441">
                <a:extLst>
                  <a:ext uri="{FF2B5EF4-FFF2-40B4-BE49-F238E27FC236}">
                    <a16:creationId xmlns:a16="http://schemas.microsoft.com/office/drawing/2014/main" id="{39ADB529-6EDF-4F1F-BE45-137572DC08F2}"/>
                  </a:ext>
                </a:extLst>
              </p:cNvPr>
              <p:cNvCxnSpPr>
                <a:cxnSpLocks/>
                <a:stCxn id="431" idx="7"/>
                <a:endCxn id="434" idx="2"/>
              </p:cNvCxnSpPr>
              <p:nvPr/>
            </p:nvCxnSpPr>
            <p:spPr>
              <a:xfrm flipV="1">
                <a:off x="8133426" y="3355804"/>
                <a:ext cx="116849" cy="180150"/>
              </a:xfrm>
              <a:prstGeom prst="line">
                <a:avLst/>
              </a:prstGeom>
            </p:spPr>
            <p:style>
              <a:lnRef idx="2">
                <a:schemeClr val="accent3"/>
              </a:lnRef>
              <a:fillRef idx="0">
                <a:schemeClr val="accent3"/>
              </a:fillRef>
              <a:effectRef idx="1">
                <a:schemeClr val="accent3"/>
              </a:effectRef>
              <a:fontRef idx="minor">
                <a:schemeClr val="tx1"/>
              </a:fontRef>
            </p:style>
          </p:cxnSp>
          <p:cxnSp>
            <p:nvCxnSpPr>
              <p:cNvPr id="443" name="Straight Connector 442">
                <a:extLst>
                  <a:ext uri="{FF2B5EF4-FFF2-40B4-BE49-F238E27FC236}">
                    <a16:creationId xmlns:a16="http://schemas.microsoft.com/office/drawing/2014/main" id="{19921159-AA9C-4D6B-87CB-7C5B9A3ED073}"/>
                  </a:ext>
                </a:extLst>
              </p:cNvPr>
              <p:cNvCxnSpPr>
                <a:stCxn id="427" idx="5"/>
                <a:endCxn id="432" idx="2"/>
              </p:cNvCxnSpPr>
              <p:nvPr/>
            </p:nvCxnSpPr>
            <p:spPr>
              <a:xfrm>
                <a:off x="8133426" y="2662631"/>
                <a:ext cx="116849" cy="177618"/>
              </a:xfrm>
              <a:prstGeom prst="line">
                <a:avLst/>
              </a:prstGeom>
            </p:spPr>
            <p:style>
              <a:lnRef idx="2">
                <a:schemeClr val="accent3"/>
              </a:lnRef>
              <a:fillRef idx="0">
                <a:schemeClr val="accent3"/>
              </a:fillRef>
              <a:effectRef idx="1">
                <a:schemeClr val="accent3"/>
              </a:effectRef>
              <a:fontRef idx="minor">
                <a:schemeClr val="tx1"/>
              </a:fontRef>
            </p:style>
          </p:cxnSp>
          <p:cxnSp>
            <p:nvCxnSpPr>
              <p:cNvPr id="444" name="Straight Connector 443">
                <a:extLst>
                  <a:ext uri="{FF2B5EF4-FFF2-40B4-BE49-F238E27FC236}">
                    <a16:creationId xmlns:a16="http://schemas.microsoft.com/office/drawing/2014/main" id="{80AC65DD-DD2B-460C-835E-137C10A20AF9}"/>
                  </a:ext>
                </a:extLst>
              </p:cNvPr>
              <p:cNvCxnSpPr>
                <a:stCxn id="427" idx="5"/>
                <a:endCxn id="433" idx="2"/>
              </p:cNvCxnSpPr>
              <p:nvPr/>
            </p:nvCxnSpPr>
            <p:spPr>
              <a:xfrm>
                <a:off x="8133426" y="2662631"/>
                <a:ext cx="116849" cy="434289"/>
              </a:xfrm>
              <a:prstGeom prst="line">
                <a:avLst/>
              </a:prstGeom>
            </p:spPr>
            <p:style>
              <a:lnRef idx="2">
                <a:schemeClr val="accent3"/>
              </a:lnRef>
              <a:fillRef idx="0">
                <a:schemeClr val="accent3"/>
              </a:fillRef>
              <a:effectRef idx="1">
                <a:schemeClr val="accent3"/>
              </a:effectRef>
              <a:fontRef idx="minor">
                <a:schemeClr val="tx1"/>
              </a:fontRef>
            </p:style>
          </p:cxnSp>
          <p:cxnSp>
            <p:nvCxnSpPr>
              <p:cNvPr id="445" name="Straight Connector 444">
                <a:extLst>
                  <a:ext uri="{FF2B5EF4-FFF2-40B4-BE49-F238E27FC236}">
                    <a16:creationId xmlns:a16="http://schemas.microsoft.com/office/drawing/2014/main" id="{F31CE5B1-4FE6-4B48-A1F3-0671524CA963}"/>
                  </a:ext>
                </a:extLst>
              </p:cNvPr>
              <p:cNvCxnSpPr>
                <a:stCxn id="427" idx="5"/>
                <a:endCxn id="434" idx="2"/>
              </p:cNvCxnSpPr>
              <p:nvPr/>
            </p:nvCxnSpPr>
            <p:spPr>
              <a:xfrm>
                <a:off x="8133426" y="2662631"/>
                <a:ext cx="116849" cy="693173"/>
              </a:xfrm>
              <a:prstGeom prst="line">
                <a:avLst/>
              </a:prstGeom>
            </p:spPr>
            <p:style>
              <a:lnRef idx="2">
                <a:schemeClr val="accent3"/>
              </a:lnRef>
              <a:fillRef idx="0">
                <a:schemeClr val="accent3"/>
              </a:fillRef>
              <a:effectRef idx="1">
                <a:schemeClr val="accent3"/>
              </a:effectRef>
              <a:fontRef idx="minor">
                <a:schemeClr val="tx1"/>
              </a:fontRef>
            </p:style>
          </p:cxnSp>
          <p:cxnSp>
            <p:nvCxnSpPr>
              <p:cNvPr id="446" name="Straight Connector 445">
                <a:extLst>
                  <a:ext uri="{FF2B5EF4-FFF2-40B4-BE49-F238E27FC236}">
                    <a16:creationId xmlns:a16="http://schemas.microsoft.com/office/drawing/2014/main" id="{CE55A5FF-E1F0-46CF-81AA-3BDF5C8612BA}"/>
                  </a:ext>
                </a:extLst>
              </p:cNvPr>
              <p:cNvCxnSpPr>
                <a:stCxn id="428" idx="6"/>
                <a:endCxn id="433" idx="2"/>
              </p:cNvCxnSpPr>
              <p:nvPr/>
            </p:nvCxnSpPr>
            <p:spPr>
              <a:xfrm>
                <a:off x="8166904" y="2840249"/>
                <a:ext cx="83371" cy="256671"/>
              </a:xfrm>
              <a:prstGeom prst="line">
                <a:avLst/>
              </a:prstGeom>
            </p:spPr>
            <p:style>
              <a:lnRef idx="2">
                <a:schemeClr val="accent3"/>
              </a:lnRef>
              <a:fillRef idx="0">
                <a:schemeClr val="accent3"/>
              </a:fillRef>
              <a:effectRef idx="1">
                <a:schemeClr val="accent3"/>
              </a:effectRef>
              <a:fontRef idx="minor">
                <a:schemeClr val="tx1"/>
              </a:fontRef>
            </p:style>
          </p:cxnSp>
          <p:cxnSp>
            <p:nvCxnSpPr>
              <p:cNvPr id="447" name="Straight Connector 446">
                <a:extLst>
                  <a:ext uri="{FF2B5EF4-FFF2-40B4-BE49-F238E27FC236}">
                    <a16:creationId xmlns:a16="http://schemas.microsoft.com/office/drawing/2014/main" id="{092B0C58-27F4-4A7F-B735-0E81114CB7C8}"/>
                  </a:ext>
                </a:extLst>
              </p:cNvPr>
              <p:cNvCxnSpPr>
                <a:stCxn id="429" idx="6"/>
                <a:endCxn id="432" idx="2"/>
              </p:cNvCxnSpPr>
              <p:nvPr/>
            </p:nvCxnSpPr>
            <p:spPr>
              <a:xfrm flipV="1">
                <a:off x="8166904" y="2840249"/>
                <a:ext cx="83371" cy="259362"/>
              </a:xfrm>
              <a:prstGeom prst="line">
                <a:avLst/>
              </a:prstGeom>
            </p:spPr>
            <p:style>
              <a:lnRef idx="2">
                <a:schemeClr val="accent3"/>
              </a:lnRef>
              <a:fillRef idx="0">
                <a:schemeClr val="accent3"/>
              </a:fillRef>
              <a:effectRef idx="1">
                <a:schemeClr val="accent3"/>
              </a:effectRef>
              <a:fontRef idx="minor">
                <a:schemeClr val="tx1"/>
              </a:fontRef>
            </p:style>
          </p:cxnSp>
          <p:cxnSp>
            <p:nvCxnSpPr>
              <p:cNvPr id="448" name="Straight Connector 447">
                <a:extLst>
                  <a:ext uri="{FF2B5EF4-FFF2-40B4-BE49-F238E27FC236}">
                    <a16:creationId xmlns:a16="http://schemas.microsoft.com/office/drawing/2014/main" id="{216C81DF-EE69-4B00-B3A2-539E058F5249}"/>
                  </a:ext>
                </a:extLst>
              </p:cNvPr>
              <p:cNvCxnSpPr>
                <a:stCxn id="429" idx="6"/>
                <a:endCxn id="434" idx="2"/>
              </p:cNvCxnSpPr>
              <p:nvPr/>
            </p:nvCxnSpPr>
            <p:spPr>
              <a:xfrm>
                <a:off x="8166904" y="3099611"/>
                <a:ext cx="83371" cy="256193"/>
              </a:xfrm>
              <a:prstGeom prst="line">
                <a:avLst/>
              </a:prstGeom>
            </p:spPr>
            <p:style>
              <a:lnRef idx="2">
                <a:schemeClr val="accent3"/>
              </a:lnRef>
              <a:fillRef idx="0">
                <a:schemeClr val="accent3"/>
              </a:fillRef>
              <a:effectRef idx="1">
                <a:schemeClr val="accent3"/>
              </a:effectRef>
              <a:fontRef idx="minor">
                <a:schemeClr val="tx1"/>
              </a:fontRef>
            </p:style>
          </p:cxnSp>
          <p:cxnSp>
            <p:nvCxnSpPr>
              <p:cNvPr id="449" name="Straight Connector 448">
                <a:extLst>
                  <a:ext uri="{FF2B5EF4-FFF2-40B4-BE49-F238E27FC236}">
                    <a16:creationId xmlns:a16="http://schemas.microsoft.com/office/drawing/2014/main" id="{887CC01F-A31C-43E4-9EF9-0F0D684D00B8}"/>
                  </a:ext>
                </a:extLst>
              </p:cNvPr>
              <p:cNvCxnSpPr>
                <a:stCxn id="431" idx="7"/>
                <a:endCxn id="433" idx="2"/>
              </p:cNvCxnSpPr>
              <p:nvPr/>
            </p:nvCxnSpPr>
            <p:spPr>
              <a:xfrm flipV="1">
                <a:off x="8133426" y="3096920"/>
                <a:ext cx="116849" cy="439034"/>
              </a:xfrm>
              <a:prstGeom prst="line">
                <a:avLst/>
              </a:prstGeom>
            </p:spPr>
            <p:style>
              <a:lnRef idx="2">
                <a:schemeClr val="accent3"/>
              </a:lnRef>
              <a:fillRef idx="0">
                <a:schemeClr val="accent3"/>
              </a:fillRef>
              <a:effectRef idx="1">
                <a:schemeClr val="accent3"/>
              </a:effectRef>
              <a:fontRef idx="minor">
                <a:schemeClr val="tx1"/>
              </a:fontRef>
            </p:style>
          </p:cxnSp>
          <p:cxnSp>
            <p:nvCxnSpPr>
              <p:cNvPr id="450" name="Straight Connector 449">
                <a:extLst>
                  <a:ext uri="{FF2B5EF4-FFF2-40B4-BE49-F238E27FC236}">
                    <a16:creationId xmlns:a16="http://schemas.microsoft.com/office/drawing/2014/main" id="{6E6F16EA-61BF-4018-B061-09B1936070C2}"/>
                  </a:ext>
                </a:extLst>
              </p:cNvPr>
              <p:cNvCxnSpPr>
                <a:stCxn id="430" idx="6"/>
                <a:endCxn id="432" idx="2"/>
              </p:cNvCxnSpPr>
              <p:nvPr/>
            </p:nvCxnSpPr>
            <p:spPr>
              <a:xfrm flipV="1">
                <a:off x="8166904" y="2840249"/>
                <a:ext cx="83371" cy="516033"/>
              </a:xfrm>
              <a:prstGeom prst="line">
                <a:avLst/>
              </a:prstGeom>
            </p:spPr>
            <p:style>
              <a:lnRef idx="2">
                <a:schemeClr val="accent3"/>
              </a:lnRef>
              <a:fillRef idx="0">
                <a:schemeClr val="accent3"/>
              </a:fillRef>
              <a:effectRef idx="1">
                <a:schemeClr val="accent3"/>
              </a:effectRef>
              <a:fontRef idx="minor">
                <a:schemeClr val="tx1"/>
              </a:fontRef>
            </p:style>
          </p:cxnSp>
          <p:cxnSp>
            <p:nvCxnSpPr>
              <p:cNvPr id="451" name="Straight Connector 450">
                <a:extLst>
                  <a:ext uri="{FF2B5EF4-FFF2-40B4-BE49-F238E27FC236}">
                    <a16:creationId xmlns:a16="http://schemas.microsoft.com/office/drawing/2014/main" id="{7376270B-1269-47E6-BF09-0939814C0983}"/>
                  </a:ext>
                </a:extLst>
              </p:cNvPr>
              <p:cNvCxnSpPr>
                <a:stCxn id="432" idx="6"/>
                <a:endCxn id="436" idx="2"/>
              </p:cNvCxnSpPr>
              <p:nvPr/>
            </p:nvCxnSpPr>
            <p:spPr>
              <a:xfrm>
                <a:off x="8478875" y="2840249"/>
                <a:ext cx="74896" cy="256065"/>
              </a:xfrm>
              <a:prstGeom prst="line">
                <a:avLst/>
              </a:prstGeom>
            </p:spPr>
            <p:style>
              <a:lnRef idx="2">
                <a:schemeClr val="accent3"/>
              </a:lnRef>
              <a:fillRef idx="0">
                <a:schemeClr val="accent3"/>
              </a:fillRef>
              <a:effectRef idx="1">
                <a:schemeClr val="accent3"/>
              </a:effectRef>
              <a:fontRef idx="minor">
                <a:schemeClr val="tx1"/>
              </a:fontRef>
            </p:style>
          </p:cxnSp>
          <p:cxnSp>
            <p:nvCxnSpPr>
              <p:cNvPr id="452" name="Straight Connector 451">
                <a:extLst>
                  <a:ext uri="{FF2B5EF4-FFF2-40B4-BE49-F238E27FC236}">
                    <a16:creationId xmlns:a16="http://schemas.microsoft.com/office/drawing/2014/main" id="{7AED95EA-F664-47C4-959F-2426DA2B0491}"/>
                  </a:ext>
                </a:extLst>
              </p:cNvPr>
              <p:cNvCxnSpPr>
                <a:stCxn id="432" idx="6"/>
                <a:endCxn id="435" idx="2"/>
              </p:cNvCxnSpPr>
              <p:nvPr/>
            </p:nvCxnSpPr>
            <p:spPr>
              <a:xfrm>
                <a:off x="8478875" y="2840249"/>
                <a:ext cx="66798" cy="0"/>
              </a:xfrm>
              <a:prstGeom prst="line">
                <a:avLst/>
              </a:prstGeom>
            </p:spPr>
            <p:style>
              <a:lnRef idx="2">
                <a:schemeClr val="accent3"/>
              </a:lnRef>
              <a:fillRef idx="0">
                <a:schemeClr val="accent3"/>
              </a:fillRef>
              <a:effectRef idx="1">
                <a:schemeClr val="accent3"/>
              </a:effectRef>
              <a:fontRef idx="minor">
                <a:schemeClr val="tx1"/>
              </a:fontRef>
            </p:style>
          </p:cxnSp>
          <p:cxnSp>
            <p:nvCxnSpPr>
              <p:cNvPr id="453" name="Straight Connector 452">
                <a:extLst>
                  <a:ext uri="{FF2B5EF4-FFF2-40B4-BE49-F238E27FC236}">
                    <a16:creationId xmlns:a16="http://schemas.microsoft.com/office/drawing/2014/main" id="{22C74F77-B393-4D80-802C-AFC55D5BB136}"/>
                  </a:ext>
                </a:extLst>
              </p:cNvPr>
              <p:cNvCxnSpPr>
                <a:stCxn id="433" idx="6"/>
                <a:endCxn id="436" idx="2"/>
              </p:cNvCxnSpPr>
              <p:nvPr/>
            </p:nvCxnSpPr>
            <p:spPr>
              <a:xfrm flipV="1">
                <a:off x="8478875" y="3096314"/>
                <a:ext cx="74896" cy="606"/>
              </a:xfrm>
              <a:prstGeom prst="line">
                <a:avLst/>
              </a:prstGeom>
            </p:spPr>
            <p:style>
              <a:lnRef idx="2">
                <a:schemeClr val="accent3"/>
              </a:lnRef>
              <a:fillRef idx="0">
                <a:schemeClr val="accent3"/>
              </a:fillRef>
              <a:effectRef idx="1">
                <a:schemeClr val="accent3"/>
              </a:effectRef>
              <a:fontRef idx="minor">
                <a:schemeClr val="tx1"/>
              </a:fontRef>
            </p:style>
          </p:cxnSp>
          <p:cxnSp>
            <p:nvCxnSpPr>
              <p:cNvPr id="454" name="Straight Connector 453">
                <a:extLst>
                  <a:ext uri="{FF2B5EF4-FFF2-40B4-BE49-F238E27FC236}">
                    <a16:creationId xmlns:a16="http://schemas.microsoft.com/office/drawing/2014/main" id="{9C0DDA8E-A291-4CA0-B14F-60E8AA91B360}"/>
                  </a:ext>
                </a:extLst>
              </p:cNvPr>
              <p:cNvCxnSpPr>
                <a:stCxn id="434" idx="6"/>
                <a:endCxn id="437" idx="2"/>
              </p:cNvCxnSpPr>
              <p:nvPr/>
            </p:nvCxnSpPr>
            <p:spPr>
              <a:xfrm flipV="1">
                <a:off x="8478875" y="3353947"/>
                <a:ext cx="83371" cy="1857"/>
              </a:xfrm>
              <a:prstGeom prst="line">
                <a:avLst/>
              </a:prstGeom>
            </p:spPr>
            <p:style>
              <a:lnRef idx="2">
                <a:schemeClr val="accent3"/>
              </a:lnRef>
              <a:fillRef idx="0">
                <a:schemeClr val="accent3"/>
              </a:fillRef>
              <a:effectRef idx="1">
                <a:schemeClr val="accent3"/>
              </a:effectRef>
              <a:fontRef idx="minor">
                <a:schemeClr val="tx1"/>
              </a:fontRef>
            </p:style>
          </p:cxnSp>
          <p:cxnSp>
            <p:nvCxnSpPr>
              <p:cNvPr id="455" name="Straight Connector 454">
                <a:extLst>
                  <a:ext uri="{FF2B5EF4-FFF2-40B4-BE49-F238E27FC236}">
                    <a16:creationId xmlns:a16="http://schemas.microsoft.com/office/drawing/2014/main" id="{4C4AD15D-0593-49A8-BAC2-18ACC66F5F18}"/>
                  </a:ext>
                </a:extLst>
              </p:cNvPr>
              <p:cNvCxnSpPr>
                <a:stCxn id="432" idx="6"/>
                <a:endCxn id="437" idx="2"/>
              </p:cNvCxnSpPr>
              <p:nvPr/>
            </p:nvCxnSpPr>
            <p:spPr>
              <a:xfrm>
                <a:off x="8478875" y="2840249"/>
                <a:ext cx="83371" cy="513698"/>
              </a:xfrm>
              <a:prstGeom prst="line">
                <a:avLst/>
              </a:prstGeom>
            </p:spPr>
            <p:style>
              <a:lnRef idx="2">
                <a:schemeClr val="accent3"/>
              </a:lnRef>
              <a:fillRef idx="0">
                <a:schemeClr val="accent3"/>
              </a:fillRef>
              <a:effectRef idx="1">
                <a:schemeClr val="accent3"/>
              </a:effectRef>
              <a:fontRef idx="minor">
                <a:schemeClr val="tx1"/>
              </a:fontRef>
            </p:style>
          </p:cxnSp>
          <p:cxnSp>
            <p:nvCxnSpPr>
              <p:cNvPr id="456" name="Straight Connector 455">
                <a:extLst>
                  <a:ext uri="{FF2B5EF4-FFF2-40B4-BE49-F238E27FC236}">
                    <a16:creationId xmlns:a16="http://schemas.microsoft.com/office/drawing/2014/main" id="{56A9FF27-F5AF-48B2-9535-ADCB831FAE60}"/>
                  </a:ext>
                </a:extLst>
              </p:cNvPr>
              <p:cNvCxnSpPr>
                <a:stCxn id="433" idx="6"/>
                <a:endCxn id="435" idx="2"/>
              </p:cNvCxnSpPr>
              <p:nvPr/>
            </p:nvCxnSpPr>
            <p:spPr>
              <a:xfrm flipV="1">
                <a:off x="8478875" y="2840249"/>
                <a:ext cx="66798" cy="256671"/>
              </a:xfrm>
              <a:prstGeom prst="line">
                <a:avLst/>
              </a:prstGeom>
            </p:spPr>
            <p:style>
              <a:lnRef idx="2">
                <a:schemeClr val="accent3"/>
              </a:lnRef>
              <a:fillRef idx="0">
                <a:schemeClr val="accent3"/>
              </a:fillRef>
              <a:effectRef idx="1">
                <a:schemeClr val="accent3"/>
              </a:effectRef>
              <a:fontRef idx="minor">
                <a:schemeClr val="tx1"/>
              </a:fontRef>
            </p:style>
          </p:cxnSp>
          <p:cxnSp>
            <p:nvCxnSpPr>
              <p:cNvPr id="457" name="Straight Connector 456">
                <a:extLst>
                  <a:ext uri="{FF2B5EF4-FFF2-40B4-BE49-F238E27FC236}">
                    <a16:creationId xmlns:a16="http://schemas.microsoft.com/office/drawing/2014/main" id="{B23A8FF3-2265-4618-B857-176DEC4C6F5F}"/>
                  </a:ext>
                </a:extLst>
              </p:cNvPr>
              <p:cNvCxnSpPr>
                <a:stCxn id="433" idx="6"/>
                <a:endCxn id="437" idx="2"/>
              </p:cNvCxnSpPr>
              <p:nvPr/>
            </p:nvCxnSpPr>
            <p:spPr>
              <a:xfrm>
                <a:off x="8478875" y="3096920"/>
                <a:ext cx="83371" cy="257027"/>
              </a:xfrm>
              <a:prstGeom prst="line">
                <a:avLst/>
              </a:prstGeom>
            </p:spPr>
            <p:style>
              <a:lnRef idx="2">
                <a:schemeClr val="accent3"/>
              </a:lnRef>
              <a:fillRef idx="0">
                <a:schemeClr val="accent3"/>
              </a:fillRef>
              <a:effectRef idx="1">
                <a:schemeClr val="accent3"/>
              </a:effectRef>
              <a:fontRef idx="minor">
                <a:schemeClr val="tx1"/>
              </a:fontRef>
            </p:style>
          </p:cxnSp>
          <p:cxnSp>
            <p:nvCxnSpPr>
              <p:cNvPr id="458" name="Straight Connector 457">
                <a:extLst>
                  <a:ext uri="{FF2B5EF4-FFF2-40B4-BE49-F238E27FC236}">
                    <a16:creationId xmlns:a16="http://schemas.microsoft.com/office/drawing/2014/main" id="{6609D52C-A2C8-4F97-B89B-228F6C5F4F88}"/>
                  </a:ext>
                </a:extLst>
              </p:cNvPr>
              <p:cNvCxnSpPr>
                <a:stCxn id="434" idx="6"/>
                <a:endCxn id="435" idx="2"/>
              </p:cNvCxnSpPr>
              <p:nvPr/>
            </p:nvCxnSpPr>
            <p:spPr>
              <a:xfrm flipV="1">
                <a:off x="8478875" y="2840249"/>
                <a:ext cx="66798" cy="515555"/>
              </a:xfrm>
              <a:prstGeom prst="line">
                <a:avLst/>
              </a:prstGeom>
            </p:spPr>
            <p:style>
              <a:lnRef idx="2">
                <a:schemeClr val="accent3"/>
              </a:lnRef>
              <a:fillRef idx="0">
                <a:schemeClr val="accent3"/>
              </a:fillRef>
              <a:effectRef idx="1">
                <a:schemeClr val="accent3"/>
              </a:effectRef>
              <a:fontRef idx="minor">
                <a:schemeClr val="tx1"/>
              </a:fontRef>
            </p:style>
          </p:cxnSp>
          <p:cxnSp>
            <p:nvCxnSpPr>
              <p:cNvPr id="459" name="Straight Connector 458">
                <a:extLst>
                  <a:ext uri="{FF2B5EF4-FFF2-40B4-BE49-F238E27FC236}">
                    <a16:creationId xmlns:a16="http://schemas.microsoft.com/office/drawing/2014/main" id="{A8A87C49-DAC4-4FA3-80F5-EF36CBD8B4C9}"/>
                  </a:ext>
                </a:extLst>
              </p:cNvPr>
              <p:cNvCxnSpPr>
                <a:stCxn id="434" idx="6"/>
                <a:endCxn id="436" idx="2"/>
              </p:cNvCxnSpPr>
              <p:nvPr/>
            </p:nvCxnSpPr>
            <p:spPr>
              <a:xfrm flipV="1">
                <a:off x="8478875" y="3096314"/>
                <a:ext cx="74896" cy="259490"/>
              </a:xfrm>
              <a:prstGeom prst="line">
                <a:avLst/>
              </a:prstGeom>
            </p:spPr>
            <p:style>
              <a:lnRef idx="2">
                <a:schemeClr val="accent3"/>
              </a:lnRef>
              <a:fillRef idx="0">
                <a:schemeClr val="accent3"/>
              </a:fillRef>
              <a:effectRef idx="1">
                <a:schemeClr val="accent3"/>
              </a:effectRef>
              <a:fontRef idx="minor">
                <a:schemeClr val="tx1"/>
              </a:fontRef>
            </p:style>
          </p:cxnSp>
          <p:cxnSp>
            <p:nvCxnSpPr>
              <p:cNvPr id="460" name="Straight Connector 459">
                <a:extLst>
                  <a:ext uri="{FF2B5EF4-FFF2-40B4-BE49-F238E27FC236}">
                    <a16:creationId xmlns:a16="http://schemas.microsoft.com/office/drawing/2014/main" id="{B2AB4664-8744-4797-B2DB-58DCBE61F79D}"/>
                  </a:ext>
                </a:extLst>
              </p:cNvPr>
              <p:cNvCxnSpPr>
                <a:stCxn id="530" idx="5"/>
                <a:endCxn id="395" idx="2"/>
              </p:cNvCxnSpPr>
              <p:nvPr/>
            </p:nvCxnSpPr>
            <p:spPr>
              <a:xfrm>
                <a:off x="4410586" y="2838591"/>
                <a:ext cx="867074" cy="268727"/>
              </a:xfrm>
              <a:prstGeom prst="line">
                <a:avLst/>
              </a:prstGeom>
            </p:spPr>
            <p:style>
              <a:lnRef idx="2">
                <a:schemeClr val="accent3"/>
              </a:lnRef>
              <a:fillRef idx="0">
                <a:schemeClr val="accent3"/>
              </a:fillRef>
              <a:effectRef idx="1">
                <a:schemeClr val="accent3"/>
              </a:effectRef>
              <a:fontRef idx="minor">
                <a:schemeClr val="tx1"/>
              </a:fontRef>
            </p:style>
          </p:cxnSp>
          <p:cxnSp>
            <p:nvCxnSpPr>
              <p:cNvPr id="461" name="Straight Connector 460">
                <a:extLst>
                  <a:ext uri="{FF2B5EF4-FFF2-40B4-BE49-F238E27FC236}">
                    <a16:creationId xmlns:a16="http://schemas.microsoft.com/office/drawing/2014/main" id="{E93271FD-B98D-470C-90AB-C576C5192B72}"/>
                  </a:ext>
                </a:extLst>
              </p:cNvPr>
              <p:cNvCxnSpPr>
                <a:stCxn id="529" idx="5"/>
                <a:endCxn id="395" idx="2"/>
              </p:cNvCxnSpPr>
              <p:nvPr/>
            </p:nvCxnSpPr>
            <p:spPr>
              <a:xfrm>
                <a:off x="4551557" y="2787281"/>
                <a:ext cx="726103" cy="320037"/>
              </a:xfrm>
              <a:prstGeom prst="line">
                <a:avLst/>
              </a:prstGeom>
            </p:spPr>
            <p:style>
              <a:lnRef idx="2">
                <a:schemeClr val="accent3"/>
              </a:lnRef>
              <a:fillRef idx="0">
                <a:schemeClr val="accent3"/>
              </a:fillRef>
              <a:effectRef idx="1">
                <a:schemeClr val="accent3"/>
              </a:effectRef>
              <a:fontRef idx="minor">
                <a:schemeClr val="tx1"/>
              </a:fontRef>
            </p:style>
          </p:cxnSp>
          <p:cxnSp>
            <p:nvCxnSpPr>
              <p:cNvPr id="462" name="Straight Connector 461">
                <a:extLst>
                  <a:ext uri="{FF2B5EF4-FFF2-40B4-BE49-F238E27FC236}">
                    <a16:creationId xmlns:a16="http://schemas.microsoft.com/office/drawing/2014/main" id="{5FD94527-0B6A-4BFD-B1EB-7802012A906C}"/>
                  </a:ext>
                </a:extLst>
              </p:cNvPr>
              <p:cNvCxnSpPr>
                <a:cxnSpLocks/>
                <a:stCxn id="528" idx="5"/>
                <a:endCxn id="395" idx="2"/>
              </p:cNvCxnSpPr>
              <p:nvPr/>
            </p:nvCxnSpPr>
            <p:spPr>
              <a:xfrm>
                <a:off x="4692529" y="2735972"/>
                <a:ext cx="585131" cy="371346"/>
              </a:xfrm>
              <a:prstGeom prst="line">
                <a:avLst/>
              </a:prstGeom>
            </p:spPr>
            <p:style>
              <a:lnRef idx="2">
                <a:schemeClr val="accent3"/>
              </a:lnRef>
              <a:fillRef idx="0">
                <a:schemeClr val="accent3"/>
              </a:fillRef>
              <a:effectRef idx="1">
                <a:schemeClr val="accent3"/>
              </a:effectRef>
              <a:fontRef idx="minor">
                <a:schemeClr val="tx1"/>
              </a:fontRef>
            </p:style>
          </p:cxnSp>
          <p:cxnSp>
            <p:nvCxnSpPr>
              <p:cNvPr id="463" name="Straight Connector 462">
                <a:extLst>
                  <a:ext uri="{FF2B5EF4-FFF2-40B4-BE49-F238E27FC236}">
                    <a16:creationId xmlns:a16="http://schemas.microsoft.com/office/drawing/2014/main" id="{A6332664-FF84-4F75-99DD-93981BF2665B}"/>
                  </a:ext>
                </a:extLst>
              </p:cNvPr>
              <p:cNvCxnSpPr>
                <a:cxnSpLocks/>
                <a:stCxn id="531" idx="5"/>
                <a:endCxn id="395" idx="2"/>
              </p:cNvCxnSpPr>
              <p:nvPr/>
            </p:nvCxnSpPr>
            <p:spPr>
              <a:xfrm>
                <a:off x="4266258" y="2891122"/>
                <a:ext cx="1011402" cy="216196"/>
              </a:xfrm>
              <a:prstGeom prst="line">
                <a:avLst/>
              </a:prstGeom>
            </p:spPr>
            <p:style>
              <a:lnRef idx="2">
                <a:schemeClr val="accent3"/>
              </a:lnRef>
              <a:fillRef idx="0">
                <a:schemeClr val="accent3"/>
              </a:fillRef>
              <a:effectRef idx="1">
                <a:schemeClr val="accent3"/>
              </a:effectRef>
              <a:fontRef idx="minor">
                <a:schemeClr val="tx1"/>
              </a:fontRef>
            </p:style>
          </p:cxnSp>
          <p:cxnSp>
            <p:nvCxnSpPr>
              <p:cNvPr id="464" name="Straight Connector 463">
                <a:extLst>
                  <a:ext uri="{FF2B5EF4-FFF2-40B4-BE49-F238E27FC236}">
                    <a16:creationId xmlns:a16="http://schemas.microsoft.com/office/drawing/2014/main" id="{05C313AB-9430-4E60-993A-E40727F783DA}"/>
                  </a:ext>
                </a:extLst>
              </p:cNvPr>
              <p:cNvCxnSpPr>
                <a:cxnSpLocks/>
                <a:stCxn id="525" idx="5"/>
                <a:endCxn id="395" idx="2"/>
              </p:cNvCxnSpPr>
              <p:nvPr/>
            </p:nvCxnSpPr>
            <p:spPr>
              <a:xfrm>
                <a:off x="4412265" y="3101662"/>
                <a:ext cx="865395" cy="5656"/>
              </a:xfrm>
              <a:prstGeom prst="line">
                <a:avLst/>
              </a:prstGeom>
            </p:spPr>
            <p:style>
              <a:lnRef idx="2">
                <a:schemeClr val="accent3"/>
              </a:lnRef>
              <a:fillRef idx="0">
                <a:schemeClr val="accent3"/>
              </a:fillRef>
              <a:effectRef idx="1">
                <a:schemeClr val="accent3"/>
              </a:effectRef>
              <a:fontRef idx="minor">
                <a:schemeClr val="tx1"/>
              </a:fontRef>
            </p:style>
          </p:cxnSp>
          <p:cxnSp>
            <p:nvCxnSpPr>
              <p:cNvPr id="465" name="Straight Connector 464">
                <a:extLst>
                  <a:ext uri="{FF2B5EF4-FFF2-40B4-BE49-F238E27FC236}">
                    <a16:creationId xmlns:a16="http://schemas.microsoft.com/office/drawing/2014/main" id="{8CA35650-CB0D-4D0E-BCB1-7BAC85D74C38}"/>
                  </a:ext>
                </a:extLst>
              </p:cNvPr>
              <p:cNvCxnSpPr>
                <a:stCxn id="524" idx="5"/>
                <a:endCxn id="395" idx="2"/>
              </p:cNvCxnSpPr>
              <p:nvPr/>
            </p:nvCxnSpPr>
            <p:spPr>
              <a:xfrm>
                <a:off x="4553236" y="3050352"/>
                <a:ext cx="724424" cy="56966"/>
              </a:xfrm>
              <a:prstGeom prst="line">
                <a:avLst/>
              </a:prstGeom>
            </p:spPr>
            <p:style>
              <a:lnRef idx="2">
                <a:schemeClr val="accent3"/>
              </a:lnRef>
              <a:fillRef idx="0">
                <a:schemeClr val="accent3"/>
              </a:fillRef>
              <a:effectRef idx="1">
                <a:schemeClr val="accent3"/>
              </a:effectRef>
              <a:fontRef idx="minor">
                <a:schemeClr val="tx1"/>
              </a:fontRef>
            </p:style>
          </p:cxnSp>
          <p:cxnSp>
            <p:nvCxnSpPr>
              <p:cNvPr id="466" name="Straight Connector 465">
                <a:extLst>
                  <a:ext uri="{FF2B5EF4-FFF2-40B4-BE49-F238E27FC236}">
                    <a16:creationId xmlns:a16="http://schemas.microsoft.com/office/drawing/2014/main" id="{23BB7CC9-9BD1-4174-BB6E-D2DE8E46E649}"/>
                  </a:ext>
                </a:extLst>
              </p:cNvPr>
              <p:cNvCxnSpPr>
                <a:stCxn id="523" idx="5"/>
                <a:endCxn id="395" idx="2"/>
              </p:cNvCxnSpPr>
              <p:nvPr/>
            </p:nvCxnSpPr>
            <p:spPr>
              <a:xfrm>
                <a:off x="4694208" y="2999043"/>
                <a:ext cx="583452" cy="108275"/>
              </a:xfrm>
              <a:prstGeom prst="line">
                <a:avLst/>
              </a:prstGeom>
            </p:spPr>
            <p:style>
              <a:lnRef idx="2">
                <a:schemeClr val="accent3"/>
              </a:lnRef>
              <a:fillRef idx="0">
                <a:schemeClr val="accent3"/>
              </a:fillRef>
              <a:effectRef idx="1">
                <a:schemeClr val="accent3"/>
              </a:effectRef>
              <a:fontRef idx="minor">
                <a:schemeClr val="tx1"/>
              </a:fontRef>
            </p:style>
          </p:cxnSp>
          <p:cxnSp>
            <p:nvCxnSpPr>
              <p:cNvPr id="467" name="Straight Connector 466">
                <a:extLst>
                  <a:ext uri="{FF2B5EF4-FFF2-40B4-BE49-F238E27FC236}">
                    <a16:creationId xmlns:a16="http://schemas.microsoft.com/office/drawing/2014/main" id="{837F2476-7377-4677-836C-ED9F5DB4EB0A}"/>
                  </a:ext>
                </a:extLst>
              </p:cNvPr>
              <p:cNvCxnSpPr>
                <a:cxnSpLocks/>
                <a:stCxn id="520" idx="5"/>
                <a:endCxn id="395" idx="2"/>
              </p:cNvCxnSpPr>
              <p:nvPr/>
            </p:nvCxnSpPr>
            <p:spPr>
              <a:xfrm flipV="1">
                <a:off x="4418239" y="3107318"/>
                <a:ext cx="859421" cy="239145"/>
              </a:xfrm>
              <a:prstGeom prst="line">
                <a:avLst/>
              </a:prstGeom>
            </p:spPr>
            <p:style>
              <a:lnRef idx="2">
                <a:schemeClr val="accent3"/>
              </a:lnRef>
              <a:fillRef idx="0">
                <a:schemeClr val="accent3"/>
              </a:fillRef>
              <a:effectRef idx="1">
                <a:schemeClr val="accent3"/>
              </a:effectRef>
              <a:fontRef idx="minor">
                <a:schemeClr val="tx1"/>
              </a:fontRef>
            </p:style>
          </p:cxnSp>
          <p:cxnSp>
            <p:nvCxnSpPr>
              <p:cNvPr id="468" name="Straight Connector 467">
                <a:extLst>
                  <a:ext uri="{FF2B5EF4-FFF2-40B4-BE49-F238E27FC236}">
                    <a16:creationId xmlns:a16="http://schemas.microsoft.com/office/drawing/2014/main" id="{CE212D79-02D7-466B-872F-B3D012EF12EA}"/>
                  </a:ext>
                </a:extLst>
              </p:cNvPr>
              <p:cNvCxnSpPr>
                <a:cxnSpLocks/>
                <a:stCxn id="519" idx="6"/>
                <a:endCxn id="395" idx="2"/>
              </p:cNvCxnSpPr>
              <p:nvPr/>
            </p:nvCxnSpPr>
            <p:spPr>
              <a:xfrm flipV="1">
                <a:off x="4562711" y="3107318"/>
                <a:ext cx="714949" cy="99571"/>
              </a:xfrm>
              <a:prstGeom prst="line">
                <a:avLst/>
              </a:prstGeom>
            </p:spPr>
            <p:style>
              <a:lnRef idx="2">
                <a:schemeClr val="accent3"/>
              </a:lnRef>
              <a:fillRef idx="0">
                <a:schemeClr val="accent3"/>
              </a:fillRef>
              <a:effectRef idx="1">
                <a:schemeClr val="accent3"/>
              </a:effectRef>
              <a:fontRef idx="minor">
                <a:schemeClr val="tx1"/>
              </a:fontRef>
            </p:style>
          </p:cxnSp>
          <p:cxnSp>
            <p:nvCxnSpPr>
              <p:cNvPr id="469" name="Straight Connector 468">
                <a:extLst>
                  <a:ext uri="{FF2B5EF4-FFF2-40B4-BE49-F238E27FC236}">
                    <a16:creationId xmlns:a16="http://schemas.microsoft.com/office/drawing/2014/main" id="{153D5E62-42DC-4AD8-9C40-108C4D7BEBC9}"/>
                  </a:ext>
                </a:extLst>
              </p:cNvPr>
              <p:cNvCxnSpPr>
                <a:stCxn id="514" idx="6"/>
                <a:endCxn id="395" idx="2"/>
              </p:cNvCxnSpPr>
              <p:nvPr/>
            </p:nvCxnSpPr>
            <p:spPr>
              <a:xfrm flipV="1">
                <a:off x="4562711" y="3107318"/>
                <a:ext cx="714949" cy="349427"/>
              </a:xfrm>
              <a:prstGeom prst="line">
                <a:avLst/>
              </a:prstGeom>
            </p:spPr>
            <p:style>
              <a:lnRef idx="2">
                <a:schemeClr val="accent3"/>
              </a:lnRef>
              <a:fillRef idx="0">
                <a:schemeClr val="accent3"/>
              </a:fillRef>
              <a:effectRef idx="1">
                <a:schemeClr val="accent3"/>
              </a:effectRef>
              <a:fontRef idx="minor">
                <a:schemeClr val="tx1"/>
              </a:fontRef>
            </p:style>
          </p:cxnSp>
          <p:cxnSp>
            <p:nvCxnSpPr>
              <p:cNvPr id="470" name="Straight Connector 469">
                <a:extLst>
                  <a:ext uri="{FF2B5EF4-FFF2-40B4-BE49-F238E27FC236}">
                    <a16:creationId xmlns:a16="http://schemas.microsoft.com/office/drawing/2014/main" id="{72B761F1-C7DA-4DD9-999E-1D76DECA3EF5}"/>
                  </a:ext>
                </a:extLst>
              </p:cNvPr>
              <p:cNvCxnSpPr>
                <a:cxnSpLocks/>
                <a:stCxn id="513" idx="6"/>
                <a:endCxn id="395" idx="2"/>
              </p:cNvCxnSpPr>
              <p:nvPr/>
            </p:nvCxnSpPr>
            <p:spPr>
              <a:xfrm flipV="1">
                <a:off x="4703683" y="3107318"/>
                <a:ext cx="573977" cy="298118"/>
              </a:xfrm>
              <a:prstGeom prst="line">
                <a:avLst/>
              </a:prstGeom>
            </p:spPr>
            <p:style>
              <a:lnRef idx="2">
                <a:schemeClr val="accent3"/>
              </a:lnRef>
              <a:fillRef idx="0">
                <a:schemeClr val="accent3"/>
              </a:fillRef>
              <a:effectRef idx="1">
                <a:schemeClr val="accent3"/>
              </a:effectRef>
              <a:fontRef idx="minor">
                <a:schemeClr val="tx1"/>
              </a:fontRef>
            </p:style>
          </p:cxnSp>
          <p:cxnSp>
            <p:nvCxnSpPr>
              <p:cNvPr id="471" name="Straight Connector 470">
                <a:extLst>
                  <a:ext uri="{FF2B5EF4-FFF2-40B4-BE49-F238E27FC236}">
                    <a16:creationId xmlns:a16="http://schemas.microsoft.com/office/drawing/2014/main" id="{72B3666E-1EAC-4121-992F-B002E8D670A3}"/>
                  </a:ext>
                </a:extLst>
              </p:cNvPr>
              <p:cNvCxnSpPr>
                <a:cxnSpLocks/>
                <a:stCxn id="515" idx="6"/>
                <a:endCxn id="395" idx="2"/>
              </p:cNvCxnSpPr>
              <p:nvPr/>
            </p:nvCxnSpPr>
            <p:spPr>
              <a:xfrm flipV="1">
                <a:off x="4421740" y="3107318"/>
                <a:ext cx="855920" cy="400737"/>
              </a:xfrm>
              <a:prstGeom prst="line">
                <a:avLst/>
              </a:prstGeom>
            </p:spPr>
            <p:style>
              <a:lnRef idx="2">
                <a:schemeClr val="accent3"/>
              </a:lnRef>
              <a:fillRef idx="0">
                <a:schemeClr val="accent3"/>
              </a:fillRef>
              <a:effectRef idx="1">
                <a:schemeClr val="accent3"/>
              </a:effectRef>
              <a:fontRef idx="minor">
                <a:schemeClr val="tx1"/>
              </a:fontRef>
            </p:style>
          </p:cxnSp>
          <p:cxnSp>
            <p:nvCxnSpPr>
              <p:cNvPr id="472" name="Straight Connector 471">
                <a:extLst>
                  <a:ext uri="{FF2B5EF4-FFF2-40B4-BE49-F238E27FC236}">
                    <a16:creationId xmlns:a16="http://schemas.microsoft.com/office/drawing/2014/main" id="{F94BFA88-DC75-4F32-9D15-5614F7C70D3C}"/>
                  </a:ext>
                </a:extLst>
              </p:cNvPr>
              <p:cNvCxnSpPr>
                <a:stCxn id="526" idx="6"/>
                <a:endCxn id="395" idx="2"/>
              </p:cNvCxnSpPr>
              <p:nvPr/>
            </p:nvCxnSpPr>
            <p:spPr>
              <a:xfrm>
                <a:off x="4271438" y="3065929"/>
                <a:ext cx="1006222" cy="41389"/>
              </a:xfrm>
              <a:prstGeom prst="line">
                <a:avLst/>
              </a:prstGeom>
            </p:spPr>
            <p:style>
              <a:lnRef idx="2">
                <a:schemeClr val="accent3"/>
              </a:lnRef>
              <a:fillRef idx="0">
                <a:schemeClr val="accent3"/>
              </a:fillRef>
              <a:effectRef idx="1">
                <a:schemeClr val="accent3"/>
              </a:effectRef>
              <a:fontRef idx="minor">
                <a:schemeClr val="tx1"/>
              </a:fontRef>
            </p:style>
          </p:cxnSp>
          <p:cxnSp>
            <p:nvCxnSpPr>
              <p:cNvPr id="473" name="Straight Connector 472">
                <a:extLst>
                  <a:ext uri="{FF2B5EF4-FFF2-40B4-BE49-F238E27FC236}">
                    <a16:creationId xmlns:a16="http://schemas.microsoft.com/office/drawing/2014/main" id="{CA2821BF-214A-4430-859E-0754A13DF724}"/>
                  </a:ext>
                </a:extLst>
              </p:cNvPr>
              <p:cNvCxnSpPr>
                <a:stCxn id="521" idx="6"/>
                <a:endCxn id="395" idx="2"/>
              </p:cNvCxnSpPr>
              <p:nvPr/>
            </p:nvCxnSpPr>
            <p:spPr>
              <a:xfrm flipV="1">
                <a:off x="4277412" y="3107318"/>
                <a:ext cx="1000248" cy="203412"/>
              </a:xfrm>
              <a:prstGeom prst="line">
                <a:avLst/>
              </a:prstGeom>
            </p:spPr>
            <p:style>
              <a:lnRef idx="2">
                <a:schemeClr val="accent3"/>
              </a:lnRef>
              <a:fillRef idx="0">
                <a:schemeClr val="accent3"/>
              </a:fillRef>
              <a:effectRef idx="1">
                <a:schemeClr val="accent3"/>
              </a:effectRef>
              <a:fontRef idx="minor">
                <a:schemeClr val="tx1"/>
              </a:fontRef>
            </p:style>
          </p:cxnSp>
          <p:cxnSp>
            <p:nvCxnSpPr>
              <p:cNvPr id="474" name="Straight Connector 473">
                <a:extLst>
                  <a:ext uri="{FF2B5EF4-FFF2-40B4-BE49-F238E27FC236}">
                    <a16:creationId xmlns:a16="http://schemas.microsoft.com/office/drawing/2014/main" id="{133BD623-85D2-470F-AC11-61686DCB090C}"/>
                  </a:ext>
                </a:extLst>
              </p:cNvPr>
              <p:cNvCxnSpPr>
                <a:stCxn id="516" idx="6"/>
                <a:endCxn id="395" idx="2"/>
              </p:cNvCxnSpPr>
              <p:nvPr/>
            </p:nvCxnSpPr>
            <p:spPr>
              <a:xfrm flipV="1">
                <a:off x="4277412" y="3107318"/>
                <a:ext cx="1000248" cy="453268"/>
              </a:xfrm>
              <a:prstGeom prst="line">
                <a:avLst/>
              </a:prstGeom>
            </p:spPr>
            <p:style>
              <a:lnRef idx="2">
                <a:schemeClr val="accent3"/>
              </a:lnRef>
              <a:fillRef idx="0">
                <a:schemeClr val="accent3"/>
              </a:fillRef>
              <a:effectRef idx="1">
                <a:schemeClr val="accent3"/>
              </a:effectRef>
              <a:fontRef idx="minor">
                <a:schemeClr val="tx1"/>
              </a:fontRef>
            </p:style>
          </p:cxnSp>
          <p:sp>
            <p:nvSpPr>
              <p:cNvPr id="475" name="Oval 474">
                <a:extLst>
                  <a:ext uri="{FF2B5EF4-FFF2-40B4-BE49-F238E27FC236}">
                    <a16:creationId xmlns:a16="http://schemas.microsoft.com/office/drawing/2014/main" id="{6D9D1136-D55C-443A-8B87-0A19B5D8558C}"/>
                  </a:ext>
                </a:extLst>
              </p:cNvPr>
              <p:cNvSpPr/>
              <p:nvPr/>
            </p:nvSpPr>
            <p:spPr>
              <a:xfrm rot="20400000">
                <a:off x="5122494" y="3008560"/>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cxnSp>
            <p:nvCxnSpPr>
              <p:cNvPr id="476" name="Straight Connector 475">
                <a:extLst>
                  <a:ext uri="{FF2B5EF4-FFF2-40B4-BE49-F238E27FC236}">
                    <a16:creationId xmlns:a16="http://schemas.microsoft.com/office/drawing/2014/main" id="{CB73B63A-6E8C-4709-8992-E029CDADD7B7}"/>
                  </a:ext>
                </a:extLst>
              </p:cNvPr>
              <p:cNvCxnSpPr>
                <a:stCxn id="390" idx="5"/>
                <a:endCxn id="410" idx="2"/>
              </p:cNvCxnSpPr>
              <p:nvPr/>
            </p:nvCxnSpPr>
            <p:spPr>
              <a:xfrm>
                <a:off x="5623970" y="2821285"/>
                <a:ext cx="613212" cy="243260"/>
              </a:xfrm>
              <a:prstGeom prst="line">
                <a:avLst/>
              </a:prstGeom>
            </p:spPr>
            <p:style>
              <a:lnRef idx="2">
                <a:schemeClr val="accent3"/>
              </a:lnRef>
              <a:fillRef idx="0">
                <a:schemeClr val="accent3"/>
              </a:fillRef>
              <a:effectRef idx="1">
                <a:schemeClr val="accent3"/>
              </a:effectRef>
              <a:fontRef idx="minor">
                <a:schemeClr val="tx1"/>
              </a:fontRef>
            </p:style>
          </p:cxnSp>
          <p:cxnSp>
            <p:nvCxnSpPr>
              <p:cNvPr id="477" name="Straight Connector 476">
                <a:extLst>
                  <a:ext uri="{FF2B5EF4-FFF2-40B4-BE49-F238E27FC236}">
                    <a16:creationId xmlns:a16="http://schemas.microsoft.com/office/drawing/2014/main" id="{0B2B2FF3-B686-4705-85A2-AD4088E0AEA3}"/>
                  </a:ext>
                </a:extLst>
              </p:cNvPr>
              <p:cNvCxnSpPr>
                <a:stCxn id="391" idx="5"/>
                <a:endCxn id="410" idx="2"/>
              </p:cNvCxnSpPr>
              <p:nvPr/>
            </p:nvCxnSpPr>
            <p:spPr>
              <a:xfrm>
                <a:off x="5482999" y="2872595"/>
                <a:ext cx="754183" cy="191950"/>
              </a:xfrm>
              <a:prstGeom prst="line">
                <a:avLst/>
              </a:prstGeom>
            </p:spPr>
            <p:style>
              <a:lnRef idx="2">
                <a:schemeClr val="accent3"/>
              </a:lnRef>
              <a:fillRef idx="0">
                <a:schemeClr val="accent3"/>
              </a:fillRef>
              <a:effectRef idx="1">
                <a:schemeClr val="accent3"/>
              </a:effectRef>
              <a:fontRef idx="minor">
                <a:schemeClr val="tx1"/>
              </a:fontRef>
            </p:style>
          </p:cxnSp>
          <p:cxnSp>
            <p:nvCxnSpPr>
              <p:cNvPr id="478" name="Straight Connector 477">
                <a:extLst>
                  <a:ext uri="{FF2B5EF4-FFF2-40B4-BE49-F238E27FC236}">
                    <a16:creationId xmlns:a16="http://schemas.microsoft.com/office/drawing/2014/main" id="{8CD5DC6B-D9BE-4A7B-A763-CC23F969BF90}"/>
                  </a:ext>
                </a:extLst>
              </p:cNvPr>
              <p:cNvCxnSpPr>
                <a:stCxn id="392" idx="5"/>
                <a:endCxn id="410" idx="2"/>
              </p:cNvCxnSpPr>
              <p:nvPr/>
            </p:nvCxnSpPr>
            <p:spPr>
              <a:xfrm>
                <a:off x="5338671" y="2925126"/>
                <a:ext cx="898511" cy="139419"/>
              </a:xfrm>
              <a:prstGeom prst="line">
                <a:avLst/>
              </a:prstGeom>
            </p:spPr>
            <p:style>
              <a:lnRef idx="2">
                <a:schemeClr val="accent3"/>
              </a:lnRef>
              <a:fillRef idx="0">
                <a:schemeClr val="accent3"/>
              </a:fillRef>
              <a:effectRef idx="1">
                <a:schemeClr val="accent3"/>
              </a:effectRef>
              <a:fontRef idx="minor">
                <a:schemeClr val="tx1"/>
              </a:fontRef>
            </p:style>
          </p:cxnSp>
          <p:cxnSp>
            <p:nvCxnSpPr>
              <p:cNvPr id="479" name="Straight Connector 478">
                <a:extLst>
                  <a:ext uri="{FF2B5EF4-FFF2-40B4-BE49-F238E27FC236}">
                    <a16:creationId xmlns:a16="http://schemas.microsoft.com/office/drawing/2014/main" id="{E394819B-8A69-4BC3-BE48-2EDDD14DEE9F}"/>
                  </a:ext>
                </a:extLst>
              </p:cNvPr>
              <p:cNvCxnSpPr>
                <a:stCxn id="394" idx="5"/>
                <a:endCxn id="410" idx="2"/>
              </p:cNvCxnSpPr>
              <p:nvPr/>
            </p:nvCxnSpPr>
            <p:spPr>
              <a:xfrm flipV="1">
                <a:off x="5629944" y="3064545"/>
                <a:ext cx="607238" cy="1541"/>
              </a:xfrm>
              <a:prstGeom prst="line">
                <a:avLst/>
              </a:prstGeom>
            </p:spPr>
            <p:style>
              <a:lnRef idx="2">
                <a:schemeClr val="accent3"/>
              </a:lnRef>
              <a:fillRef idx="0">
                <a:schemeClr val="accent3"/>
              </a:fillRef>
              <a:effectRef idx="1">
                <a:schemeClr val="accent3"/>
              </a:effectRef>
              <a:fontRef idx="minor">
                <a:schemeClr val="tx1"/>
              </a:fontRef>
            </p:style>
          </p:cxnSp>
          <p:cxnSp>
            <p:nvCxnSpPr>
              <p:cNvPr id="480" name="Straight Connector 479">
                <a:extLst>
                  <a:ext uri="{FF2B5EF4-FFF2-40B4-BE49-F238E27FC236}">
                    <a16:creationId xmlns:a16="http://schemas.microsoft.com/office/drawing/2014/main" id="{DAF3CA2F-A688-477C-916D-97B73BDDFFF5}"/>
                  </a:ext>
                </a:extLst>
              </p:cNvPr>
              <p:cNvCxnSpPr>
                <a:stCxn id="395" idx="6"/>
                <a:endCxn id="410" idx="2"/>
              </p:cNvCxnSpPr>
              <p:nvPr/>
            </p:nvCxnSpPr>
            <p:spPr>
              <a:xfrm>
                <a:off x="5492474" y="3029132"/>
                <a:ext cx="744708" cy="35413"/>
              </a:xfrm>
              <a:prstGeom prst="line">
                <a:avLst/>
              </a:prstGeom>
            </p:spPr>
            <p:style>
              <a:lnRef idx="2">
                <a:schemeClr val="accent3"/>
              </a:lnRef>
              <a:fillRef idx="0">
                <a:schemeClr val="accent3"/>
              </a:fillRef>
              <a:effectRef idx="1">
                <a:schemeClr val="accent3"/>
              </a:effectRef>
              <a:fontRef idx="minor">
                <a:schemeClr val="tx1"/>
              </a:fontRef>
            </p:style>
          </p:cxnSp>
          <p:cxnSp>
            <p:nvCxnSpPr>
              <p:cNvPr id="481" name="Straight Connector 480">
                <a:extLst>
                  <a:ext uri="{FF2B5EF4-FFF2-40B4-BE49-F238E27FC236}">
                    <a16:creationId xmlns:a16="http://schemas.microsoft.com/office/drawing/2014/main" id="{A7829DBE-0E7F-4C59-ADAE-A5DED6166418}"/>
                  </a:ext>
                </a:extLst>
              </p:cNvPr>
              <p:cNvCxnSpPr>
                <a:stCxn id="475" idx="6"/>
                <a:endCxn id="410" idx="2"/>
              </p:cNvCxnSpPr>
              <p:nvPr/>
            </p:nvCxnSpPr>
            <p:spPr>
              <a:xfrm flipV="1">
                <a:off x="5344201" y="3064545"/>
                <a:ext cx="892981" cy="20526"/>
              </a:xfrm>
              <a:prstGeom prst="line">
                <a:avLst/>
              </a:prstGeom>
            </p:spPr>
            <p:style>
              <a:lnRef idx="2">
                <a:schemeClr val="accent3"/>
              </a:lnRef>
              <a:fillRef idx="0">
                <a:schemeClr val="accent3"/>
              </a:fillRef>
              <a:effectRef idx="1">
                <a:schemeClr val="accent3"/>
              </a:effectRef>
              <a:fontRef idx="minor">
                <a:schemeClr val="tx1"/>
              </a:fontRef>
            </p:style>
          </p:cxnSp>
          <p:cxnSp>
            <p:nvCxnSpPr>
              <p:cNvPr id="482" name="Straight Connector 481">
                <a:extLst>
                  <a:ext uri="{FF2B5EF4-FFF2-40B4-BE49-F238E27FC236}">
                    <a16:creationId xmlns:a16="http://schemas.microsoft.com/office/drawing/2014/main" id="{9D6EA04B-3082-4FCC-AC69-E8DFF6195CB1}"/>
                  </a:ext>
                </a:extLst>
              </p:cNvPr>
              <p:cNvCxnSpPr>
                <a:stCxn id="396" idx="6"/>
                <a:endCxn id="410" idx="2"/>
              </p:cNvCxnSpPr>
              <p:nvPr/>
            </p:nvCxnSpPr>
            <p:spPr>
              <a:xfrm flipV="1">
                <a:off x="5774417" y="3064545"/>
                <a:ext cx="462765" cy="111824"/>
              </a:xfrm>
              <a:prstGeom prst="line">
                <a:avLst/>
              </a:prstGeom>
            </p:spPr>
            <p:style>
              <a:lnRef idx="2">
                <a:schemeClr val="accent3"/>
              </a:lnRef>
              <a:fillRef idx="0">
                <a:schemeClr val="accent3"/>
              </a:fillRef>
              <a:effectRef idx="1">
                <a:schemeClr val="accent3"/>
              </a:effectRef>
              <a:fontRef idx="minor">
                <a:schemeClr val="tx1"/>
              </a:fontRef>
            </p:style>
          </p:cxnSp>
          <p:cxnSp>
            <p:nvCxnSpPr>
              <p:cNvPr id="483" name="Straight Connector 482">
                <a:extLst>
                  <a:ext uri="{FF2B5EF4-FFF2-40B4-BE49-F238E27FC236}">
                    <a16:creationId xmlns:a16="http://schemas.microsoft.com/office/drawing/2014/main" id="{33CB45FE-1D98-4E9F-ADB0-0D2692CB4425}"/>
                  </a:ext>
                </a:extLst>
              </p:cNvPr>
              <p:cNvCxnSpPr>
                <a:stCxn id="397" idx="6"/>
                <a:endCxn id="410" idx="2"/>
              </p:cNvCxnSpPr>
              <p:nvPr/>
            </p:nvCxnSpPr>
            <p:spPr>
              <a:xfrm flipV="1">
                <a:off x="5633445" y="3064545"/>
                <a:ext cx="603737" cy="163133"/>
              </a:xfrm>
              <a:prstGeom prst="line">
                <a:avLst/>
              </a:prstGeom>
            </p:spPr>
            <p:style>
              <a:lnRef idx="2">
                <a:schemeClr val="accent3"/>
              </a:lnRef>
              <a:fillRef idx="0">
                <a:schemeClr val="accent3"/>
              </a:fillRef>
              <a:effectRef idx="1">
                <a:schemeClr val="accent3"/>
              </a:effectRef>
              <a:fontRef idx="minor">
                <a:schemeClr val="tx1"/>
              </a:fontRef>
            </p:style>
          </p:cxnSp>
          <p:cxnSp>
            <p:nvCxnSpPr>
              <p:cNvPr id="484" name="Straight Connector 483">
                <a:extLst>
                  <a:ext uri="{FF2B5EF4-FFF2-40B4-BE49-F238E27FC236}">
                    <a16:creationId xmlns:a16="http://schemas.microsoft.com/office/drawing/2014/main" id="{E7802159-AC3D-4E06-927B-51795AA17CF7}"/>
                  </a:ext>
                </a:extLst>
              </p:cNvPr>
              <p:cNvCxnSpPr>
                <a:stCxn id="399" idx="6"/>
                <a:endCxn id="410" idx="2"/>
              </p:cNvCxnSpPr>
              <p:nvPr/>
            </p:nvCxnSpPr>
            <p:spPr>
              <a:xfrm flipV="1">
                <a:off x="5348146" y="3064545"/>
                <a:ext cx="889036" cy="266974"/>
              </a:xfrm>
              <a:prstGeom prst="line">
                <a:avLst/>
              </a:prstGeom>
            </p:spPr>
            <p:style>
              <a:lnRef idx="2">
                <a:schemeClr val="accent3"/>
              </a:lnRef>
              <a:fillRef idx="0">
                <a:schemeClr val="accent3"/>
              </a:fillRef>
              <a:effectRef idx="1">
                <a:schemeClr val="accent3"/>
              </a:effectRef>
              <a:fontRef idx="minor">
                <a:schemeClr val="tx1"/>
              </a:fontRef>
            </p:style>
          </p:cxnSp>
          <p:sp>
            <p:nvSpPr>
              <p:cNvPr id="485" name="Oval 484">
                <a:extLst>
                  <a:ext uri="{FF2B5EF4-FFF2-40B4-BE49-F238E27FC236}">
                    <a16:creationId xmlns:a16="http://schemas.microsoft.com/office/drawing/2014/main" id="{42D0B099-D503-4917-B029-92C3F6840BF7}"/>
                  </a:ext>
                </a:extLst>
              </p:cNvPr>
              <p:cNvSpPr/>
              <p:nvPr/>
            </p:nvSpPr>
            <p:spPr>
              <a:xfrm rot="20400000">
                <a:off x="6075756" y="2969151"/>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cxnSp>
            <p:nvCxnSpPr>
              <p:cNvPr id="486" name="Straight Connector 485">
                <a:extLst>
                  <a:ext uri="{FF2B5EF4-FFF2-40B4-BE49-F238E27FC236}">
                    <a16:creationId xmlns:a16="http://schemas.microsoft.com/office/drawing/2014/main" id="{DAD725C1-0CA3-4BB8-9943-EA966EAEEF15}"/>
                  </a:ext>
                </a:extLst>
              </p:cNvPr>
              <p:cNvCxnSpPr>
                <a:stCxn id="405" idx="5"/>
                <a:endCxn id="423" idx="2"/>
              </p:cNvCxnSpPr>
              <p:nvPr/>
            </p:nvCxnSpPr>
            <p:spPr>
              <a:xfrm>
                <a:off x="6583492" y="2778512"/>
                <a:ext cx="622960" cy="318382"/>
              </a:xfrm>
              <a:prstGeom prst="line">
                <a:avLst/>
              </a:prstGeom>
            </p:spPr>
            <p:style>
              <a:lnRef idx="2">
                <a:schemeClr val="accent3"/>
              </a:lnRef>
              <a:fillRef idx="0">
                <a:schemeClr val="accent3"/>
              </a:fillRef>
              <a:effectRef idx="1">
                <a:schemeClr val="accent3"/>
              </a:effectRef>
              <a:fontRef idx="minor">
                <a:schemeClr val="tx1"/>
              </a:fontRef>
            </p:style>
          </p:cxnSp>
          <p:cxnSp>
            <p:nvCxnSpPr>
              <p:cNvPr id="487" name="Straight Connector 486">
                <a:extLst>
                  <a:ext uri="{FF2B5EF4-FFF2-40B4-BE49-F238E27FC236}">
                    <a16:creationId xmlns:a16="http://schemas.microsoft.com/office/drawing/2014/main" id="{579ECB6D-C78B-4101-AA5A-1314DF7CFB99}"/>
                  </a:ext>
                </a:extLst>
              </p:cNvPr>
              <p:cNvCxnSpPr>
                <a:stCxn id="406" idx="5"/>
                <a:endCxn id="423" idx="2"/>
              </p:cNvCxnSpPr>
              <p:nvPr/>
            </p:nvCxnSpPr>
            <p:spPr>
              <a:xfrm>
                <a:off x="6442521" y="2829822"/>
                <a:ext cx="763931" cy="267072"/>
              </a:xfrm>
              <a:prstGeom prst="line">
                <a:avLst/>
              </a:prstGeom>
            </p:spPr>
            <p:style>
              <a:lnRef idx="2">
                <a:schemeClr val="accent3"/>
              </a:lnRef>
              <a:fillRef idx="0">
                <a:schemeClr val="accent3"/>
              </a:fillRef>
              <a:effectRef idx="1">
                <a:schemeClr val="accent3"/>
              </a:effectRef>
              <a:fontRef idx="minor">
                <a:schemeClr val="tx1"/>
              </a:fontRef>
            </p:style>
          </p:cxnSp>
          <p:cxnSp>
            <p:nvCxnSpPr>
              <p:cNvPr id="488" name="Straight Connector 487">
                <a:extLst>
                  <a:ext uri="{FF2B5EF4-FFF2-40B4-BE49-F238E27FC236}">
                    <a16:creationId xmlns:a16="http://schemas.microsoft.com/office/drawing/2014/main" id="{BE660793-BA18-4AAA-87F2-D6A605D5D441}"/>
                  </a:ext>
                </a:extLst>
              </p:cNvPr>
              <p:cNvCxnSpPr>
                <a:stCxn id="407" idx="5"/>
                <a:endCxn id="423" idx="2"/>
              </p:cNvCxnSpPr>
              <p:nvPr/>
            </p:nvCxnSpPr>
            <p:spPr>
              <a:xfrm>
                <a:off x="6298193" y="2882353"/>
                <a:ext cx="908259" cy="214541"/>
              </a:xfrm>
              <a:prstGeom prst="line">
                <a:avLst/>
              </a:prstGeom>
            </p:spPr>
            <p:style>
              <a:lnRef idx="2">
                <a:schemeClr val="accent3"/>
              </a:lnRef>
              <a:fillRef idx="0">
                <a:schemeClr val="accent3"/>
              </a:fillRef>
              <a:effectRef idx="1">
                <a:schemeClr val="accent3"/>
              </a:effectRef>
              <a:fontRef idx="minor">
                <a:schemeClr val="tx1"/>
              </a:fontRef>
            </p:style>
          </p:cxnSp>
          <p:cxnSp>
            <p:nvCxnSpPr>
              <p:cNvPr id="489" name="Straight Connector 488">
                <a:extLst>
                  <a:ext uri="{FF2B5EF4-FFF2-40B4-BE49-F238E27FC236}">
                    <a16:creationId xmlns:a16="http://schemas.microsoft.com/office/drawing/2014/main" id="{626BC533-85C1-42A4-BB24-779CFECE1D8F}"/>
                  </a:ext>
                </a:extLst>
              </p:cNvPr>
              <p:cNvCxnSpPr>
                <a:stCxn id="409" idx="5"/>
                <a:endCxn id="423" idx="2"/>
              </p:cNvCxnSpPr>
              <p:nvPr/>
            </p:nvCxnSpPr>
            <p:spPr>
              <a:xfrm>
                <a:off x="6589466" y="3023313"/>
                <a:ext cx="616986" cy="73581"/>
              </a:xfrm>
              <a:prstGeom prst="line">
                <a:avLst/>
              </a:prstGeom>
            </p:spPr>
            <p:style>
              <a:lnRef idx="2">
                <a:schemeClr val="accent3"/>
              </a:lnRef>
              <a:fillRef idx="0">
                <a:schemeClr val="accent3"/>
              </a:fillRef>
              <a:effectRef idx="1">
                <a:schemeClr val="accent3"/>
              </a:effectRef>
              <a:fontRef idx="minor">
                <a:schemeClr val="tx1"/>
              </a:fontRef>
            </p:style>
          </p:cxnSp>
          <p:cxnSp>
            <p:nvCxnSpPr>
              <p:cNvPr id="490" name="Straight Connector 489">
                <a:extLst>
                  <a:ext uri="{FF2B5EF4-FFF2-40B4-BE49-F238E27FC236}">
                    <a16:creationId xmlns:a16="http://schemas.microsoft.com/office/drawing/2014/main" id="{B8E97F25-C366-4BCA-8BB8-887B8F6C4898}"/>
                  </a:ext>
                </a:extLst>
              </p:cNvPr>
              <p:cNvCxnSpPr>
                <a:stCxn id="410" idx="5"/>
                <a:endCxn id="423" idx="2"/>
              </p:cNvCxnSpPr>
              <p:nvPr/>
            </p:nvCxnSpPr>
            <p:spPr>
              <a:xfrm>
                <a:off x="6448495" y="3074623"/>
                <a:ext cx="757957" cy="22271"/>
              </a:xfrm>
              <a:prstGeom prst="line">
                <a:avLst/>
              </a:prstGeom>
            </p:spPr>
            <p:style>
              <a:lnRef idx="2">
                <a:schemeClr val="accent3"/>
              </a:lnRef>
              <a:fillRef idx="0">
                <a:schemeClr val="accent3"/>
              </a:fillRef>
              <a:effectRef idx="1">
                <a:schemeClr val="accent3"/>
              </a:effectRef>
              <a:fontRef idx="minor">
                <a:schemeClr val="tx1"/>
              </a:fontRef>
            </p:style>
          </p:cxnSp>
          <p:cxnSp>
            <p:nvCxnSpPr>
              <p:cNvPr id="491" name="Straight Connector 490">
                <a:extLst>
                  <a:ext uri="{FF2B5EF4-FFF2-40B4-BE49-F238E27FC236}">
                    <a16:creationId xmlns:a16="http://schemas.microsoft.com/office/drawing/2014/main" id="{31292C7D-A14C-466C-AE0F-0793540F41F5}"/>
                  </a:ext>
                </a:extLst>
              </p:cNvPr>
              <p:cNvCxnSpPr>
                <a:stCxn id="485" idx="6"/>
                <a:endCxn id="423" idx="2"/>
              </p:cNvCxnSpPr>
              <p:nvPr/>
            </p:nvCxnSpPr>
            <p:spPr>
              <a:xfrm>
                <a:off x="6297463" y="3045662"/>
                <a:ext cx="908989" cy="51232"/>
              </a:xfrm>
              <a:prstGeom prst="line">
                <a:avLst/>
              </a:prstGeom>
            </p:spPr>
            <p:style>
              <a:lnRef idx="2">
                <a:schemeClr val="accent3"/>
              </a:lnRef>
              <a:fillRef idx="0">
                <a:schemeClr val="accent3"/>
              </a:fillRef>
              <a:effectRef idx="1">
                <a:schemeClr val="accent3"/>
              </a:effectRef>
              <a:fontRef idx="minor">
                <a:schemeClr val="tx1"/>
              </a:fontRef>
            </p:style>
          </p:cxnSp>
          <p:cxnSp>
            <p:nvCxnSpPr>
              <p:cNvPr id="492" name="Straight Connector 491">
                <a:extLst>
                  <a:ext uri="{FF2B5EF4-FFF2-40B4-BE49-F238E27FC236}">
                    <a16:creationId xmlns:a16="http://schemas.microsoft.com/office/drawing/2014/main" id="{A201F55C-7153-4649-9938-0634F321262D}"/>
                  </a:ext>
                </a:extLst>
              </p:cNvPr>
              <p:cNvCxnSpPr>
                <a:stCxn id="411" idx="6"/>
                <a:endCxn id="423" idx="2"/>
              </p:cNvCxnSpPr>
              <p:nvPr/>
            </p:nvCxnSpPr>
            <p:spPr>
              <a:xfrm flipV="1">
                <a:off x="6733939" y="3096894"/>
                <a:ext cx="472513" cy="36702"/>
              </a:xfrm>
              <a:prstGeom prst="line">
                <a:avLst/>
              </a:prstGeom>
            </p:spPr>
            <p:style>
              <a:lnRef idx="2">
                <a:schemeClr val="accent3"/>
              </a:lnRef>
              <a:fillRef idx="0">
                <a:schemeClr val="accent3"/>
              </a:fillRef>
              <a:effectRef idx="1">
                <a:schemeClr val="accent3"/>
              </a:effectRef>
              <a:fontRef idx="minor">
                <a:schemeClr val="tx1"/>
              </a:fontRef>
            </p:style>
          </p:cxnSp>
          <p:cxnSp>
            <p:nvCxnSpPr>
              <p:cNvPr id="493" name="Straight Connector 492">
                <a:extLst>
                  <a:ext uri="{FF2B5EF4-FFF2-40B4-BE49-F238E27FC236}">
                    <a16:creationId xmlns:a16="http://schemas.microsoft.com/office/drawing/2014/main" id="{8B4EC0CE-F740-4F63-8F59-5079CAD1DE8A}"/>
                  </a:ext>
                </a:extLst>
              </p:cNvPr>
              <p:cNvCxnSpPr>
                <a:stCxn id="412" idx="6"/>
                <a:endCxn id="423" idx="2"/>
              </p:cNvCxnSpPr>
              <p:nvPr/>
            </p:nvCxnSpPr>
            <p:spPr>
              <a:xfrm flipV="1">
                <a:off x="6592967" y="3096894"/>
                <a:ext cx="613485" cy="88011"/>
              </a:xfrm>
              <a:prstGeom prst="line">
                <a:avLst/>
              </a:prstGeom>
            </p:spPr>
            <p:style>
              <a:lnRef idx="2">
                <a:schemeClr val="accent3"/>
              </a:lnRef>
              <a:fillRef idx="0">
                <a:schemeClr val="accent3"/>
              </a:fillRef>
              <a:effectRef idx="1">
                <a:schemeClr val="accent3"/>
              </a:effectRef>
              <a:fontRef idx="minor">
                <a:schemeClr val="tx1"/>
              </a:fontRef>
            </p:style>
          </p:cxnSp>
          <p:cxnSp>
            <p:nvCxnSpPr>
              <p:cNvPr id="494" name="Straight Connector 493">
                <a:extLst>
                  <a:ext uri="{FF2B5EF4-FFF2-40B4-BE49-F238E27FC236}">
                    <a16:creationId xmlns:a16="http://schemas.microsoft.com/office/drawing/2014/main" id="{BB2FD483-4E81-4B12-8A98-559EA824EAF0}"/>
                  </a:ext>
                </a:extLst>
              </p:cNvPr>
              <p:cNvCxnSpPr>
                <a:stCxn id="413" idx="6"/>
                <a:endCxn id="423" idx="2"/>
              </p:cNvCxnSpPr>
              <p:nvPr/>
            </p:nvCxnSpPr>
            <p:spPr>
              <a:xfrm flipV="1">
                <a:off x="6451996" y="3096894"/>
                <a:ext cx="754456" cy="139321"/>
              </a:xfrm>
              <a:prstGeom prst="line">
                <a:avLst/>
              </a:prstGeom>
            </p:spPr>
            <p:style>
              <a:lnRef idx="2">
                <a:schemeClr val="accent3"/>
              </a:lnRef>
              <a:fillRef idx="0">
                <a:schemeClr val="accent3"/>
              </a:fillRef>
              <a:effectRef idx="1">
                <a:schemeClr val="accent3"/>
              </a:effectRef>
              <a:fontRef idx="minor">
                <a:schemeClr val="tx1"/>
              </a:fontRef>
            </p:style>
          </p:cxnSp>
          <p:cxnSp>
            <p:nvCxnSpPr>
              <p:cNvPr id="495" name="Straight Connector 494">
                <a:extLst>
                  <a:ext uri="{FF2B5EF4-FFF2-40B4-BE49-F238E27FC236}">
                    <a16:creationId xmlns:a16="http://schemas.microsoft.com/office/drawing/2014/main" id="{DF9D73AF-42B3-413E-A572-A9AD8363B153}"/>
                  </a:ext>
                </a:extLst>
              </p:cNvPr>
              <p:cNvCxnSpPr>
                <a:stCxn id="414" idx="6"/>
                <a:endCxn id="423" idx="2"/>
              </p:cNvCxnSpPr>
              <p:nvPr/>
            </p:nvCxnSpPr>
            <p:spPr>
              <a:xfrm flipV="1">
                <a:off x="6307668" y="3096894"/>
                <a:ext cx="898784" cy="191852"/>
              </a:xfrm>
              <a:prstGeom prst="line">
                <a:avLst/>
              </a:prstGeom>
            </p:spPr>
            <p:style>
              <a:lnRef idx="2">
                <a:schemeClr val="accent3"/>
              </a:lnRef>
              <a:fillRef idx="0">
                <a:schemeClr val="accent3"/>
              </a:fillRef>
              <a:effectRef idx="1">
                <a:schemeClr val="accent3"/>
              </a:effectRef>
              <a:fontRef idx="minor">
                <a:schemeClr val="tx1"/>
              </a:fontRef>
            </p:style>
          </p:cxnSp>
          <p:cxnSp>
            <p:nvCxnSpPr>
              <p:cNvPr id="496" name="Straight Connector 495">
                <a:extLst>
                  <a:ext uri="{FF2B5EF4-FFF2-40B4-BE49-F238E27FC236}">
                    <a16:creationId xmlns:a16="http://schemas.microsoft.com/office/drawing/2014/main" id="{644AC2DB-1A54-47F9-A51D-BD7DD0A7D52F}"/>
                  </a:ext>
                </a:extLst>
              </p:cNvPr>
              <p:cNvCxnSpPr>
                <a:stCxn id="415" idx="6"/>
                <a:endCxn id="423" idx="2"/>
              </p:cNvCxnSpPr>
              <p:nvPr/>
            </p:nvCxnSpPr>
            <p:spPr>
              <a:xfrm flipV="1">
                <a:off x="6741591" y="3096894"/>
                <a:ext cx="464861" cy="294593"/>
              </a:xfrm>
              <a:prstGeom prst="line">
                <a:avLst/>
              </a:prstGeom>
            </p:spPr>
            <p:style>
              <a:lnRef idx="2">
                <a:schemeClr val="accent3"/>
              </a:lnRef>
              <a:fillRef idx="0">
                <a:schemeClr val="accent3"/>
              </a:fillRef>
              <a:effectRef idx="1">
                <a:schemeClr val="accent3"/>
              </a:effectRef>
              <a:fontRef idx="minor">
                <a:schemeClr val="tx1"/>
              </a:fontRef>
            </p:style>
          </p:cxnSp>
          <p:cxnSp>
            <p:nvCxnSpPr>
              <p:cNvPr id="497" name="Straight Connector 496">
                <a:extLst>
                  <a:ext uri="{FF2B5EF4-FFF2-40B4-BE49-F238E27FC236}">
                    <a16:creationId xmlns:a16="http://schemas.microsoft.com/office/drawing/2014/main" id="{89B58869-DAC8-4844-B7A7-448677A7C591}"/>
                  </a:ext>
                </a:extLst>
              </p:cNvPr>
              <p:cNvCxnSpPr>
                <a:stCxn id="416" idx="6"/>
                <a:endCxn id="423" idx="2"/>
              </p:cNvCxnSpPr>
              <p:nvPr/>
            </p:nvCxnSpPr>
            <p:spPr>
              <a:xfrm flipV="1">
                <a:off x="6600619" y="3096894"/>
                <a:ext cx="605833" cy="345902"/>
              </a:xfrm>
              <a:prstGeom prst="line">
                <a:avLst/>
              </a:prstGeom>
            </p:spPr>
            <p:style>
              <a:lnRef idx="2">
                <a:schemeClr val="accent3"/>
              </a:lnRef>
              <a:fillRef idx="0">
                <a:schemeClr val="accent3"/>
              </a:fillRef>
              <a:effectRef idx="1">
                <a:schemeClr val="accent3"/>
              </a:effectRef>
              <a:fontRef idx="minor">
                <a:schemeClr val="tx1"/>
              </a:fontRef>
            </p:style>
          </p:cxnSp>
          <p:cxnSp>
            <p:nvCxnSpPr>
              <p:cNvPr id="498" name="Straight Connector 497">
                <a:extLst>
                  <a:ext uri="{FF2B5EF4-FFF2-40B4-BE49-F238E27FC236}">
                    <a16:creationId xmlns:a16="http://schemas.microsoft.com/office/drawing/2014/main" id="{9C26FDDB-0912-48B9-B14F-46C2C7DD2984}"/>
                  </a:ext>
                </a:extLst>
              </p:cNvPr>
              <p:cNvCxnSpPr>
                <a:cxnSpLocks/>
                <a:stCxn id="417" idx="7"/>
                <a:endCxn id="423" idx="2"/>
              </p:cNvCxnSpPr>
              <p:nvPr/>
            </p:nvCxnSpPr>
            <p:spPr>
              <a:xfrm flipV="1">
                <a:off x="6400231" y="3096894"/>
                <a:ext cx="806221" cy="331848"/>
              </a:xfrm>
              <a:prstGeom prst="line">
                <a:avLst/>
              </a:prstGeom>
            </p:spPr>
            <p:style>
              <a:lnRef idx="2">
                <a:schemeClr val="accent3"/>
              </a:lnRef>
              <a:fillRef idx="0">
                <a:schemeClr val="accent3"/>
              </a:fillRef>
              <a:effectRef idx="1">
                <a:schemeClr val="accent3"/>
              </a:effectRef>
              <a:fontRef idx="minor">
                <a:schemeClr val="tx1"/>
              </a:fontRef>
            </p:style>
          </p:cxnSp>
          <p:sp>
            <p:nvSpPr>
              <p:cNvPr id="499" name="Oval 498">
                <a:extLst>
                  <a:ext uri="{FF2B5EF4-FFF2-40B4-BE49-F238E27FC236}">
                    <a16:creationId xmlns:a16="http://schemas.microsoft.com/office/drawing/2014/main" id="{3FDFC760-208E-47CC-82CD-F99A08BA13E2}"/>
                  </a:ext>
                </a:extLst>
              </p:cNvPr>
              <p:cNvSpPr/>
              <p:nvPr/>
            </p:nvSpPr>
            <p:spPr>
              <a:xfrm rot="20400000">
                <a:off x="7052614" y="2994549"/>
                <a:ext cx="228600" cy="231208"/>
              </a:xfrm>
              <a:prstGeom prst="ellipse">
                <a:avLst/>
              </a:prstGeom>
              <a:solidFill>
                <a:schemeClr val="bg1"/>
              </a:solid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cxnSp>
            <p:nvCxnSpPr>
              <p:cNvPr id="500" name="Straight Connector 499">
                <a:extLst>
                  <a:ext uri="{FF2B5EF4-FFF2-40B4-BE49-F238E27FC236}">
                    <a16:creationId xmlns:a16="http://schemas.microsoft.com/office/drawing/2014/main" id="{2C654413-52A7-469C-919D-92CB19ACC9DF}"/>
                  </a:ext>
                </a:extLst>
              </p:cNvPr>
              <p:cNvCxnSpPr>
                <a:stCxn id="419" idx="5"/>
                <a:endCxn id="429" idx="2"/>
              </p:cNvCxnSpPr>
              <p:nvPr/>
            </p:nvCxnSpPr>
            <p:spPr>
              <a:xfrm>
                <a:off x="7558736" y="2805806"/>
                <a:ext cx="379568" cy="293805"/>
              </a:xfrm>
              <a:prstGeom prst="line">
                <a:avLst/>
              </a:prstGeom>
            </p:spPr>
            <p:style>
              <a:lnRef idx="2">
                <a:schemeClr val="accent3"/>
              </a:lnRef>
              <a:fillRef idx="0">
                <a:schemeClr val="accent3"/>
              </a:fillRef>
              <a:effectRef idx="1">
                <a:schemeClr val="accent3"/>
              </a:effectRef>
              <a:fontRef idx="minor">
                <a:schemeClr val="tx1"/>
              </a:fontRef>
            </p:style>
          </p:cxnSp>
          <p:cxnSp>
            <p:nvCxnSpPr>
              <p:cNvPr id="501" name="Straight Connector 500">
                <a:extLst>
                  <a:ext uri="{FF2B5EF4-FFF2-40B4-BE49-F238E27FC236}">
                    <a16:creationId xmlns:a16="http://schemas.microsoft.com/office/drawing/2014/main" id="{1FBE4846-CCCC-4B40-AF07-EBE88DD60B56}"/>
                  </a:ext>
                </a:extLst>
              </p:cNvPr>
              <p:cNvCxnSpPr>
                <a:cxnSpLocks/>
                <a:stCxn id="420" idx="6"/>
                <a:endCxn id="429" idx="2"/>
              </p:cNvCxnSpPr>
              <p:nvPr/>
            </p:nvCxnSpPr>
            <p:spPr>
              <a:xfrm>
                <a:off x="7421266" y="2768852"/>
                <a:ext cx="517038" cy="330759"/>
              </a:xfrm>
              <a:prstGeom prst="line">
                <a:avLst/>
              </a:prstGeom>
            </p:spPr>
            <p:style>
              <a:lnRef idx="2">
                <a:schemeClr val="accent3"/>
              </a:lnRef>
              <a:fillRef idx="0">
                <a:schemeClr val="accent3"/>
              </a:fillRef>
              <a:effectRef idx="1">
                <a:schemeClr val="accent3"/>
              </a:effectRef>
              <a:fontRef idx="minor">
                <a:schemeClr val="tx1"/>
              </a:fontRef>
            </p:style>
          </p:cxnSp>
          <p:cxnSp>
            <p:nvCxnSpPr>
              <p:cNvPr id="502" name="Straight Connector 501">
                <a:extLst>
                  <a:ext uri="{FF2B5EF4-FFF2-40B4-BE49-F238E27FC236}">
                    <a16:creationId xmlns:a16="http://schemas.microsoft.com/office/drawing/2014/main" id="{15B58EF8-9A63-4565-A24D-003985E986AB}"/>
                  </a:ext>
                </a:extLst>
              </p:cNvPr>
              <p:cNvCxnSpPr>
                <a:stCxn id="421" idx="6"/>
                <a:endCxn id="429" idx="2"/>
              </p:cNvCxnSpPr>
              <p:nvPr/>
            </p:nvCxnSpPr>
            <p:spPr>
              <a:xfrm>
                <a:off x="7276938" y="2821383"/>
                <a:ext cx="661366" cy="278228"/>
              </a:xfrm>
              <a:prstGeom prst="line">
                <a:avLst/>
              </a:prstGeom>
            </p:spPr>
            <p:style>
              <a:lnRef idx="2">
                <a:schemeClr val="accent3"/>
              </a:lnRef>
              <a:fillRef idx="0">
                <a:schemeClr val="accent3"/>
              </a:fillRef>
              <a:effectRef idx="1">
                <a:schemeClr val="accent3"/>
              </a:effectRef>
              <a:fontRef idx="minor">
                <a:schemeClr val="tx1"/>
              </a:fontRef>
            </p:style>
          </p:cxnSp>
          <p:cxnSp>
            <p:nvCxnSpPr>
              <p:cNvPr id="503" name="Straight Connector 502">
                <a:extLst>
                  <a:ext uri="{FF2B5EF4-FFF2-40B4-BE49-F238E27FC236}">
                    <a16:creationId xmlns:a16="http://schemas.microsoft.com/office/drawing/2014/main" id="{AD67B12E-E763-4366-AE5A-05D41B490F93}"/>
                  </a:ext>
                </a:extLst>
              </p:cNvPr>
              <p:cNvCxnSpPr>
                <a:cxnSpLocks/>
                <a:stCxn id="423" idx="6"/>
                <a:endCxn id="429" idx="2"/>
              </p:cNvCxnSpPr>
              <p:nvPr/>
            </p:nvCxnSpPr>
            <p:spPr>
              <a:xfrm>
                <a:off x="7421266" y="3018708"/>
                <a:ext cx="517038" cy="80903"/>
              </a:xfrm>
              <a:prstGeom prst="line">
                <a:avLst/>
              </a:prstGeom>
            </p:spPr>
            <p:style>
              <a:lnRef idx="2">
                <a:schemeClr val="accent3"/>
              </a:lnRef>
              <a:fillRef idx="0">
                <a:schemeClr val="accent3"/>
              </a:fillRef>
              <a:effectRef idx="1">
                <a:schemeClr val="accent3"/>
              </a:effectRef>
              <a:fontRef idx="minor">
                <a:schemeClr val="tx1"/>
              </a:fontRef>
            </p:style>
          </p:cxnSp>
          <p:cxnSp>
            <p:nvCxnSpPr>
              <p:cNvPr id="504" name="Straight Connector 503">
                <a:extLst>
                  <a:ext uri="{FF2B5EF4-FFF2-40B4-BE49-F238E27FC236}">
                    <a16:creationId xmlns:a16="http://schemas.microsoft.com/office/drawing/2014/main" id="{BD8B896E-EEA6-4B39-B4F7-7E0CCDD00C48}"/>
                  </a:ext>
                </a:extLst>
              </p:cNvPr>
              <p:cNvCxnSpPr>
                <a:stCxn id="499" idx="6"/>
                <a:endCxn id="429" idx="2"/>
              </p:cNvCxnSpPr>
              <p:nvPr/>
            </p:nvCxnSpPr>
            <p:spPr>
              <a:xfrm>
                <a:off x="7274321" y="3071060"/>
                <a:ext cx="663983" cy="28551"/>
              </a:xfrm>
              <a:prstGeom prst="line">
                <a:avLst/>
              </a:prstGeom>
            </p:spPr>
            <p:style>
              <a:lnRef idx="2">
                <a:schemeClr val="accent3"/>
              </a:lnRef>
              <a:fillRef idx="0">
                <a:schemeClr val="accent3"/>
              </a:fillRef>
              <a:effectRef idx="1">
                <a:schemeClr val="accent3"/>
              </a:effectRef>
              <a:fontRef idx="minor">
                <a:schemeClr val="tx1"/>
              </a:fontRef>
            </p:style>
          </p:cxnSp>
          <p:cxnSp>
            <p:nvCxnSpPr>
              <p:cNvPr id="505" name="Straight Connector 504">
                <a:extLst>
                  <a:ext uri="{FF2B5EF4-FFF2-40B4-BE49-F238E27FC236}">
                    <a16:creationId xmlns:a16="http://schemas.microsoft.com/office/drawing/2014/main" id="{8DBCDE44-585B-4E4B-83E0-296A8388C752}"/>
                  </a:ext>
                </a:extLst>
              </p:cNvPr>
              <p:cNvCxnSpPr>
                <a:stCxn id="424" idx="6"/>
                <a:endCxn id="429" idx="2"/>
              </p:cNvCxnSpPr>
              <p:nvPr/>
            </p:nvCxnSpPr>
            <p:spPr>
              <a:xfrm flipV="1">
                <a:off x="7569889" y="3099611"/>
                <a:ext cx="368415" cy="125678"/>
              </a:xfrm>
              <a:prstGeom prst="line">
                <a:avLst/>
              </a:prstGeom>
            </p:spPr>
            <p:style>
              <a:lnRef idx="2">
                <a:schemeClr val="accent3"/>
              </a:lnRef>
              <a:fillRef idx="0">
                <a:schemeClr val="accent3"/>
              </a:fillRef>
              <a:effectRef idx="1">
                <a:schemeClr val="accent3"/>
              </a:effectRef>
              <a:fontRef idx="minor">
                <a:schemeClr val="tx1"/>
              </a:fontRef>
            </p:style>
          </p:cxnSp>
          <p:cxnSp>
            <p:nvCxnSpPr>
              <p:cNvPr id="506" name="Straight Connector 505">
                <a:extLst>
                  <a:ext uri="{FF2B5EF4-FFF2-40B4-BE49-F238E27FC236}">
                    <a16:creationId xmlns:a16="http://schemas.microsoft.com/office/drawing/2014/main" id="{099283EF-A258-465E-B55F-1331A1CD30C4}"/>
                  </a:ext>
                </a:extLst>
              </p:cNvPr>
              <p:cNvCxnSpPr>
                <a:stCxn id="426" idx="6"/>
                <a:endCxn id="429" idx="2"/>
              </p:cNvCxnSpPr>
              <p:nvPr/>
            </p:nvCxnSpPr>
            <p:spPr>
              <a:xfrm flipV="1">
                <a:off x="7284590" y="3099611"/>
                <a:ext cx="653714" cy="229519"/>
              </a:xfrm>
              <a:prstGeom prst="line">
                <a:avLst/>
              </a:prstGeom>
            </p:spPr>
            <p:style>
              <a:lnRef idx="2">
                <a:schemeClr val="accent3"/>
              </a:lnRef>
              <a:fillRef idx="0">
                <a:schemeClr val="accent3"/>
              </a:fillRef>
              <a:effectRef idx="1">
                <a:schemeClr val="accent3"/>
              </a:effectRef>
              <a:fontRef idx="minor">
                <a:schemeClr val="tx1"/>
              </a:fontRef>
            </p:style>
          </p:cxnSp>
        </p:grpSp>
        <p:sp>
          <p:nvSpPr>
            <p:cNvPr id="532" name="Arrow: Right 531">
              <a:extLst>
                <a:ext uri="{FF2B5EF4-FFF2-40B4-BE49-F238E27FC236}">
                  <a16:creationId xmlns:a16="http://schemas.microsoft.com/office/drawing/2014/main" id="{71092A96-109D-44AA-8BAD-C0A7744A7CDD}"/>
                </a:ext>
              </a:extLst>
            </p:cNvPr>
            <p:cNvSpPr/>
            <p:nvPr/>
          </p:nvSpPr>
          <p:spPr>
            <a:xfrm>
              <a:off x="9126521" y="8056510"/>
              <a:ext cx="377372" cy="3987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4" name="TextBox 533">
              <a:extLst>
                <a:ext uri="{FF2B5EF4-FFF2-40B4-BE49-F238E27FC236}">
                  <a16:creationId xmlns:a16="http://schemas.microsoft.com/office/drawing/2014/main" id="{E52C1C3D-566C-4249-AFCF-4F02ECAA805C}"/>
                </a:ext>
              </a:extLst>
            </p:cNvPr>
            <p:cNvSpPr txBox="1"/>
            <p:nvPr/>
          </p:nvSpPr>
          <p:spPr>
            <a:xfrm>
              <a:off x="9705821" y="8040592"/>
              <a:ext cx="638316" cy="369332"/>
            </a:xfrm>
            <a:prstGeom prst="rect">
              <a:avLst/>
            </a:prstGeom>
            <a:noFill/>
          </p:spPr>
          <p:txBody>
            <a:bodyPr wrap="none" rtlCol="0">
              <a:spAutoFit/>
            </a:bodyPr>
            <a:lstStyle/>
            <a:p>
              <a:r>
                <a:rPr lang="en-US" b="1" dirty="0">
                  <a:solidFill>
                    <a:schemeClr val="accent6">
                      <a:lumMod val="75000"/>
                    </a:schemeClr>
                  </a:solidFill>
                </a:rPr>
                <a:t>Dog</a:t>
              </a:r>
            </a:p>
          </p:txBody>
        </p:sp>
        <p:pic>
          <p:nvPicPr>
            <p:cNvPr id="2237" name="Picture 2236">
              <a:extLst>
                <a:ext uri="{FF2B5EF4-FFF2-40B4-BE49-F238E27FC236}">
                  <a16:creationId xmlns:a16="http://schemas.microsoft.com/office/drawing/2014/main" id="{466E5E68-2C0D-4BD4-A2BE-EB0A874587D4}"/>
                </a:ext>
              </a:extLst>
            </p:cNvPr>
            <p:cNvPicPr>
              <a:picLocks noChangeAspect="1"/>
            </p:cNvPicPr>
            <p:nvPr/>
          </p:nvPicPr>
          <p:blipFill>
            <a:blip r:embed="rId6"/>
            <a:stretch>
              <a:fillRect/>
            </a:stretch>
          </p:blipFill>
          <p:spPr>
            <a:xfrm>
              <a:off x="1745606" y="7544383"/>
              <a:ext cx="1551553" cy="1169843"/>
            </a:xfrm>
            <a:prstGeom prst="rect">
              <a:avLst/>
            </a:prstGeom>
          </p:spPr>
        </p:pic>
      </p:grpSp>
      <p:sp>
        <p:nvSpPr>
          <p:cNvPr id="2239" name="Rectangle 2238">
            <a:extLst>
              <a:ext uri="{FF2B5EF4-FFF2-40B4-BE49-F238E27FC236}">
                <a16:creationId xmlns:a16="http://schemas.microsoft.com/office/drawing/2014/main" id="{EDDA09E9-4329-43AF-A640-161BB08E5BB0}"/>
              </a:ext>
            </a:extLst>
          </p:cNvPr>
          <p:cNvSpPr/>
          <p:nvPr/>
        </p:nvSpPr>
        <p:spPr>
          <a:xfrm>
            <a:off x="1842721" y="2458477"/>
            <a:ext cx="1514063" cy="338554"/>
          </a:xfrm>
          <a:prstGeom prst="rect">
            <a:avLst/>
          </a:prstGeom>
        </p:spPr>
        <p:txBody>
          <a:bodyPr wrap="square">
            <a:spAutoFit/>
          </a:bodyPr>
          <a:lstStyle/>
          <a:p>
            <a:r>
              <a:rPr lang="en-US" sz="1600" dirty="0"/>
              <a:t>honey badger</a:t>
            </a:r>
          </a:p>
        </p:txBody>
      </p:sp>
      <p:sp>
        <p:nvSpPr>
          <p:cNvPr id="547" name="Rectangle 546">
            <a:extLst>
              <a:ext uri="{FF2B5EF4-FFF2-40B4-BE49-F238E27FC236}">
                <a16:creationId xmlns:a16="http://schemas.microsoft.com/office/drawing/2014/main" id="{7537CDD8-F556-437B-9AAC-385F10E04427}"/>
              </a:ext>
            </a:extLst>
          </p:cNvPr>
          <p:cNvSpPr/>
          <p:nvPr/>
        </p:nvSpPr>
        <p:spPr>
          <a:xfrm>
            <a:off x="809197" y="2491395"/>
            <a:ext cx="1514063" cy="338554"/>
          </a:xfrm>
          <a:prstGeom prst="rect">
            <a:avLst/>
          </a:prstGeom>
        </p:spPr>
        <p:txBody>
          <a:bodyPr wrap="square">
            <a:spAutoFit/>
          </a:bodyPr>
          <a:lstStyle/>
          <a:p>
            <a:r>
              <a:rPr lang="en-US" sz="1600" dirty="0"/>
              <a:t>cat</a:t>
            </a:r>
          </a:p>
        </p:txBody>
      </p:sp>
      <p:sp>
        <p:nvSpPr>
          <p:cNvPr id="548" name="Rectangle 547">
            <a:extLst>
              <a:ext uri="{FF2B5EF4-FFF2-40B4-BE49-F238E27FC236}">
                <a16:creationId xmlns:a16="http://schemas.microsoft.com/office/drawing/2014/main" id="{685B504B-1EA0-4356-82DA-FBE6126E268F}"/>
              </a:ext>
            </a:extLst>
          </p:cNvPr>
          <p:cNvSpPr/>
          <p:nvPr/>
        </p:nvSpPr>
        <p:spPr>
          <a:xfrm>
            <a:off x="2425315" y="2053322"/>
            <a:ext cx="1514063" cy="338554"/>
          </a:xfrm>
          <a:prstGeom prst="rect">
            <a:avLst/>
          </a:prstGeom>
        </p:spPr>
        <p:txBody>
          <a:bodyPr wrap="square">
            <a:spAutoFit/>
          </a:bodyPr>
          <a:lstStyle/>
          <a:p>
            <a:r>
              <a:rPr lang="en-US" sz="1600" dirty="0"/>
              <a:t>dog</a:t>
            </a:r>
          </a:p>
        </p:txBody>
      </p:sp>
      <mc:AlternateContent xmlns:mc="http://schemas.openxmlformats.org/markup-compatibility/2006" xmlns:a14="http://schemas.microsoft.com/office/drawing/2010/main">
        <mc:Choice Requires="a14">
          <p:sp>
            <p:nvSpPr>
              <p:cNvPr id="353" name="TextBox 352">
                <a:extLst>
                  <a:ext uri="{FF2B5EF4-FFF2-40B4-BE49-F238E27FC236}">
                    <a16:creationId xmlns:a16="http://schemas.microsoft.com/office/drawing/2014/main" id="{B5CA4BDF-2F74-449B-A5A8-F573EBA46CC9}"/>
                  </a:ext>
                </a:extLst>
              </p:cNvPr>
              <p:cNvSpPr txBox="1"/>
              <p:nvPr/>
            </p:nvSpPr>
            <p:spPr>
              <a:xfrm>
                <a:off x="4339117" y="3172465"/>
                <a:ext cx="3267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oMath>
                  </m:oMathPara>
                </a14:m>
                <a:endParaRPr lang="en-US" dirty="0"/>
              </a:p>
            </p:txBody>
          </p:sp>
        </mc:Choice>
        <mc:Fallback xmlns="">
          <p:sp>
            <p:nvSpPr>
              <p:cNvPr id="353" name="TextBox 352">
                <a:extLst>
                  <a:ext uri="{FF2B5EF4-FFF2-40B4-BE49-F238E27FC236}">
                    <a16:creationId xmlns:a16="http://schemas.microsoft.com/office/drawing/2014/main" id="{B5CA4BDF-2F74-449B-A5A8-F573EBA46CC9}"/>
                  </a:ext>
                </a:extLst>
              </p:cNvPr>
              <p:cNvSpPr txBox="1">
                <a:spLocks noRot="1" noChangeAspect="1" noMove="1" noResize="1" noEditPoints="1" noAdjustHandles="1" noChangeArrowheads="1" noChangeShapeType="1" noTextEdit="1"/>
              </p:cNvSpPr>
              <p:nvPr/>
            </p:nvSpPr>
            <p:spPr>
              <a:xfrm>
                <a:off x="4339117" y="3172465"/>
                <a:ext cx="326756" cy="276999"/>
              </a:xfrm>
              <a:prstGeom prst="rect">
                <a:avLst/>
              </a:prstGeom>
              <a:blipFill>
                <a:blip r:embed="rId7"/>
                <a:stretch>
                  <a:fillRect l="-9434" r="-5660" b="-195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2" name="TextBox 551">
                <a:extLst>
                  <a:ext uri="{FF2B5EF4-FFF2-40B4-BE49-F238E27FC236}">
                    <a16:creationId xmlns:a16="http://schemas.microsoft.com/office/drawing/2014/main" id="{7D678DEA-45E6-48C1-97AE-83B47E96DC5E}"/>
                  </a:ext>
                </a:extLst>
              </p:cNvPr>
              <p:cNvSpPr txBox="1"/>
              <p:nvPr/>
            </p:nvSpPr>
            <p:spPr>
              <a:xfrm>
                <a:off x="5316960" y="3173951"/>
                <a:ext cx="3320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oMath>
                  </m:oMathPara>
                </a14:m>
                <a:endParaRPr lang="en-US" dirty="0"/>
              </a:p>
            </p:txBody>
          </p:sp>
        </mc:Choice>
        <mc:Fallback xmlns="">
          <p:sp>
            <p:nvSpPr>
              <p:cNvPr id="552" name="TextBox 551">
                <a:extLst>
                  <a:ext uri="{FF2B5EF4-FFF2-40B4-BE49-F238E27FC236}">
                    <a16:creationId xmlns:a16="http://schemas.microsoft.com/office/drawing/2014/main" id="{7D678DEA-45E6-48C1-97AE-83B47E96DC5E}"/>
                  </a:ext>
                </a:extLst>
              </p:cNvPr>
              <p:cNvSpPr txBox="1">
                <a:spLocks noRot="1" noChangeAspect="1" noMove="1" noResize="1" noEditPoints="1" noAdjustHandles="1" noChangeArrowheads="1" noChangeShapeType="1" noTextEdit="1"/>
              </p:cNvSpPr>
              <p:nvPr/>
            </p:nvSpPr>
            <p:spPr>
              <a:xfrm>
                <a:off x="5316960" y="3173951"/>
                <a:ext cx="332078" cy="276999"/>
              </a:xfrm>
              <a:prstGeom prst="rect">
                <a:avLst/>
              </a:prstGeom>
              <a:blipFill>
                <a:blip r:embed="rId8"/>
                <a:stretch>
                  <a:fillRect l="-9091" r="-5455"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3" name="TextBox 552">
                <a:extLst>
                  <a:ext uri="{FF2B5EF4-FFF2-40B4-BE49-F238E27FC236}">
                    <a16:creationId xmlns:a16="http://schemas.microsoft.com/office/drawing/2014/main" id="{E239AF68-C80C-43FB-995B-B31CA19D264C}"/>
                  </a:ext>
                </a:extLst>
              </p:cNvPr>
              <p:cNvSpPr txBox="1"/>
              <p:nvPr/>
            </p:nvSpPr>
            <p:spPr>
              <a:xfrm>
                <a:off x="6279183" y="3180967"/>
                <a:ext cx="3320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3</m:t>
                          </m:r>
                        </m:sub>
                      </m:sSub>
                    </m:oMath>
                  </m:oMathPara>
                </a14:m>
                <a:endParaRPr lang="en-US" dirty="0"/>
              </a:p>
            </p:txBody>
          </p:sp>
        </mc:Choice>
        <mc:Fallback xmlns="">
          <p:sp>
            <p:nvSpPr>
              <p:cNvPr id="553" name="TextBox 552">
                <a:extLst>
                  <a:ext uri="{FF2B5EF4-FFF2-40B4-BE49-F238E27FC236}">
                    <a16:creationId xmlns:a16="http://schemas.microsoft.com/office/drawing/2014/main" id="{E239AF68-C80C-43FB-995B-B31CA19D264C}"/>
                  </a:ext>
                </a:extLst>
              </p:cNvPr>
              <p:cNvSpPr txBox="1">
                <a:spLocks noRot="1" noChangeAspect="1" noMove="1" noResize="1" noEditPoints="1" noAdjustHandles="1" noChangeArrowheads="1" noChangeShapeType="1" noTextEdit="1"/>
              </p:cNvSpPr>
              <p:nvPr/>
            </p:nvSpPr>
            <p:spPr>
              <a:xfrm>
                <a:off x="6279183" y="3180967"/>
                <a:ext cx="332078" cy="276999"/>
              </a:xfrm>
              <a:prstGeom prst="rect">
                <a:avLst/>
              </a:prstGeom>
              <a:blipFill>
                <a:blip r:embed="rId9"/>
                <a:stretch>
                  <a:fillRect l="-9091" r="-5455"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4" name="TextBox 553">
                <a:extLst>
                  <a:ext uri="{FF2B5EF4-FFF2-40B4-BE49-F238E27FC236}">
                    <a16:creationId xmlns:a16="http://schemas.microsoft.com/office/drawing/2014/main" id="{23875D07-3745-4E19-A3AC-C6A9DE455DA9}"/>
                  </a:ext>
                </a:extLst>
              </p:cNvPr>
              <p:cNvSpPr txBox="1"/>
              <p:nvPr/>
            </p:nvSpPr>
            <p:spPr>
              <a:xfrm>
                <a:off x="7198505" y="3168590"/>
                <a:ext cx="3250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4</m:t>
                          </m:r>
                        </m:sub>
                      </m:sSub>
                    </m:oMath>
                  </m:oMathPara>
                </a14:m>
                <a:endParaRPr lang="en-US" dirty="0"/>
              </a:p>
            </p:txBody>
          </p:sp>
        </mc:Choice>
        <mc:Fallback xmlns="">
          <p:sp>
            <p:nvSpPr>
              <p:cNvPr id="554" name="TextBox 553">
                <a:extLst>
                  <a:ext uri="{FF2B5EF4-FFF2-40B4-BE49-F238E27FC236}">
                    <a16:creationId xmlns:a16="http://schemas.microsoft.com/office/drawing/2014/main" id="{23875D07-3745-4E19-A3AC-C6A9DE455DA9}"/>
                  </a:ext>
                </a:extLst>
              </p:cNvPr>
              <p:cNvSpPr txBox="1">
                <a:spLocks noRot="1" noChangeAspect="1" noMove="1" noResize="1" noEditPoints="1" noAdjustHandles="1" noChangeArrowheads="1" noChangeShapeType="1" noTextEdit="1"/>
              </p:cNvSpPr>
              <p:nvPr/>
            </p:nvSpPr>
            <p:spPr>
              <a:xfrm>
                <a:off x="7198505" y="3168590"/>
                <a:ext cx="325089" cy="276999"/>
              </a:xfrm>
              <a:prstGeom prst="rect">
                <a:avLst/>
              </a:prstGeom>
              <a:blipFill>
                <a:blip r:embed="rId10"/>
                <a:stretch>
                  <a:fillRect l="-9434" r="-566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5" name="TextBox 554">
                <a:extLst>
                  <a:ext uri="{FF2B5EF4-FFF2-40B4-BE49-F238E27FC236}">
                    <a16:creationId xmlns:a16="http://schemas.microsoft.com/office/drawing/2014/main" id="{AE4C3763-4246-4FB3-9F26-53C5C1E24A7E}"/>
                  </a:ext>
                </a:extLst>
              </p:cNvPr>
              <p:cNvSpPr txBox="1"/>
              <p:nvPr/>
            </p:nvSpPr>
            <p:spPr>
              <a:xfrm>
                <a:off x="8198536" y="3173950"/>
                <a:ext cx="3320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5</m:t>
                          </m:r>
                        </m:sub>
                      </m:sSub>
                    </m:oMath>
                  </m:oMathPara>
                </a14:m>
                <a:endParaRPr lang="en-US" dirty="0"/>
              </a:p>
            </p:txBody>
          </p:sp>
        </mc:Choice>
        <mc:Fallback xmlns="">
          <p:sp>
            <p:nvSpPr>
              <p:cNvPr id="555" name="TextBox 554">
                <a:extLst>
                  <a:ext uri="{FF2B5EF4-FFF2-40B4-BE49-F238E27FC236}">
                    <a16:creationId xmlns:a16="http://schemas.microsoft.com/office/drawing/2014/main" id="{AE4C3763-4246-4FB3-9F26-53C5C1E24A7E}"/>
                  </a:ext>
                </a:extLst>
              </p:cNvPr>
              <p:cNvSpPr txBox="1">
                <a:spLocks noRot="1" noChangeAspect="1" noMove="1" noResize="1" noEditPoints="1" noAdjustHandles="1" noChangeArrowheads="1" noChangeShapeType="1" noTextEdit="1"/>
              </p:cNvSpPr>
              <p:nvPr/>
            </p:nvSpPr>
            <p:spPr>
              <a:xfrm>
                <a:off x="8198536" y="3173950"/>
                <a:ext cx="332078" cy="276999"/>
              </a:xfrm>
              <a:prstGeom prst="rect">
                <a:avLst/>
              </a:prstGeom>
              <a:blipFill>
                <a:blip r:embed="rId11"/>
                <a:stretch>
                  <a:fillRect l="-9259" r="-7407" b="-22222"/>
                </a:stretch>
              </a:blipFill>
            </p:spPr>
            <p:txBody>
              <a:bodyPr/>
              <a:lstStyle/>
              <a:p>
                <a:r>
                  <a:rPr lang="en-US">
                    <a:noFill/>
                  </a:rPr>
                  <a:t> </a:t>
                </a:r>
              </a:p>
            </p:txBody>
          </p:sp>
        </mc:Fallback>
      </mc:AlternateContent>
      <p:cxnSp>
        <p:nvCxnSpPr>
          <p:cNvPr id="355" name="Straight Arrow Connector 354">
            <a:extLst>
              <a:ext uri="{FF2B5EF4-FFF2-40B4-BE49-F238E27FC236}">
                <a16:creationId xmlns:a16="http://schemas.microsoft.com/office/drawing/2014/main" id="{F02016E4-44DF-41B2-A1B0-608F9E063334}"/>
              </a:ext>
            </a:extLst>
          </p:cNvPr>
          <p:cNvCxnSpPr>
            <a:stCxn id="353" idx="0"/>
            <a:endCxn id="86" idx="4"/>
          </p:cNvCxnSpPr>
          <p:nvPr/>
        </p:nvCxnSpPr>
        <p:spPr>
          <a:xfrm flipV="1">
            <a:off x="4502495" y="3111072"/>
            <a:ext cx="0" cy="613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8" name="Straight Arrow Connector 357">
            <a:extLst>
              <a:ext uri="{FF2B5EF4-FFF2-40B4-BE49-F238E27FC236}">
                <a16:creationId xmlns:a16="http://schemas.microsoft.com/office/drawing/2014/main" id="{78D2450F-40E6-4208-895A-83C0AA98486B}"/>
              </a:ext>
            </a:extLst>
          </p:cNvPr>
          <p:cNvCxnSpPr>
            <a:stCxn id="552" idx="0"/>
            <a:endCxn id="110" idx="3"/>
          </p:cNvCxnSpPr>
          <p:nvPr/>
        </p:nvCxnSpPr>
        <p:spPr>
          <a:xfrm flipV="1">
            <a:off x="5482999" y="2877830"/>
            <a:ext cx="2701" cy="2961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1" name="Straight Arrow Connector 360">
            <a:extLst>
              <a:ext uri="{FF2B5EF4-FFF2-40B4-BE49-F238E27FC236}">
                <a16:creationId xmlns:a16="http://schemas.microsoft.com/office/drawing/2014/main" id="{D71092A3-E62C-47EB-BA98-956A2D241178}"/>
              </a:ext>
            </a:extLst>
          </p:cNvPr>
          <p:cNvCxnSpPr>
            <a:cxnSpLocks/>
            <a:stCxn id="553" idx="0"/>
            <a:endCxn id="134" idx="3"/>
          </p:cNvCxnSpPr>
          <p:nvPr/>
        </p:nvCxnSpPr>
        <p:spPr>
          <a:xfrm flipV="1">
            <a:off x="6445222" y="2835057"/>
            <a:ext cx="0" cy="3459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5" name="Straight Arrow Connector 364">
            <a:extLst>
              <a:ext uri="{FF2B5EF4-FFF2-40B4-BE49-F238E27FC236}">
                <a16:creationId xmlns:a16="http://schemas.microsoft.com/office/drawing/2014/main" id="{C4098773-9CCF-4B78-96D4-B0F2DA90A471}"/>
              </a:ext>
            </a:extLst>
          </p:cNvPr>
          <p:cNvCxnSpPr>
            <a:stCxn id="554" idx="0"/>
            <a:endCxn id="153" idx="4"/>
          </p:cNvCxnSpPr>
          <p:nvPr/>
        </p:nvCxnSpPr>
        <p:spPr>
          <a:xfrm flipV="1">
            <a:off x="7361050" y="2673035"/>
            <a:ext cx="0" cy="4955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1" name="Straight Arrow Connector 370">
            <a:extLst>
              <a:ext uri="{FF2B5EF4-FFF2-40B4-BE49-F238E27FC236}">
                <a16:creationId xmlns:a16="http://schemas.microsoft.com/office/drawing/2014/main" id="{F85CED24-B2E8-4092-AA79-1FF67AB74B78}"/>
              </a:ext>
            </a:extLst>
          </p:cNvPr>
          <p:cNvCxnSpPr>
            <a:stCxn id="555" idx="0"/>
            <a:endCxn id="162" idx="4"/>
          </p:cNvCxnSpPr>
          <p:nvPr/>
        </p:nvCxnSpPr>
        <p:spPr>
          <a:xfrm flipV="1">
            <a:off x="8364575" y="2720119"/>
            <a:ext cx="0" cy="4538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3" name="Group 2">
            <a:extLst>
              <a:ext uri="{FF2B5EF4-FFF2-40B4-BE49-F238E27FC236}">
                <a16:creationId xmlns:a16="http://schemas.microsoft.com/office/drawing/2014/main" id="{9389E4BC-71DA-4CE5-B6AD-9C6F779879CB}"/>
              </a:ext>
            </a:extLst>
          </p:cNvPr>
          <p:cNvGrpSpPr/>
          <p:nvPr/>
        </p:nvGrpSpPr>
        <p:grpSpPr>
          <a:xfrm>
            <a:off x="3939378" y="3445589"/>
            <a:ext cx="5501482" cy="208079"/>
            <a:chOff x="3939378" y="3445589"/>
            <a:chExt cx="5501482" cy="208079"/>
          </a:xfrm>
        </p:grpSpPr>
        <p:cxnSp>
          <p:nvCxnSpPr>
            <p:cNvPr id="374" name="Straight Arrow Connector 373">
              <a:extLst>
                <a:ext uri="{FF2B5EF4-FFF2-40B4-BE49-F238E27FC236}">
                  <a16:creationId xmlns:a16="http://schemas.microsoft.com/office/drawing/2014/main" id="{7F2A83C0-F1FD-429D-88EE-032847BD7E9E}"/>
                </a:ext>
              </a:extLst>
            </p:cNvPr>
            <p:cNvCxnSpPr>
              <a:cxnSpLocks/>
            </p:cNvCxnSpPr>
            <p:nvPr/>
          </p:nvCxnSpPr>
          <p:spPr>
            <a:xfrm>
              <a:off x="3939378" y="3653668"/>
              <a:ext cx="5501482" cy="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76" name="Straight Arrow Connector 375">
              <a:extLst>
                <a:ext uri="{FF2B5EF4-FFF2-40B4-BE49-F238E27FC236}">
                  <a16:creationId xmlns:a16="http://schemas.microsoft.com/office/drawing/2014/main" id="{8C9FA6BC-8D92-4329-AD78-037FA65D7D50}"/>
                </a:ext>
              </a:extLst>
            </p:cNvPr>
            <p:cNvCxnSpPr>
              <a:cxnSpLocks/>
              <a:stCxn id="353" idx="2"/>
            </p:cNvCxnSpPr>
            <p:nvPr/>
          </p:nvCxnSpPr>
          <p:spPr>
            <a:xfrm>
              <a:off x="4502495" y="3449464"/>
              <a:ext cx="0" cy="20420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539" name="Straight Arrow Connector 538">
              <a:extLst>
                <a:ext uri="{FF2B5EF4-FFF2-40B4-BE49-F238E27FC236}">
                  <a16:creationId xmlns:a16="http://schemas.microsoft.com/office/drawing/2014/main" id="{D30557D8-7BC0-4715-987C-55DFD50C753A}"/>
                </a:ext>
              </a:extLst>
            </p:cNvPr>
            <p:cNvCxnSpPr>
              <a:cxnSpLocks/>
              <a:stCxn id="552" idx="2"/>
            </p:cNvCxnSpPr>
            <p:nvPr/>
          </p:nvCxnSpPr>
          <p:spPr>
            <a:xfrm>
              <a:off x="5482999" y="3450950"/>
              <a:ext cx="0" cy="202718"/>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541" name="Straight Arrow Connector 540">
              <a:extLst>
                <a:ext uri="{FF2B5EF4-FFF2-40B4-BE49-F238E27FC236}">
                  <a16:creationId xmlns:a16="http://schemas.microsoft.com/office/drawing/2014/main" id="{2BC0361E-B424-42AE-9260-DBFF008B3D59}"/>
                </a:ext>
              </a:extLst>
            </p:cNvPr>
            <p:cNvCxnSpPr>
              <a:cxnSpLocks/>
              <a:stCxn id="553" idx="2"/>
            </p:cNvCxnSpPr>
            <p:nvPr/>
          </p:nvCxnSpPr>
          <p:spPr>
            <a:xfrm>
              <a:off x="6445222" y="3457966"/>
              <a:ext cx="0" cy="19570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543" name="Straight Arrow Connector 542">
              <a:extLst>
                <a:ext uri="{FF2B5EF4-FFF2-40B4-BE49-F238E27FC236}">
                  <a16:creationId xmlns:a16="http://schemas.microsoft.com/office/drawing/2014/main" id="{0EA92677-3795-4FD2-BA9D-2FF3AD3640B5}"/>
                </a:ext>
              </a:extLst>
            </p:cNvPr>
            <p:cNvCxnSpPr>
              <a:cxnSpLocks/>
              <a:stCxn id="554" idx="2"/>
            </p:cNvCxnSpPr>
            <p:nvPr/>
          </p:nvCxnSpPr>
          <p:spPr>
            <a:xfrm>
              <a:off x="7361050" y="3445589"/>
              <a:ext cx="0" cy="20807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546" name="Straight Arrow Connector 545">
              <a:extLst>
                <a:ext uri="{FF2B5EF4-FFF2-40B4-BE49-F238E27FC236}">
                  <a16:creationId xmlns:a16="http://schemas.microsoft.com/office/drawing/2014/main" id="{6392CA9E-1FDE-4075-8BC3-25F6B7B723E8}"/>
                </a:ext>
              </a:extLst>
            </p:cNvPr>
            <p:cNvCxnSpPr>
              <a:cxnSpLocks/>
              <a:stCxn id="555" idx="2"/>
            </p:cNvCxnSpPr>
            <p:nvPr/>
          </p:nvCxnSpPr>
          <p:spPr>
            <a:xfrm flipH="1">
              <a:off x="8364574" y="3450949"/>
              <a:ext cx="1" cy="20271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grpSp>
      <p:grpSp>
        <p:nvGrpSpPr>
          <p:cNvPr id="8" name="Group 7">
            <a:extLst>
              <a:ext uri="{FF2B5EF4-FFF2-40B4-BE49-F238E27FC236}">
                <a16:creationId xmlns:a16="http://schemas.microsoft.com/office/drawing/2014/main" id="{C3DBD640-BF52-4AA3-ACA2-86B795A8F285}"/>
              </a:ext>
            </a:extLst>
          </p:cNvPr>
          <p:cNvGrpSpPr/>
          <p:nvPr/>
        </p:nvGrpSpPr>
        <p:grpSpPr>
          <a:xfrm>
            <a:off x="4175039" y="3951560"/>
            <a:ext cx="5292658" cy="723628"/>
            <a:chOff x="4175039" y="3951560"/>
            <a:chExt cx="5292658" cy="723628"/>
          </a:xfrm>
        </p:grpSpPr>
        <mc:AlternateContent xmlns:mc="http://schemas.openxmlformats.org/markup-compatibility/2006" xmlns:a14="http://schemas.microsoft.com/office/drawing/2010/main">
          <mc:Choice Requires="a14">
            <p:sp>
              <p:nvSpPr>
                <p:cNvPr id="592" name="TextBox 591">
                  <a:extLst>
                    <a:ext uri="{FF2B5EF4-FFF2-40B4-BE49-F238E27FC236}">
                      <a16:creationId xmlns:a16="http://schemas.microsoft.com/office/drawing/2014/main" id="{BB314FFE-10CB-4760-8267-B49E994F168E}"/>
                    </a:ext>
                  </a:extLst>
                </p:cNvPr>
                <p:cNvSpPr txBox="1"/>
                <p:nvPr/>
              </p:nvSpPr>
              <p:spPr>
                <a:xfrm>
                  <a:off x="8045577" y="4166736"/>
                  <a:ext cx="637995" cy="5077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600" i="1" smtClean="0">
                                <a:latin typeface="Cambria Math" panose="02040503050406030204" pitchFamily="18" charset="0"/>
                              </a:rPr>
                            </m:ctrlPr>
                          </m:fPr>
                          <m:num>
                            <m:r>
                              <a:rPr lang="en-US" sz="1600" i="1" smtClean="0">
                                <a:latin typeface="Cambria Math" panose="02040503050406030204" pitchFamily="18" charset="0"/>
                              </a:rPr>
                              <m:t>𝑑</m:t>
                            </m:r>
                            <m:r>
                              <m:rPr>
                                <m:sty m:val="p"/>
                              </m:rPr>
                              <a:rPr lang="en-US" sz="1600" b="0" i="0" smtClean="0">
                                <a:latin typeface="Cambria Math" panose="02040503050406030204" pitchFamily="18" charset="0"/>
                              </a:rPr>
                              <m:t>error</m:t>
                            </m:r>
                          </m:num>
                          <m:den>
                            <m:r>
                              <a:rPr lang="en-US" sz="1600" i="1" smtClean="0">
                                <a:latin typeface="Cambria Math" panose="02040503050406030204" pitchFamily="18" charset="0"/>
                              </a:rPr>
                              <m:t>𝑑</m:t>
                            </m:r>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5</m:t>
                                </m:r>
                              </m:sub>
                            </m:sSub>
                          </m:den>
                        </m:f>
                      </m:oMath>
                    </m:oMathPara>
                  </a14:m>
                  <a:endParaRPr lang="en-US" dirty="0"/>
                </a:p>
              </p:txBody>
            </p:sp>
          </mc:Choice>
          <mc:Fallback xmlns="">
            <p:sp>
              <p:nvSpPr>
                <p:cNvPr id="592" name="TextBox 591">
                  <a:extLst>
                    <a:ext uri="{FF2B5EF4-FFF2-40B4-BE49-F238E27FC236}">
                      <a16:creationId xmlns:a16="http://schemas.microsoft.com/office/drawing/2014/main" id="{BB314FFE-10CB-4760-8267-B49E994F168E}"/>
                    </a:ext>
                  </a:extLst>
                </p:cNvPr>
                <p:cNvSpPr txBox="1">
                  <a:spLocks noRot="1" noChangeAspect="1" noMove="1" noResize="1" noEditPoints="1" noAdjustHandles="1" noChangeArrowheads="1" noChangeShapeType="1" noTextEdit="1"/>
                </p:cNvSpPr>
                <p:nvPr/>
              </p:nvSpPr>
              <p:spPr>
                <a:xfrm>
                  <a:off x="8045577" y="4166736"/>
                  <a:ext cx="637995" cy="507768"/>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0" name="TextBox 599">
                  <a:extLst>
                    <a:ext uri="{FF2B5EF4-FFF2-40B4-BE49-F238E27FC236}">
                      <a16:creationId xmlns:a16="http://schemas.microsoft.com/office/drawing/2014/main" id="{58BB46D3-663A-454D-A8D0-7306554CDB85}"/>
                    </a:ext>
                  </a:extLst>
                </p:cNvPr>
                <p:cNvSpPr txBox="1"/>
                <p:nvPr/>
              </p:nvSpPr>
              <p:spPr>
                <a:xfrm>
                  <a:off x="7037857" y="4144834"/>
                  <a:ext cx="637995" cy="5077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600" i="1" smtClean="0">
                                <a:latin typeface="Cambria Math" panose="02040503050406030204" pitchFamily="18" charset="0"/>
                              </a:rPr>
                            </m:ctrlPr>
                          </m:fPr>
                          <m:num>
                            <m:r>
                              <a:rPr lang="en-US" sz="1600" i="1" smtClean="0">
                                <a:latin typeface="Cambria Math" panose="02040503050406030204" pitchFamily="18" charset="0"/>
                              </a:rPr>
                              <m:t>𝑑</m:t>
                            </m:r>
                            <m:r>
                              <m:rPr>
                                <m:sty m:val="p"/>
                              </m:rPr>
                              <a:rPr lang="en-US" sz="1600" b="0" i="0" smtClean="0">
                                <a:latin typeface="Cambria Math" panose="02040503050406030204" pitchFamily="18" charset="0"/>
                              </a:rPr>
                              <m:t>error</m:t>
                            </m:r>
                          </m:num>
                          <m:den>
                            <m:r>
                              <a:rPr lang="en-US" sz="1600" i="1" smtClean="0">
                                <a:latin typeface="Cambria Math" panose="02040503050406030204" pitchFamily="18" charset="0"/>
                              </a:rPr>
                              <m:t>𝑑</m:t>
                            </m:r>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4</m:t>
                                </m:r>
                              </m:sub>
                            </m:sSub>
                          </m:den>
                        </m:f>
                      </m:oMath>
                    </m:oMathPara>
                  </a14:m>
                  <a:endParaRPr lang="en-US" dirty="0"/>
                </a:p>
              </p:txBody>
            </p:sp>
          </mc:Choice>
          <mc:Fallback xmlns="">
            <p:sp>
              <p:nvSpPr>
                <p:cNvPr id="600" name="TextBox 599">
                  <a:extLst>
                    <a:ext uri="{FF2B5EF4-FFF2-40B4-BE49-F238E27FC236}">
                      <a16:creationId xmlns:a16="http://schemas.microsoft.com/office/drawing/2014/main" id="{58BB46D3-663A-454D-A8D0-7306554CDB85}"/>
                    </a:ext>
                  </a:extLst>
                </p:cNvPr>
                <p:cNvSpPr txBox="1">
                  <a:spLocks noRot="1" noChangeAspect="1" noMove="1" noResize="1" noEditPoints="1" noAdjustHandles="1" noChangeArrowheads="1" noChangeShapeType="1" noTextEdit="1"/>
                </p:cNvSpPr>
                <p:nvPr/>
              </p:nvSpPr>
              <p:spPr>
                <a:xfrm>
                  <a:off x="7037857" y="4144834"/>
                  <a:ext cx="637995" cy="507768"/>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1" name="TextBox 600">
                  <a:extLst>
                    <a:ext uri="{FF2B5EF4-FFF2-40B4-BE49-F238E27FC236}">
                      <a16:creationId xmlns:a16="http://schemas.microsoft.com/office/drawing/2014/main" id="{728991F6-286F-47E9-B35D-4D6C2A1AD57A}"/>
                    </a:ext>
                  </a:extLst>
                </p:cNvPr>
                <p:cNvSpPr txBox="1"/>
                <p:nvPr/>
              </p:nvSpPr>
              <p:spPr>
                <a:xfrm>
                  <a:off x="6143135" y="4167420"/>
                  <a:ext cx="637995" cy="5077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600" i="1" smtClean="0">
                                <a:latin typeface="Cambria Math" panose="02040503050406030204" pitchFamily="18" charset="0"/>
                              </a:rPr>
                            </m:ctrlPr>
                          </m:fPr>
                          <m:num>
                            <m:r>
                              <a:rPr lang="en-US" sz="1600" i="1" smtClean="0">
                                <a:latin typeface="Cambria Math" panose="02040503050406030204" pitchFamily="18" charset="0"/>
                              </a:rPr>
                              <m:t>𝑑</m:t>
                            </m:r>
                            <m:r>
                              <m:rPr>
                                <m:sty m:val="p"/>
                              </m:rPr>
                              <a:rPr lang="en-US" sz="1600" b="0" i="0" smtClean="0">
                                <a:latin typeface="Cambria Math" panose="02040503050406030204" pitchFamily="18" charset="0"/>
                              </a:rPr>
                              <m:t>error</m:t>
                            </m:r>
                          </m:num>
                          <m:den>
                            <m:r>
                              <a:rPr lang="en-US" sz="1600" i="1" smtClean="0">
                                <a:latin typeface="Cambria Math" panose="02040503050406030204" pitchFamily="18" charset="0"/>
                              </a:rPr>
                              <m:t>𝑑</m:t>
                            </m:r>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3</m:t>
                                </m:r>
                              </m:sub>
                            </m:sSub>
                          </m:den>
                        </m:f>
                      </m:oMath>
                    </m:oMathPara>
                  </a14:m>
                  <a:endParaRPr lang="en-US" dirty="0"/>
                </a:p>
              </p:txBody>
            </p:sp>
          </mc:Choice>
          <mc:Fallback xmlns="">
            <p:sp>
              <p:nvSpPr>
                <p:cNvPr id="601" name="TextBox 600">
                  <a:extLst>
                    <a:ext uri="{FF2B5EF4-FFF2-40B4-BE49-F238E27FC236}">
                      <a16:creationId xmlns:a16="http://schemas.microsoft.com/office/drawing/2014/main" id="{728991F6-286F-47E9-B35D-4D6C2A1AD57A}"/>
                    </a:ext>
                  </a:extLst>
                </p:cNvPr>
                <p:cNvSpPr txBox="1">
                  <a:spLocks noRot="1" noChangeAspect="1" noMove="1" noResize="1" noEditPoints="1" noAdjustHandles="1" noChangeArrowheads="1" noChangeShapeType="1" noTextEdit="1"/>
                </p:cNvSpPr>
                <p:nvPr/>
              </p:nvSpPr>
              <p:spPr>
                <a:xfrm>
                  <a:off x="6143135" y="4167420"/>
                  <a:ext cx="637995" cy="507768"/>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2" name="TextBox 611">
                  <a:extLst>
                    <a:ext uri="{FF2B5EF4-FFF2-40B4-BE49-F238E27FC236}">
                      <a16:creationId xmlns:a16="http://schemas.microsoft.com/office/drawing/2014/main" id="{7F05C30B-2C26-4D08-A34B-29916C2AE33A}"/>
                    </a:ext>
                  </a:extLst>
                </p:cNvPr>
                <p:cNvSpPr txBox="1"/>
                <p:nvPr/>
              </p:nvSpPr>
              <p:spPr>
                <a:xfrm>
                  <a:off x="5169987" y="4144674"/>
                  <a:ext cx="637995" cy="5077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600" i="1" smtClean="0">
                                <a:latin typeface="Cambria Math" panose="02040503050406030204" pitchFamily="18" charset="0"/>
                              </a:rPr>
                            </m:ctrlPr>
                          </m:fPr>
                          <m:num>
                            <m:r>
                              <a:rPr lang="en-US" sz="1600" i="1" smtClean="0">
                                <a:latin typeface="Cambria Math" panose="02040503050406030204" pitchFamily="18" charset="0"/>
                              </a:rPr>
                              <m:t>𝑑</m:t>
                            </m:r>
                            <m:r>
                              <m:rPr>
                                <m:sty m:val="p"/>
                              </m:rPr>
                              <a:rPr lang="en-US" sz="1600" b="0" i="0" smtClean="0">
                                <a:latin typeface="Cambria Math" panose="02040503050406030204" pitchFamily="18" charset="0"/>
                              </a:rPr>
                              <m:t>error</m:t>
                            </m:r>
                          </m:num>
                          <m:den>
                            <m:r>
                              <a:rPr lang="en-US" sz="1600" i="1" smtClean="0">
                                <a:latin typeface="Cambria Math" panose="02040503050406030204" pitchFamily="18" charset="0"/>
                              </a:rPr>
                              <m:t>𝑑</m:t>
                            </m:r>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2</m:t>
                                </m:r>
                              </m:sub>
                            </m:sSub>
                          </m:den>
                        </m:f>
                      </m:oMath>
                    </m:oMathPara>
                  </a14:m>
                  <a:endParaRPr lang="en-US" dirty="0"/>
                </a:p>
              </p:txBody>
            </p:sp>
          </mc:Choice>
          <mc:Fallback xmlns="">
            <p:sp>
              <p:nvSpPr>
                <p:cNvPr id="612" name="TextBox 611">
                  <a:extLst>
                    <a:ext uri="{FF2B5EF4-FFF2-40B4-BE49-F238E27FC236}">
                      <a16:creationId xmlns:a16="http://schemas.microsoft.com/office/drawing/2014/main" id="{7F05C30B-2C26-4D08-A34B-29916C2AE33A}"/>
                    </a:ext>
                  </a:extLst>
                </p:cNvPr>
                <p:cNvSpPr txBox="1">
                  <a:spLocks noRot="1" noChangeAspect="1" noMove="1" noResize="1" noEditPoints="1" noAdjustHandles="1" noChangeArrowheads="1" noChangeShapeType="1" noTextEdit="1"/>
                </p:cNvSpPr>
                <p:nvPr/>
              </p:nvSpPr>
              <p:spPr>
                <a:xfrm>
                  <a:off x="5169987" y="4144674"/>
                  <a:ext cx="637995" cy="507768"/>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3" name="TextBox 612">
                  <a:extLst>
                    <a:ext uri="{FF2B5EF4-FFF2-40B4-BE49-F238E27FC236}">
                      <a16:creationId xmlns:a16="http://schemas.microsoft.com/office/drawing/2014/main" id="{14D33B0B-8D76-44A6-AD09-53733C27DF15}"/>
                    </a:ext>
                  </a:extLst>
                </p:cNvPr>
                <p:cNvSpPr txBox="1"/>
                <p:nvPr/>
              </p:nvSpPr>
              <p:spPr>
                <a:xfrm>
                  <a:off x="4175039" y="4143546"/>
                  <a:ext cx="637995" cy="5077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600" i="1" smtClean="0">
                                <a:latin typeface="Cambria Math" panose="02040503050406030204" pitchFamily="18" charset="0"/>
                              </a:rPr>
                            </m:ctrlPr>
                          </m:fPr>
                          <m:num>
                            <m:r>
                              <a:rPr lang="en-US" sz="1600" i="1" smtClean="0">
                                <a:latin typeface="Cambria Math" panose="02040503050406030204" pitchFamily="18" charset="0"/>
                              </a:rPr>
                              <m:t>𝑑</m:t>
                            </m:r>
                            <m:r>
                              <m:rPr>
                                <m:sty m:val="p"/>
                              </m:rPr>
                              <a:rPr lang="en-US" sz="1600" b="0" i="0" smtClean="0">
                                <a:latin typeface="Cambria Math" panose="02040503050406030204" pitchFamily="18" charset="0"/>
                              </a:rPr>
                              <m:t>error</m:t>
                            </m:r>
                          </m:num>
                          <m:den>
                            <m:r>
                              <a:rPr lang="en-US" sz="1600" i="1" smtClean="0">
                                <a:latin typeface="Cambria Math" panose="02040503050406030204" pitchFamily="18" charset="0"/>
                              </a:rPr>
                              <m:t>𝑑</m:t>
                            </m:r>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𝑤</m:t>
                                </m:r>
                              </m:e>
                              <m:sub>
                                <m:r>
                                  <a:rPr lang="en-US" sz="1600" b="0" i="1" smtClean="0">
                                    <a:latin typeface="Cambria Math" panose="02040503050406030204" pitchFamily="18" charset="0"/>
                                  </a:rPr>
                                  <m:t>1</m:t>
                                </m:r>
                              </m:sub>
                            </m:sSub>
                          </m:den>
                        </m:f>
                      </m:oMath>
                    </m:oMathPara>
                  </a14:m>
                  <a:endParaRPr lang="en-US" dirty="0"/>
                </a:p>
              </p:txBody>
            </p:sp>
          </mc:Choice>
          <mc:Fallback xmlns="">
            <p:sp>
              <p:nvSpPr>
                <p:cNvPr id="613" name="TextBox 612">
                  <a:extLst>
                    <a:ext uri="{FF2B5EF4-FFF2-40B4-BE49-F238E27FC236}">
                      <a16:creationId xmlns:a16="http://schemas.microsoft.com/office/drawing/2014/main" id="{14D33B0B-8D76-44A6-AD09-53733C27DF15}"/>
                    </a:ext>
                  </a:extLst>
                </p:cNvPr>
                <p:cNvSpPr txBox="1">
                  <a:spLocks noRot="1" noChangeAspect="1" noMove="1" noResize="1" noEditPoints="1" noAdjustHandles="1" noChangeArrowheads="1" noChangeShapeType="1" noTextEdit="1"/>
                </p:cNvSpPr>
                <p:nvPr/>
              </p:nvSpPr>
              <p:spPr>
                <a:xfrm>
                  <a:off x="4175039" y="4143546"/>
                  <a:ext cx="637995" cy="507768"/>
                </a:xfrm>
                <a:prstGeom prst="rect">
                  <a:avLst/>
                </a:prstGeom>
                <a:blipFill>
                  <a:blip r:embed="rId16"/>
                  <a:stretch>
                    <a:fillRect/>
                  </a:stretch>
                </a:blipFill>
              </p:spPr>
              <p:txBody>
                <a:bodyPr/>
                <a:lstStyle/>
                <a:p>
                  <a:r>
                    <a:rPr lang="en-US">
                      <a:noFill/>
                    </a:rPr>
                    <a:t> </a:t>
                  </a:r>
                </a:p>
              </p:txBody>
            </p:sp>
          </mc:Fallback>
        </mc:AlternateContent>
        <p:cxnSp>
          <p:nvCxnSpPr>
            <p:cNvPr id="585" name="Connector: Elbow 584">
              <a:extLst>
                <a:ext uri="{FF2B5EF4-FFF2-40B4-BE49-F238E27FC236}">
                  <a16:creationId xmlns:a16="http://schemas.microsoft.com/office/drawing/2014/main" id="{4B0D4E28-3644-4585-920B-EAA159ED5456}"/>
                </a:ext>
              </a:extLst>
            </p:cNvPr>
            <p:cNvCxnSpPr>
              <a:cxnSpLocks/>
              <a:endCxn id="592" idx="0"/>
            </p:cNvCxnSpPr>
            <p:nvPr/>
          </p:nvCxnSpPr>
          <p:spPr>
            <a:xfrm rot="10800000" flipV="1">
              <a:off x="8364575" y="3951560"/>
              <a:ext cx="1103122" cy="215176"/>
            </a:xfrm>
            <a:prstGeom prst="bentConnector2">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591" name="Connector: Elbow 590">
              <a:extLst>
                <a:ext uri="{FF2B5EF4-FFF2-40B4-BE49-F238E27FC236}">
                  <a16:creationId xmlns:a16="http://schemas.microsoft.com/office/drawing/2014/main" id="{2221253D-0A11-464D-97A6-122549660145}"/>
                </a:ext>
              </a:extLst>
            </p:cNvPr>
            <p:cNvCxnSpPr>
              <a:cxnSpLocks/>
              <a:endCxn id="600" idx="0"/>
            </p:cNvCxnSpPr>
            <p:nvPr/>
          </p:nvCxnSpPr>
          <p:spPr>
            <a:xfrm rot="10800000" flipV="1">
              <a:off x="7356855" y="3951560"/>
              <a:ext cx="2110842" cy="193274"/>
            </a:xfrm>
            <a:prstGeom prst="bentConnector2">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594" name="Connector: Elbow 593">
              <a:extLst>
                <a:ext uri="{FF2B5EF4-FFF2-40B4-BE49-F238E27FC236}">
                  <a16:creationId xmlns:a16="http://schemas.microsoft.com/office/drawing/2014/main" id="{D5AD2E43-B15F-497B-B62D-BB7EF08FA128}"/>
                </a:ext>
              </a:extLst>
            </p:cNvPr>
            <p:cNvCxnSpPr>
              <a:cxnSpLocks/>
              <a:endCxn id="601" idx="0"/>
            </p:cNvCxnSpPr>
            <p:nvPr/>
          </p:nvCxnSpPr>
          <p:spPr>
            <a:xfrm rot="10800000" flipV="1">
              <a:off x="6462133" y="3951560"/>
              <a:ext cx="3005564" cy="215860"/>
            </a:xfrm>
            <a:prstGeom prst="bentConnector2">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597" name="Connector: Elbow 596">
              <a:extLst>
                <a:ext uri="{FF2B5EF4-FFF2-40B4-BE49-F238E27FC236}">
                  <a16:creationId xmlns:a16="http://schemas.microsoft.com/office/drawing/2014/main" id="{87F36A33-CA55-4996-BAF3-C2DB96BEB086}"/>
                </a:ext>
              </a:extLst>
            </p:cNvPr>
            <p:cNvCxnSpPr>
              <a:cxnSpLocks/>
              <a:endCxn id="612" idx="0"/>
            </p:cNvCxnSpPr>
            <p:nvPr/>
          </p:nvCxnSpPr>
          <p:spPr>
            <a:xfrm rot="10800000" flipV="1">
              <a:off x="5488985" y="3951560"/>
              <a:ext cx="3978712" cy="193114"/>
            </a:xfrm>
            <a:prstGeom prst="bentConnector2">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603" name="Connector: Elbow 602">
              <a:extLst>
                <a:ext uri="{FF2B5EF4-FFF2-40B4-BE49-F238E27FC236}">
                  <a16:creationId xmlns:a16="http://schemas.microsoft.com/office/drawing/2014/main" id="{96810C05-0FA4-4DA3-B44B-5B9D2574DFCC}"/>
                </a:ext>
              </a:extLst>
            </p:cNvPr>
            <p:cNvCxnSpPr>
              <a:cxnSpLocks/>
              <a:endCxn id="613" idx="0"/>
            </p:cNvCxnSpPr>
            <p:nvPr/>
          </p:nvCxnSpPr>
          <p:spPr>
            <a:xfrm rot="10800000" flipV="1">
              <a:off x="4494037" y="3951560"/>
              <a:ext cx="4973660" cy="191986"/>
            </a:xfrm>
            <a:prstGeom prst="bentConnector2">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grpSp>
      <p:grpSp>
        <p:nvGrpSpPr>
          <p:cNvPr id="6" name="Group 5">
            <a:extLst>
              <a:ext uri="{FF2B5EF4-FFF2-40B4-BE49-F238E27FC236}">
                <a16:creationId xmlns:a16="http://schemas.microsoft.com/office/drawing/2014/main" id="{A9F0491D-A149-4A98-88FB-6CF9C0874437}"/>
              </a:ext>
            </a:extLst>
          </p:cNvPr>
          <p:cNvGrpSpPr/>
          <p:nvPr/>
        </p:nvGrpSpPr>
        <p:grpSpPr>
          <a:xfrm>
            <a:off x="9516780" y="3007120"/>
            <a:ext cx="685124" cy="1148367"/>
            <a:chOff x="9516780" y="3007120"/>
            <a:chExt cx="685124" cy="1148367"/>
          </a:xfrm>
        </p:grpSpPr>
        <p:cxnSp>
          <p:nvCxnSpPr>
            <p:cNvPr id="2226" name="Connector: Elbow 2225">
              <a:extLst>
                <a:ext uri="{FF2B5EF4-FFF2-40B4-BE49-F238E27FC236}">
                  <a16:creationId xmlns:a16="http://schemas.microsoft.com/office/drawing/2014/main" id="{63D337F2-1DF1-48D9-853F-F20473153ECE}"/>
                </a:ext>
              </a:extLst>
            </p:cNvPr>
            <p:cNvCxnSpPr>
              <a:cxnSpLocks/>
              <a:stCxn id="369" idx="2"/>
              <a:endCxn id="611" idx="0"/>
            </p:cNvCxnSpPr>
            <p:nvPr/>
          </p:nvCxnSpPr>
          <p:spPr>
            <a:xfrm rot="5400000">
              <a:off x="9624685" y="3241778"/>
              <a:ext cx="471364" cy="2048"/>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sp>
          <p:nvSpPr>
            <p:cNvPr id="380" name="TextBox 379">
              <a:extLst>
                <a:ext uri="{FF2B5EF4-FFF2-40B4-BE49-F238E27FC236}">
                  <a16:creationId xmlns:a16="http://schemas.microsoft.com/office/drawing/2014/main" id="{68C8EA96-766A-4997-B8A5-0C57FFF1FAE2}"/>
                </a:ext>
              </a:extLst>
            </p:cNvPr>
            <p:cNvSpPr txBox="1"/>
            <p:nvPr/>
          </p:nvSpPr>
          <p:spPr>
            <a:xfrm>
              <a:off x="9516780" y="3847710"/>
              <a:ext cx="685124" cy="307777"/>
            </a:xfrm>
            <a:prstGeom prst="rect">
              <a:avLst/>
            </a:prstGeom>
            <a:noFill/>
          </p:spPr>
          <p:txBody>
            <a:bodyPr wrap="none" rtlCol="0">
              <a:spAutoFit/>
            </a:bodyPr>
            <a:lstStyle/>
            <a:p>
              <a:r>
                <a:rPr lang="en-US" sz="1400" b="1" dirty="0">
                  <a:solidFill>
                    <a:srgbClr val="FF0000"/>
                  </a:solidFill>
                </a:rPr>
                <a:t>Errors</a:t>
              </a:r>
            </a:p>
          </p:txBody>
        </p:sp>
        <p:sp>
          <p:nvSpPr>
            <p:cNvPr id="611" name="Rectangle 610">
              <a:extLst>
                <a:ext uri="{FF2B5EF4-FFF2-40B4-BE49-F238E27FC236}">
                  <a16:creationId xmlns:a16="http://schemas.microsoft.com/office/drawing/2014/main" id="{53EECE52-F8B9-4B5C-988B-D9D09C61AA9E}"/>
                </a:ext>
              </a:extLst>
            </p:cNvPr>
            <p:cNvSpPr/>
            <p:nvPr/>
          </p:nvSpPr>
          <p:spPr>
            <a:xfrm>
              <a:off x="9534136" y="3478484"/>
              <a:ext cx="650413" cy="276995"/>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dirty="0"/>
                <a:t>loss</a:t>
              </a:r>
            </a:p>
          </p:txBody>
        </p:sp>
        <p:cxnSp>
          <p:nvCxnSpPr>
            <p:cNvPr id="658" name="Connector: Elbow 657">
              <a:extLst>
                <a:ext uri="{FF2B5EF4-FFF2-40B4-BE49-F238E27FC236}">
                  <a16:creationId xmlns:a16="http://schemas.microsoft.com/office/drawing/2014/main" id="{2DECB8A3-93F4-4D37-B133-9384B2FD04BA}"/>
                </a:ext>
              </a:extLst>
            </p:cNvPr>
            <p:cNvCxnSpPr>
              <a:cxnSpLocks/>
            </p:cNvCxnSpPr>
            <p:nvPr/>
          </p:nvCxnSpPr>
          <p:spPr>
            <a:xfrm rot="5400000">
              <a:off x="9770368" y="3849216"/>
              <a:ext cx="177951" cy="1"/>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861871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up)">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right)">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238"/>
                                        </p:tgtEl>
                                        <p:attrNameLst>
                                          <p:attrName>style.visibility</p:attrName>
                                        </p:attrNameLst>
                                      </p:cBhvr>
                                      <p:to>
                                        <p:strVal val="visible"/>
                                      </p:to>
                                    </p:set>
                                    <p:animEffect transition="in" filter="wipe(left)">
                                      <p:cBhvr>
                                        <p:cTn id="26" dur="500"/>
                                        <p:tgtEl>
                                          <p:spTgt spid="2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34" descr="Timeline">
            <a:extLst>
              <a:ext uri="{FF2B5EF4-FFF2-40B4-BE49-F238E27FC236}">
                <a16:creationId xmlns:a16="http://schemas.microsoft.com/office/drawing/2014/main" id="{BE50F9EE-F0A2-4FE8-8D3B-4E9CD3848DB0}"/>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a:stretch/>
        </p:blipFill>
        <p:spPr bwMode="auto">
          <a:xfrm>
            <a:off x="588263" y="1115728"/>
            <a:ext cx="10905066" cy="512538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2E08A51-1182-486B-911F-BE9EEDA88F63}"/>
              </a:ext>
            </a:extLst>
          </p:cNvPr>
          <p:cNvSpPr>
            <a:spLocks noGrp="1"/>
          </p:cNvSpPr>
          <p:nvPr>
            <p:ph type="sldNum" sz="quarter" idx="12"/>
          </p:nvPr>
        </p:nvSpPr>
        <p:spPr/>
        <p:txBody>
          <a:bodyPr vert="horz" lIns="91440" tIns="45720" rIns="91440" bIns="45720" rtlCol="0" anchor="ctr">
            <a:normAutofit fontScale="25000" lnSpcReduction="20000"/>
          </a:bodyPr>
          <a:lstStyle/>
          <a:p>
            <a:pPr>
              <a:spcAft>
                <a:spcPts val="600"/>
              </a:spcAft>
            </a:pPr>
            <a:fld id="{75405F3C-E1F1-4016-982B-CA91284A1E2D}" type="slidenum">
              <a:rPr lang="en-US" smtClean="0"/>
              <a:pPr>
                <a:spcAft>
                  <a:spcPts val="600"/>
                </a:spcAft>
              </a:pPr>
              <a:t>14</a:t>
            </a:fld>
            <a:endParaRPr lang="en-US"/>
          </a:p>
        </p:txBody>
      </p:sp>
      <p:sp>
        <p:nvSpPr>
          <p:cNvPr id="5" name="Title 1">
            <a:extLst>
              <a:ext uri="{FF2B5EF4-FFF2-40B4-BE49-F238E27FC236}">
                <a16:creationId xmlns:a16="http://schemas.microsoft.com/office/drawing/2014/main" id="{5D834072-EB59-4BE2-9351-A6768BD79A15}"/>
              </a:ext>
            </a:extLst>
          </p:cNvPr>
          <p:cNvSpPr>
            <a:spLocks noGrp="1"/>
          </p:cNvSpPr>
          <p:nvPr>
            <p:ph type="title"/>
          </p:nvPr>
        </p:nvSpPr>
        <p:spPr>
          <a:xfrm>
            <a:off x="588263" y="457200"/>
            <a:ext cx="11018520" cy="553998"/>
          </a:xfrm>
        </p:spPr>
        <p:txBody>
          <a:bodyPr/>
          <a:lstStyle/>
          <a:p>
            <a:r>
              <a:rPr lang="zh-CN" altLang="en-US" dirty="0"/>
              <a:t>神经网络的基本理论在深度学习前已基本奠定</a:t>
            </a:r>
            <a:endParaRPr lang="en-US" dirty="0"/>
          </a:p>
        </p:txBody>
      </p:sp>
    </p:spTree>
    <p:extLst>
      <p:ext uri="{BB962C8B-B14F-4D97-AF65-F5344CB8AC3E}">
        <p14:creationId xmlns:p14="http://schemas.microsoft.com/office/powerpoint/2010/main" val="3211501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31D103F-BC96-4AD8-AAB3-74D64CACFD0A}"/>
              </a:ext>
            </a:extLst>
          </p:cNvPr>
          <p:cNvSpPr>
            <a:spLocks noGrp="1"/>
          </p:cNvSpPr>
          <p:nvPr>
            <p:ph type="sldNum" sz="quarter" idx="12"/>
          </p:nvPr>
        </p:nvSpPr>
        <p:spPr/>
        <p:txBody>
          <a:bodyPr/>
          <a:lstStyle/>
          <a:p>
            <a:fld id="{75405F3C-E1F1-4016-982B-CA91284A1E2D}" type="slidenum">
              <a:rPr lang="en-US" smtClean="0"/>
              <a:t>15</a:t>
            </a:fld>
            <a:endParaRPr lang="en-US" dirty="0"/>
          </a:p>
        </p:txBody>
      </p:sp>
      <p:grpSp>
        <p:nvGrpSpPr>
          <p:cNvPr id="15" name="Group 14">
            <a:extLst>
              <a:ext uri="{FF2B5EF4-FFF2-40B4-BE49-F238E27FC236}">
                <a16:creationId xmlns:a16="http://schemas.microsoft.com/office/drawing/2014/main" id="{9B3D76FF-BE91-4A6F-BAC0-C2AD2AB0986E}"/>
              </a:ext>
            </a:extLst>
          </p:cNvPr>
          <p:cNvGrpSpPr/>
          <p:nvPr/>
        </p:nvGrpSpPr>
        <p:grpSpPr>
          <a:xfrm>
            <a:off x="8657037" y="1522549"/>
            <a:ext cx="3096152" cy="3204781"/>
            <a:chOff x="8657037" y="1522549"/>
            <a:chExt cx="3096152" cy="3204781"/>
          </a:xfrm>
        </p:grpSpPr>
        <p:pic>
          <p:nvPicPr>
            <p:cNvPr id="5" name="Picture 20" descr="“FPGA”的图片搜索结果">
              <a:extLst>
                <a:ext uri="{FF2B5EF4-FFF2-40B4-BE49-F238E27FC236}">
                  <a16:creationId xmlns:a16="http://schemas.microsoft.com/office/drawing/2014/main" id="{9A0295C1-15ED-4876-A01F-CC2750960B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17476" y="2828441"/>
              <a:ext cx="1332976" cy="8409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TPU”的图片搜索结果">
              <a:extLst>
                <a:ext uri="{FF2B5EF4-FFF2-40B4-BE49-F238E27FC236}">
                  <a16:creationId xmlns:a16="http://schemas.microsoft.com/office/drawing/2014/main" id="{B041065E-686D-4C1F-B3C7-B32665BA07D3}"/>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10362056" y="1861103"/>
              <a:ext cx="1332976" cy="953549"/>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5B0110F2-92A7-4E0A-83F2-EBFDFB92474D}"/>
                </a:ext>
              </a:extLst>
            </p:cNvPr>
            <p:cNvGrpSpPr/>
            <p:nvPr/>
          </p:nvGrpSpPr>
          <p:grpSpPr>
            <a:xfrm>
              <a:off x="8657037" y="3536511"/>
              <a:ext cx="1548753" cy="1190819"/>
              <a:chOff x="7647826" y="3787471"/>
              <a:chExt cx="1694734" cy="1303062"/>
            </a:xfrm>
          </p:grpSpPr>
          <p:pic>
            <p:nvPicPr>
              <p:cNvPr id="7" name="Picture 10" descr="https://www.starwindsoftware.com/blog/wp-content/uploads/2017/06/2-Mellanox-Connect-X-Pro-5-EN-100Gbps-dual-port-RoCE-RDMA-card.png">
                <a:extLst>
                  <a:ext uri="{FF2B5EF4-FFF2-40B4-BE49-F238E27FC236}">
                    <a16:creationId xmlns:a16="http://schemas.microsoft.com/office/drawing/2014/main" id="{69E3B6DE-86FE-4E5C-940C-88D535248CB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47826" y="3787471"/>
                <a:ext cx="1694734" cy="130306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EF62477-DCEC-4181-8B46-89DFD1458C1A}"/>
                  </a:ext>
                </a:extLst>
              </p:cNvPr>
              <p:cNvSpPr txBox="1"/>
              <p:nvPr/>
            </p:nvSpPr>
            <p:spPr>
              <a:xfrm>
                <a:off x="8235695" y="3957047"/>
                <a:ext cx="655949" cy="276999"/>
              </a:xfrm>
              <a:prstGeom prst="rect">
                <a:avLst/>
              </a:prstGeom>
              <a:noFill/>
            </p:spPr>
            <p:txBody>
              <a:bodyPr wrap="none" rtlCol="0">
                <a:spAutoFit/>
              </a:bodyPr>
              <a:lstStyle/>
              <a:p>
                <a:r>
                  <a:rPr lang="en-US" sz="1200" b="1" dirty="0">
                    <a:solidFill>
                      <a:schemeClr val="bg1">
                        <a:lumMod val="50000"/>
                      </a:schemeClr>
                    </a:solidFill>
                  </a:rPr>
                  <a:t>RDMA</a:t>
                </a:r>
              </a:p>
            </p:txBody>
          </p:sp>
        </p:grpSp>
        <p:pic>
          <p:nvPicPr>
            <p:cNvPr id="9" name="Picture 12" descr="https://www.pcgamesn.com/sites/default/files/Nvidia%20Volta%20GPU%20release%20date.jpg">
              <a:extLst>
                <a:ext uri="{FF2B5EF4-FFF2-40B4-BE49-F238E27FC236}">
                  <a16:creationId xmlns:a16="http://schemas.microsoft.com/office/drawing/2014/main" id="{119BEC18-23FE-4763-B858-DBB7BBB261B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a:stretch/>
          </p:blipFill>
          <p:spPr bwMode="auto">
            <a:xfrm>
              <a:off x="8817476" y="1959176"/>
              <a:ext cx="1332976" cy="77512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descr="“NVLINK”的图片搜索结果">
              <a:extLst>
                <a:ext uri="{FF2B5EF4-FFF2-40B4-BE49-F238E27FC236}">
                  <a16:creationId xmlns:a16="http://schemas.microsoft.com/office/drawing/2014/main" id="{048219D4-EF22-4731-A7D5-BD446FBC044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397669" y="3792770"/>
              <a:ext cx="1355520" cy="84791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graph core”的图片搜索结果">
              <a:extLst>
                <a:ext uri="{FF2B5EF4-FFF2-40B4-BE49-F238E27FC236}">
                  <a16:creationId xmlns:a16="http://schemas.microsoft.com/office/drawing/2014/main" id="{8EAEBA8F-0A41-4C00-B340-037B44C12E07}"/>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a:stretch/>
          </p:blipFill>
          <p:spPr bwMode="auto">
            <a:xfrm>
              <a:off x="10397669" y="2814652"/>
              <a:ext cx="1355520" cy="85478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B2C35A78-10AC-42A9-853D-F2FBEBEEBD3C}"/>
                </a:ext>
              </a:extLst>
            </p:cNvPr>
            <p:cNvSpPr txBox="1"/>
            <p:nvPr/>
          </p:nvSpPr>
          <p:spPr>
            <a:xfrm>
              <a:off x="9793715" y="1522549"/>
              <a:ext cx="1005403" cy="338554"/>
            </a:xfrm>
            <a:prstGeom prst="rect">
              <a:avLst/>
            </a:prstGeom>
          </p:spPr>
          <p:txBody>
            <a:bodyPr wrap="none">
              <a:spAutoFit/>
            </a:bodyPr>
            <a:lstStyle>
              <a:defPPr>
                <a:defRPr lang="en-US"/>
              </a:defPPr>
              <a:lvl1pPr>
                <a:defRPr sz="1600" b="1">
                  <a:solidFill>
                    <a:srgbClr val="FF0000"/>
                  </a:solidFill>
                  <a:latin typeface="Source Sans Pro"/>
                </a:defRPr>
              </a:lvl1pPr>
            </a:lstStyle>
            <a:p>
              <a:r>
                <a:rPr lang="zh-CN" altLang="en-US" dirty="0">
                  <a:solidFill>
                    <a:schemeClr val="tx1"/>
                  </a:solidFill>
                </a:rPr>
                <a:t>计算能力</a:t>
              </a:r>
              <a:endParaRPr lang="en-US" dirty="0">
                <a:solidFill>
                  <a:schemeClr val="tx1"/>
                </a:solidFill>
              </a:endParaRPr>
            </a:p>
          </p:txBody>
        </p:sp>
      </p:grpSp>
      <p:grpSp>
        <p:nvGrpSpPr>
          <p:cNvPr id="3" name="Group 2">
            <a:extLst>
              <a:ext uri="{FF2B5EF4-FFF2-40B4-BE49-F238E27FC236}">
                <a16:creationId xmlns:a16="http://schemas.microsoft.com/office/drawing/2014/main" id="{F5D9D0ED-9E71-45F5-B14F-716CBAF8C7A2}"/>
              </a:ext>
            </a:extLst>
          </p:cNvPr>
          <p:cNvGrpSpPr/>
          <p:nvPr/>
        </p:nvGrpSpPr>
        <p:grpSpPr>
          <a:xfrm>
            <a:off x="576500" y="1522549"/>
            <a:ext cx="2496709" cy="2590635"/>
            <a:chOff x="576500" y="1522549"/>
            <a:chExt cx="2496709" cy="2590635"/>
          </a:xfrm>
        </p:grpSpPr>
        <p:sp>
          <p:nvSpPr>
            <p:cNvPr id="41" name="TextBox 40">
              <a:extLst>
                <a:ext uri="{FF2B5EF4-FFF2-40B4-BE49-F238E27FC236}">
                  <a16:creationId xmlns:a16="http://schemas.microsoft.com/office/drawing/2014/main" id="{71949CCA-42E8-4486-829B-C77634D2501E}"/>
                </a:ext>
              </a:extLst>
            </p:cNvPr>
            <p:cNvSpPr txBox="1"/>
            <p:nvPr/>
          </p:nvSpPr>
          <p:spPr>
            <a:xfrm>
              <a:off x="809191" y="1522549"/>
              <a:ext cx="2031325" cy="338554"/>
            </a:xfrm>
            <a:prstGeom prst="rect">
              <a:avLst/>
            </a:prstGeom>
          </p:spPr>
          <p:txBody>
            <a:bodyPr wrap="none">
              <a:spAutoFit/>
            </a:bodyPr>
            <a:lstStyle>
              <a:defPPr>
                <a:defRPr lang="en-US"/>
              </a:defPPr>
              <a:lvl1pPr>
                <a:defRPr sz="1600" b="1">
                  <a:solidFill>
                    <a:srgbClr val="FF0000"/>
                  </a:solidFill>
                  <a:latin typeface="Source Sans Pro"/>
                </a:defRPr>
              </a:lvl1pPr>
            </a:lstStyle>
            <a:p>
              <a:r>
                <a:rPr lang="zh-CN" altLang="en-US" dirty="0">
                  <a:solidFill>
                    <a:schemeClr val="tx1"/>
                  </a:solidFill>
                </a:rPr>
                <a:t>海量的（标识）数据</a:t>
              </a:r>
              <a:endParaRPr lang="en-US" dirty="0">
                <a:solidFill>
                  <a:schemeClr val="tx1"/>
                </a:solidFill>
              </a:endParaRPr>
            </a:p>
          </p:txBody>
        </p:sp>
        <p:pic>
          <p:nvPicPr>
            <p:cNvPr id="20" name="Picture 2" descr="“massive  data imagenet”的图片搜索结果">
              <a:extLst>
                <a:ext uri="{FF2B5EF4-FFF2-40B4-BE49-F238E27FC236}">
                  <a16:creationId xmlns:a16="http://schemas.microsoft.com/office/drawing/2014/main" id="{69A5245A-42FA-4310-A221-1DF31FEA81B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6500" y="2857344"/>
              <a:ext cx="2496709" cy="1248355"/>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2A86E3C6-EBAC-4468-A3CB-129845256896}"/>
                </a:ext>
              </a:extLst>
            </p:cNvPr>
            <p:cNvSpPr/>
            <p:nvPr/>
          </p:nvSpPr>
          <p:spPr>
            <a:xfrm>
              <a:off x="1337728" y="3774630"/>
              <a:ext cx="1301959" cy="338554"/>
            </a:xfrm>
            <a:prstGeom prst="rect">
              <a:avLst/>
            </a:prstGeom>
          </p:spPr>
          <p:txBody>
            <a:bodyPr wrap="none">
              <a:spAutoFit/>
            </a:bodyPr>
            <a:lstStyle/>
            <a:p>
              <a:r>
                <a:rPr lang="en-US" sz="1600" dirty="0">
                  <a:latin typeface="Helvetica" panose="020B0604020202020204" pitchFamily="34" charset="0"/>
                </a:rPr>
                <a:t>14M images</a:t>
              </a:r>
              <a:endParaRPr lang="en-US" sz="1600" dirty="0"/>
            </a:p>
          </p:txBody>
        </p:sp>
      </p:grpSp>
      <p:grpSp>
        <p:nvGrpSpPr>
          <p:cNvPr id="14" name="Group 13">
            <a:extLst>
              <a:ext uri="{FF2B5EF4-FFF2-40B4-BE49-F238E27FC236}">
                <a16:creationId xmlns:a16="http://schemas.microsoft.com/office/drawing/2014/main" id="{913E31EA-88E0-4E69-88CE-C7A7A0CB05B8}"/>
              </a:ext>
            </a:extLst>
          </p:cNvPr>
          <p:cNvGrpSpPr/>
          <p:nvPr/>
        </p:nvGrpSpPr>
        <p:grpSpPr>
          <a:xfrm>
            <a:off x="3207958" y="1516311"/>
            <a:ext cx="2946179" cy="3784219"/>
            <a:chOff x="3207958" y="1516311"/>
            <a:chExt cx="2946179" cy="3784219"/>
          </a:xfrm>
        </p:grpSpPr>
        <p:pic>
          <p:nvPicPr>
            <p:cNvPr id="19" name="Picture 6" descr="“resnet”的图片搜索结果">
              <a:extLst>
                <a:ext uri="{FF2B5EF4-FFF2-40B4-BE49-F238E27FC236}">
                  <a16:creationId xmlns:a16="http://schemas.microsoft.com/office/drawing/2014/main" id="{77EE6C01-29BB-421F-A241-A89987B0C46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23587" y="1993404"/>
              <a:ext cx="2530550" cy="3307126"/>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2380E42B-2E51-4EC9-BFA4-0E1EDA927B38}"/>
                </a:ext>
              </a:extLst>
            </p:cNvPr>
            <p:cNvSpPr/>
            <p:nvPr/>
          </p:nvSpPr>
          <p:spPr>
            <a:xfrm>
              <a:off x="3873199" y="1516311"/>
              <a:ext cx="2031325" cy="338554"/>
            </a:xfrm>
            <a:prstGeom prst="rect">
              <a:avLst/>
            </a:prstGeom>
          </p:spPr>
          <p:txBody>
            <a:bodyPr wrap="none">
              <a:spAutoFit/>
            </a:bodyPr>
            <a:lstStyle/>
            <a:p>
              <a:r>
                <a:rPr lang="zh-CN" altLang="en-US" sz="1600" b="1" dirty="0">
                  <a:latin typeface="Source Sans Pro"/>
                </a:rPr>
                <a:t>深度学习算法的进步</a:t>
              </a:r>
              <a:endParaRPr lang="en-US" sz="1600" dirty="0"/>
            </a:p>
          </p:txBody>
        </p:sp>
        <p:sp>
          <p:nvSpPr>
            <p:cNvPr id="18" name="Arrow: Right 17">
              <a:extLst>
                <a:ext uri="{FF2B5EF4-FFF2-40B4-BE49-F238E27FC236}">
                  <a16:creationId xmlns:a16="http://schemas.microsoft.com/office/drawing/2014/main" id="{6795DF30-EECA-4C31-B7C7-17DD9B90783F}"/>
                </a:ext>
              </a:extLst>
            </p:cNvPr>
            <p:cNvSpPr/>
            <p:nvPr/>
          </p:nvSpPr>
          <p:spPr>
            <a:xfrm>
              <a:off x="3207958" y="3259411"/>
              <a:ext cx="441749" cy="338554"/>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C5EEA143-2C0C-4CE3-B7BC-A5F24F161CBC}"/>
              </a:ext>
            </a:extLst>
          </p:cNvPr>
          <p:cNvGrpSpPr/>
          <p:nvPr/>
        </p:nvGrpSpPr>
        <p:grpSpPr>
          <a:xfrm>
            <a:off x="6252483" y="1514012"/>
            <a:ext cx="2422061" cy="3727882"/>
            <a:chOff x="6252483" y="1514012"/>
            <a:chExt cx="2422061" cy="3727882"/>
          </a:xfrm>
        </p:grpSpPr>
        <p:grpSp>
          <p:nvGrpSpPr>
            <p:cNvPr id="13" name="Group 12">
              <a:extLst>
                <a:ext uri="{FF2B5EF4-FFF2-40B4-BE49-F238E27FC236}">
                  <a16:creationId xmlns:a16="http://schemas.microsoft.com/office/drawing/2014/main" id="{95208CC0-2AB0-46D8-B68A-9C11D1C7A238}"/>
                </a:ext>
              </a:extLst>
            </p:cNvPr>
            <p:cNvGrpSpPr/>
            <p:nvPr/>
          </p:nvGrpSpPr>
          <p:grpSpPr>
            <a:xfrm>
              <a:off x="6958860" y="1514012"/>
              <a:ext cx="1715684" cy="3727882"/>
              <a:chOff x="6958860" y="1514012"/>
              <a:chExt cx="1715684" cy="3727882"/>
            </a:xfrm>
          </p:grpSpPr>
          <p:grpSp>
            <p:nvGrpSpPr>
              <p:cNvPr id="23" name="Group 22">
                <a:extLst>
                  <a:ext uri="{FF2B5EF4-FFF2-40B4-BE49-F238E27FC236}">
                    <a16:creationId xmlns:a16="http://schemas.microsoft.com/office/drawing/2014/main" id="{1756C802-7674-40FE-BC24-5698B5CE7CD0}"/>
                  </a:ext>
                </a:extLst>
              </p:cNvPr>
              <p:cNvGrpSpPr/>
              <p:nvPr/>
            </p:nvGrpSpPr>
            <p:grpSpPr>
              <a:xfrm>
                <a:off x="6958860" y="1514012"/>
                <a:ext cx="1715684" cy="3199419"/>
                <a:chOff x="7190765" y="1508919"/>
                <a:chExt cx="1715684" cy="3199419"/>
              </a:xfrm>
            </p:grpSpPr>
            <p:sp>
              <p:nvSpPr>
                <p:cNvPr id="24" name="Arrow: Right 23">
                  <a:extLst>
                    <a:ext uri="{FF2B5EF4-FFF2-40B4-BE49-F238E27FC236}">
                      <a16:creationId xmlns:a16="http://schemas.microsoft.com/office/drawing/2014/main" id="{97478786-B5EC-4EBF-9F1A-6FED852E7BF6}"/>
                    </a:ext>
                  </a:extLst>
                </p:cNvPr>
                <p:cNvSpPr/>
                <p:nvPr/>
              </p:nvSpPr>
              <p:spPr>
                <a:xfrm rot="10800000">
                  <a:off x="8464700" y="3254318"/>
                  <a:ext cx="441749" cy="338554"/>
                </a:xfrm>
                <a:prstGeom prst="righ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FB735E9B-1005-4576-89B1-413E5C1BCAD9}"/>
                    </a:ext>
                  </a:extLst>
                </p:cNvPr>
                <p:cNvSpPr/>
                <p:nvPr/>
              </p:nvSpPr>
              <p:spPr>
                <a:xfrm>
                  <a:off x="7190765" y="1508919"/>
                  <a:ext cx="1210588" cy="338554"/>
                </a:xfrm>
                <a:prstGeom prst="rect">
                  <a:avLst/>
                </a:prstGeom>
              </p:spPr>
              <p:txBody>
                <a:bodyPr wrap="none">
                  <a:spAutoFit/>
                </a:bodyPr>
                <a:lstStyle/>
                <a:p>
                  <a:r>
                    <a:rPr lang="zh-CN" altLang="en-US" sz="1600" b="1" dirty="0">
                      <a:latin typeface="Source Sans Pro"/>
                    </a:rPr>
                    <a:t>语言、框架</a:t>
                  </a:r>
                  <a:endParaRPr lang="en-US" sz="1600" dirty="0"/>
                </a:p>
              </p:txBody>
            </p:sp>
            <p:pic>
              <p:nvPicPr>
                <p:cNvPr id="26" name="Picture 2" descr="Image result for tensorflow">
                  <a:extLst>
                    <a:ext uri="{FF2B5EF4-FFF2-40B4-BE49-F238E27FC236}">
                      <a16:creationId xmlns:a16="http://schemas.microsoft.com/office/drawing/2014/main" id="{97588BB9-7F4D-4CF6-A0FF-7FA4427043A6}"/>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317914" y="1857444"/>
                  <a:ext cx="956290" cy="61193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result for CNTK">
                  <a:extLst>
                    <a:ext uri="{FF2B5EF4-FFF2-40B4-BE49-F238E27FC236}">
                      <a16:creationId xmlns:a16="http://schemas.microsoft.com/office/drawing/2014/main" id="{95BFAB43-F3ED-4515-A3F8-7DC2457ED54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70351" y="2536836"/>
                  <a:ext cx="1051416" cy="70970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Image result for caffe2">
                  <a:extLst>
                    <a:ext uri="{FF2B5EF4-FFF2-40B4-BE49-F238E27FC236}">
                      <a16:creationId xmlns:a16="http://schemas.microsoft.com/office/drawing/2014/main" id="{00277F0E-ECA0-4E64-A02D-380E8123DDD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283067" y="3135998"/>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mxnet logo”的图片搜索结果">
                  <a:extLst>
                    <a:ext uri="{FF2B5EF4-FFF2-40B4-BE49-F238E27FC236}">
                      <a16:creationId xmlns:a16="http://schemas.microsoft.com/office/drawing/2014/main" id="{9AE430DF-19BA-418B-AE03-E52D2FB97770}"/>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321704" y="4255980"/>
                  <a:ext cx="952500" cy="452358"/>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11">
                <a:extLst>
                  <a:ext uri="{FF2B5EF4-FFF2-40B4-BE49-F238E27FC236}">
                    <a16:creationId xmlns:a16="http://schemas.microsoft.com/office/drawing/2014/main" id="{E92C0924-17D9-43CE-95F7-81FC56860BFD}"/>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038446" y="4855860"/>
                <a:ext cx="1061935" cy="386034"/>
              </a:xfrm>
              <a:prstGeom prst="rect">
                <a:avLst/>
              </a:prstGeom>
            </p:spPr>
          </p:pic>
        </p:grpSp>
        <p:sp>
          <p:nvSpPr>
            <p:cNvPr id="33" name="Plus Sign 32">
              <a:extLst>
                <a:ext uri="{FF2B5EF4-FFF2-40B4-BE49-F238E27FC236}">
                  <a16:creationId xmlns:a16="http://schemas.microsoft.com/office/drawing/2014/main" id="{EA25CB40-AB1E-447B-ABF8-42C83D52DC98}"/>
                </a:ext>
              </a:extLst>
            </p:cNvPr>
            <p:cNvSpPr/>
            <p:nvPr/>
          </p:nvSpPr>
          <p:spPr>
            <a:xfrm>
              <a:off x="6252483" y="3175065"/>
              <a:ext cx="575767" cy="516415"/>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E84B4177-BB39-4782-A3DF-DA2F875420B2}"/>
              </a:ext>
            </a:extLst>
          </p:cNvPr>
          <p:cNvSpPr txBox="1"/>
          <p:nvPr/>
        </p:nvSpPr>
        <p:spPr>
          <a:xfrm>
            <a:off x="1677580" y="6072106"/>
            <a:ext cx="9725571" cy="363946"/>
          </a:xfrm>
          <a:prstGeom prst="rect">
            <a:avLst/>
          </a:prstGeom>
          <a:noFill/>
        </p:spPr>
        <p:txBody>
          <a:bodyPr wrap="square" rtlCol="0">
            <a:spAutoFit/>
          </a:bodyPr>
          <a:lstStyle/>
          <a:p>
            <a:r>
              <a:rPr lang="zh-CN" altLang="en-US" b="1" dirty="0">
                <a:solidFill>
                  <a:srgbClr val="FF0000"/>
                </a:solidFill>
              </a:rPr>
              <a:t>深度学习</a:t>
            </a:r>
            <a:r>
              <a:rPr lang="en-US" altLang="zh-CN" b="1" dirty="0">
                <a:solidFill>
                  <a:srgbClr val="FF0000"/>
                </a:solidFill>
              </a:rPr>
              <a:t>+</a:t>
            </a:r>
            <a:r>
              <a:rPr lang="zh-CN" altLang="en-US" b="1" dirty="0">
                <a:solidFill>
                  <a:srgbClr val="FF0000"/>
                </a:solidFill>
              </a:rPr>
              <a:t>系统的进步</a:t>
            </a:r>
            <a:r>
              <a:rPr lang="en-US" altLang="zh-CN" b="1" dirty="0">
                <a:solidFill>
                  <a:srgbClr val="FF0000"/>
                </a:solidFill>
              </a:rPr>
              <a:t>: </a:t>
            </a:r>
            <a:r>
              <a:rPr lang="zh-CN" altLang="en-US" b="1" dirty="0">
                <a:solidFill>
                  <a:srgbClr val="FF0000"/>
                </a:solidFill>
              </a:rPr>
              <a:t>编程语言、优化、计算机体系结构、并行计算以及分布式系统</a:t>
            </a:r>
            <a:endParaRPr lang="en-US" b="1" dirty="0">
              <a:solidFill>
                <a:srgbClr val="FF0000"/>
              </a:solidFill>
            </a:endParaRPr>
          </a:p>
        </p:txBody>
      </p:sp>
      <p:sp>
        <p:nvSpPr>
          <p:cNvPr id="37" name="Title 1">
            <a:extLst>
              <a:ext uri="{FF2B5EF4-FFF2-40B4-BE49-F238E27FC236}">
                <a16:creationId xmlns:a16="http://schemas.microsoft.com/office/drawing/2014/main" id="{7081F138-E5CC-4069-A89E-226E6081C2E9}"/>
              </a:ext>
            </a:extLst>
          </p:cNvPr>
          <p:cNvSpPr txBox="1">
            <a:spLocks/>
          </p:cNvSpPr>
          <p:nvPr/>
        </p:nvSpPr>
        <p:spPr>
          <a:xfrm>
            <a:off x="740663" y="6096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zh-CN" altLang="en-US" dirty="0"/>
              <a:t>为什么深度学习在最近十年才变得成功？</a:t>
            </a:r>
          </a:p>
        </p:txBody>
      </p:sp>
      <p:sp>
        <p:nvSpPr>
          <p:cNvPr id="38" name="Arrow: Right 37">
            <a:extLst>
              <a:ext uri="{FF2B5EF4-FFF2-40B4-BE49-F238E27FC236}">
                <a16:creationId xmlns:a16="http://schemas.microsoft.com/office/drawing/2014/main" id="{041A5600-4320-4461-B2E7-FB4861B58C10}"/>
              </a:ext>
            </a:extLst>
          </p:cNvPr>
          <p:cNvSpPr/>
          <p:nvPr/>
        </p:nvSpPr>
        <p:spPr>
          <a:xfrm rot="5400000">
            <a:off x="6319490" y="5533670"/>
            <a:ext cx="441749" cy="338554"/>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80737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C8145-009D-4616-AEF1-407355FF253E}"/>
              </a:ext>
            </a:extLst>
          </p:cNvPr>
          <p:cNvSpPr>
            <a:spLocks noGrp="1"/>
          </p:cNvSpPr>
          <p:nvPr>
            <p:ph type="title"/>
          </p:nvPr>
        </p:nvSpPr>
        <p:spPr/>
        <p:txBody>
          <a:bodyPr/>
          <a:lstStyle/>
          <a:p>
            <a:r>
              <a:rPr lang="zh-CN" altLang="en-US" dirty="0"/>
              <a:t>大数据和分布式系统</a:t>
            </a:r>
            <a:endParaRPr lang="en-US" dirty="0"/>
          </a:p>
        </p:txBody>
      </p:sp>
      <p:sp>
        <p:nvSpPr>
          <p:cNvPr id="3" name="Content Placeholder 2">
            <a:extLst>
              <a:ext uri="{FF2B5EF4-FFF2-40B4-BE49-F238E27FC236}">
                <a16:creationId xmlns:a16="http://schemas.microsoft.com/office/drawing/2014/main" id="{F19D02F0-97C9-4516-9C98-99BFD66859B1}"/>
              </a:ext>
            </a:extLst>
          </p:cNvPr>
          <p:cNvSpPr>
            <a:spLocks noGrp="1"/>
          </p:cNvSpPr>
          <p:nvPr>
            <p:ph idx="1"/>
          </p:nvPr>
        </p:nvSpPr>
        <p:spPr>
          <a:xfrm>
            <a:off x="584200" y="1435503"/>
            <a:ext cx="11018520" cy="3090077"/>
          </a:xfrm>
        </p:spPr>
        <p:txBody>
          <a:bodyPr/>
          <a:lstStyle/>
          <a:p>
            <a:r>
              <a:rPr lang="zh-CN" altLang="en-US" dirty="0"/>
              <a:t>互联网服务和大数据平台给深度学习带来了大量的数据集</a:t>
            </a:r>
            <a:endParaRPr lang="en-US" dirty="0"/>
          </a:p>
          <a:p>
            <a:pPr lvl="1"/>
            <a:r>
              <a:rPr lang="zh-CN" altLang="en-US" dirty="0"/>
              <a:t>搜索引擎 </a:t>
            </a:r>
            <a:r>
              <a:rPr lang="en-US" altLang="zh-CN" dirty="0"/>
              <a:t>(</a:t>
            </a:r>
            <a:r>
              <a:rPr lang="en-US" dirty="0"/>
              <a:t>Search Engine)</a:t>
            </a:r>
          </a:p>
          <a:p>
            <a:pPr lvl="2"/>
            <a:r>
              <a:rPr lang="en-US" dirty="0"/>
              <a:t>Image search: ImageNet, Coco</a:t>
            </a:r>
          </a:p>
          <a:p>
            <a:pPr lvl="2"/>
            <a:r>
              <a:rPr lang="en-US" dirty="0"/>
              <a:t>Text search: Wikipedia, Natural language datasets</a:t>
            </a:r>
          </a:p>
          <a:p>
            <a:pPr lvl="1"/>
            <a:r>
              <a:rPr lang="zh-CN" altLang="en-US" dirty="0"/>
              <a:t>商业网站</a:t>
            </a:r>
            <a:endParaRPr lang="en-US" altLang="zh-CN" dirty="0"/>
          </a:p>
          <a:p>
            <a:pPr lvl="2"/>
            <a:r>
              <a:rPr lang="en-US" dirty="0"/>
              <a:t>Amazon, Taobao: recommendation data sets, ads data sets</a:t>
            </a:r>
          </a:p>
          <a:p>
            <a:pPr lvl="1"/>
            <a:r>
              <a:rPr lang="zh-CN" altLang="en-US" dirty="0"/>
              <a:t>其他互联网服务：</a:t>
            </a:r>
            <a:r>
              <a:rPr lang="en-US" dirty="0"/>
              <a:t>Internet services</a:t>
            </a:r>
          </a:p>
          <a:p>
            <a:pPr lvl="2"/>
            <a:r>
              <a:rPr lang="en-US" dirty="0"/>
              <a:t>Conversational services: </a:t>
            </a:r>
            <a:r>
              <a:rPr lang="en-US" dirty="0" err="1"/>
              <a:t>XiaoIce</a:t>
            </a:r>
            <a:r>
              <a:rPr lang="en-US" dirty="0"/>
              <a:t>, Siri, Cortana</a:t>
            </a:r>
          </a:p>
          <a:p>
            <a:pPr lvl="1"/>
            <a:endParaRPr lang="en-US" dirty="0"/>
          </a:p>
        </p:txBody>
      </p:sp>
      <p:sp>
        <p:nvSpPr>
          <p:cNvPr id="4" name="Slide Number Placeholder 3">
            <a:extLst>
              <a:ext uri="{FF2B5EF4-FFF2-40B4-BE49-F238E27FC236}">
                <a16:creationId xmlns:a16="http://schemas.microsoft.com/office/drawing/2014/main" id="{B8EC6670-EAF9-442E-B7B6-E7CE0137EB0A}"/>
              </a:ext>
            </a:extLst>
          </p:cNvPr>
          <p:cNvSpPr>
            <a:spLocks noGrp="1"/>
          </p:cNvSpPr>
          <p:nvPr>
            <p:ph type="sldNum" sz="quarter" idx="12"/>
          </p:nvPr>
        </p:nvSpPr>
        <p:spPr/>
        <p:txBody>
          <a:bodyPr/>
          <a:lstStyle/>
          <a:p>
            <a:fld id="{75405F3C-E1F1-4016-982B-CA91284A1E2D}" type="slidenum">
              <a:rPr lang="en-US" smtClean="0"/>
              <a:t>16</a:t>
            </a:fld>
            <a:endParaRPr lang="en-US"/>
          </a:p>
        </p:txBody>
      </p:sp>
      <p:graphicFrame>
        <p:nvGraphicFramePr>
          <p:cNvPr id="5" name="Table 5">
            <a:extLst>
              <a:ext uri="{FF2B5EF4-FFF2-40B4-BE49-F238E27FC236}">
                <a16:creationId xmlns:a16="http://schemas.microsoft.com/office/drawing/2014/main" id="{228A3C19-52F8-4DC4-9F60-E73B94428A8A}"/>
              </a:ext>
            </a:extLst>
          </p:cNvPr>
          <p:cNvGraphicFramePr>
            <a:graphicFrameLocks noGrp="1"/>
          </p:cNvGraphicFramePr>
          <p:nvPr>
            <p:extLst>
              <p:ext uri="{D42A27DB-BD31-4B8C-83A1-F6EECF244321}">
                <p14:modId xmlns:p14="http://schemas.microsoft.com/office/powerpoint/2010/main" val="872908109"/>
              </p:ext>
            </p:extLst>
          </p:nvPr>
        </p:nvGraphicFramePr>
        <p:xfrm>
          <a:off x="2029460" y="5288280"/>
          <a:ext cx="8127999" cy="1112520"/>
        </p:xfrm>
        <a:graphic>
          <a:graphicData uri="http://schemas.openxmlformats.org/drawingml/2006/table">
            <a:tbl>
              <a:tblPr firstRow="1" bandRow="1">
                <a:tableStyleId>{69012ECD-51FC-41F1-AA8D-1B2483CD663E}</a:tableStyleId>
              </a:tblPr>
              <a:tblGrid>
                <a:gridCol w="2709333">
                  <a:extLst>
                    <a:ext uri="{9D8B030D-6E8A-4147-A177-3AD203B41FA5}">
                      <a16:colId xmlns:a16="http://schemas.microsoft.com/office/drawing/2014/main" val="1284220256"/>
                    </a:ext>
                  </a:extLst>
                </a:gridCol>
                <a:gridCol w="2709333">
                  <a:extLst>
                    <a:ext uri="{9D8B030D-6E8A-4147-A177-3AD203B41FA5}">
                      <a16:colId xmlns:a16="http://schemas.microsoft.com/office/drawing/2014/main" val="3496174085"/>
                    </a:ext>
                  </a:extLst>
                </a:gridCol>
                <a:gridCol w="2709333">
                  <a:extLst>
                    <a:ext uri="{9D8B030D-6E8A-4147-A177-3AD203B41FA5}">
                      <a16:colId xmlns:a16="http://schemas.microsoft.com/office/drawing/2014/main" val="1608655478"/>
                    </a:ext>
                  </a:extLst>
                </a:gridCol>
              </a:tblGrid>
              <a:tr h="370840">
                <a:tc>
                  <a:txBody>
                    <a:bodyPr/>
                    <a:lstStyle/>
                    <a:p>
                      <a:r>
                        <a:rPr lang="en-US" altLang="zh-CN" dirty="0"/>
                        <a:t>MNIST</a:t>
                      </a:r>
                      <a:endParaRPr lang="en-US" dirty="0"/>
                    </a:p>
                  </a:txBody>
                  <a:tcPr/>
                </a:tc>
                <a:tc>
                  <a:txBody>
                    <a:bodyPr/>
                    <a:lstStyle/>
                    <a:p>
                      <a:r>
                        <a:rPr lang="en-US" dirty="0"/>
                        <a:t>ImageNet</a:t>
                      </a:r>
                    </a:p>
                  </a:txBody>
                  <a:tcPr/>
                </a:tc>
                <a:tc>
                  <a:txBody>
                    <a:bodyPr/>
                    <a:lstStyle/>
                    <a:p>
                      <a:r>
                        <a:rPr lang="en-US" dirty="0"/>
                        <a:t>Web Images</a:t>
                      </a:r>
                    </a:p>
                  </a:txBody>
                  <a:tcPr/>
                </a:tc>
                <a:extLst>
                  <a:ext uri="{0D108BD9-81ED-4DB2-BD59-A6C34878D82A}">
                    <a16:rowId xmlns:a16="http://schemas.microsoft.com/office/drawing/2014/main" val="429953787"/>
                  </a:ext>
                </a:extLst>
              </a:tr>
              <a:tr h="370840">
                <a:tc>
                  <a:txBody>
                    <a:bodyPr/>
                    <a:lstStyle/>
                    <a:p>
                      <a:r>
                        <a:rPr lang="en-US" dirty="0"/>
                        <a:t>60K samples</a:t>
                      </a:r>
                    </a:p>
                  </a:txBody>
                  <a:tcPr/>
                </a:tc>
                <a:tc>
                  <a:txBody>
                    <a:bodyPr/>
                    <a:lstStyle/>
                    <a:p>
                      <a:r>
                        <a:rPr lang="en-US" dirty="0"/>
                        <a:t>16M samples</a:t>
                      </a:r>
                    </a:p>
                  </a:txBody>
                  <a:tcPr/>
                </a:tc>
                <a:tc>
                  <a:txBody>
                    <a:bodyPr/>
                    <a:lstStyle/>
                    <a:p>
                      <a:r>
                        <a:rPr lang="en-US" dirty="0"/>
                        <a:t>Billions of Images</a:t>
                      </a:r>
                    </a:p>
                  </a:txBody>
                  <a:tcPr/>
                </a:tc>
                <a:extLst>
                  <a:ext uri="{0D108BD9-81ED-4DB2-BD59-A6C34878D82A}">
                    <a16:rowId xmlns:a16="http://schemas.microsoft.com/office/drawing/2014/main" val="2099138389"/>
                  </a:ext>
                </a:extLst>
              </a:tr>
              <a:tr h="370840">
                <a:tc>
                  <a:txBody>
                    <a:bodyPr/>
                    <a:lstStyle/>
                    <a:p>
                      <a:r>
                        <a:rPr lang="en-US" dirty="0"/>
                        <a:t>10 categories</a:t>
                      </a:r>
                    </a:p>
                  </a:txBody>
                  <a:tcPr/>
                </a:tc>
                <a:tc>
                  <a:txBody>
                    <a:bodyPr/>
                    <a:lstStyle/>
                    <a:p>
                      <a:r>
                        <a:rPr lang="en-US" dirty="0"/>
                        <a:t>1000 categories</a:t>
                      </a:r>
                    </a:p>
                  </a:txBody>
                  <a:tcPr/>
                </a:tc>
                <a:tc>
                  <a:txBody>
                    <a:bodyPr/>
                    <a:lstStyle/>
                    <a:p>
                      <a:r>
                        <a:rPr lang="en-US" dirty="0"/>
                        <a:t>Opened categories</a:t>
                      </a:r>
                    </a:p>
                  </a:txBody>
                  <a:tcPr/>
                </a:tc>
                <a:extLst>
                  <a:ext uri="{0D108BD9-81ED-4DB2-BD59-A6C34878D82A}">
                    <a16:rowId xmlns:a16="http://schemas.microsoft.com/office/drawing/2014/main" val="3999126177"/>
                  </a:ext>
                </a:extLst>
              </a:tr>
            </a:tbl>
          </a:graphicData>
        </a:graphic>
      </p:graphicFrame>
      <p:sp>
        <p:nvSpPr>
          <p:cNvPr id="7" name="TextBox 6">
            <a:extLst>
              <a:ext uri="{FF2B5EF4-FFF2-40B4-BE49-F238E27FC236}">
                <a16:creationId xmlns:a16="http://schemas.microsoft.com/office/drawing/2014/main" id="{83ACD3F6-4C77-4252-B4F7-D30BEEF92BA1}"/>
              </a:ext>
            </a:extLst>
          </p:cNvPr>
          <p:cNvSpPr txBox="1"/>
          <p:nvPr/>
        </p:nvSpPr>
        <p:spPr>
          <a:xfrm>
            <a:off x="4575960" y="4724957"/>
            <a:ext cx="3745641" cy="363946"/>
          </a:xfrm>
          <a:prstGeom prst="rect">
            <a:avLst/>
          </a:prstGeom>
          <a:noFill/>
        </p:spPr>
        <p:txBody>
          <a:bodyPr wrap="none" rtlCol="0">
            <a:spAutoFit/>
          </a:bodyPr>
          <a:lstStyle/>
          <a:p>
            <a:r>
              <a:rPr lang="en-US" b="1" dirty="0">
                <a:solidFill>
                  <a:schemeClr val="tx2"/>
                </a:solidFill>
              </a:rPr>
              <a:t>E.g., image classification problem</a:t>
            </a:r>
          </a:p>
        </p:txBody>
      </p:sp>
    </p:spTree>
    <p:extLst>
      <p:ext uri="{BB962C8B-B14F-4D97-AF65-F5344CB8AC3E}">
        <p14:creationId xmlns:p14="http://schemas.microsoft.com/office/powerpoint/2010/main" val="3733769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6E92C-709D-4056-95FA-6D053BF0E72E}"/>
              </a:ext>
            </a:extLst>
          </p:cNvPr>
          <p:cNvSpPr>
            <a:spLocks noGrp="1"/>
          </p:cNvSpPr>
          <p:nvPr>
            <p:ph type="title"/>
          </p:nvPr>
        </p:nvSpPr>
        <p:spPr>
          <a:xfrm>
            <a:off x="588263" y="457200"/>
            <a:ext cx="11018520" cy="553998"/>
          </a:xfrm>
        </p:spPr>
        <p:txBody>
          <a:bodyPr/>
          <a:lstStyle/>
          <a:p>
            <a:r>
              <a:rPr lang="zh-CN" altLang="en-US" dirty="0"/>
              <a:t>深度学习算法的进步 </a:t>
            </a:r>
            <a:r>
              <a:rPr lang="en-US" altLang="zh-CN" dirty="0"/>
              <a:t>– e.g., MNIST</a:t>
            </a:r>
            <a:endParaRPr lang="en-US" dirty="0"/>
          </a:p>
        </p:txBody>
      </p:sp>
      <p:sp>
        <p:nvSpPr>
          <p:cNvPr id="3" name="Content Placeholder 2">
            <a:extLst>
              <a:ext uri="{FF2B5EF4-FFF2-40B4-BE49-F238E27FC236}">
                <a16:creationId xmlns:a16="http://schemas.microsoft.com/office/drawing/2014/main" id="{67F0620A-6557-46DE-8EEE-2E6B62551C2A}"/>
              </a:ext>
            </a:extLst>
          </p:cNvPr>
          <p:cNvSpPr>
            <a:spLocks noGrp="1"/>
          </p:cNvSpPr>
          <p:nvPr>
            <p:ph idx="1"/>
          </p:nvPr>
        </p:nvSpPr>
        <p:spPr>
          <a:xfrm>
            <a:off x="584200" y="1435503"/>
            <a:ext cx="4787900" cy="4481227"/>
          </a:xfrm>
        </p:spPr>
        <p:txBody>
          <a:bodyPr/>
          <a:lstStyle/>
          <a:p>
            <a:r>
              <a:rPr lang="en-US" dirty="0"/>
              <a:t>THE MNIST DATABASE of handwritten digits</a:t>
            </a:r>
          </a:p>
          <a:p>
            <a:r>
              <a:rPr lang="en-US" dirty="0"/>
              <a:t>A simple convolutional NN approach can equal the best SVM approach (1998)</a:t>
            </a:r>
          </a:p>
          <a:p>
            <a:r>
              <a:rPr lang="en-US" dirty="0"/>
              <a:t>A deep convolutional NN approach can reduce the error rate to 0.23% (2012), which is </a:t>
            </a:r>
            <a:r>
              <a:rPr lang="en-US" b="1" dirty="0"/>
              <a:t>compare to humans</a:t>
            </a:r>
            <a:r>
              <a:rPr lang="en-US" dirty="0"/>
              <a:t> at 0.2%</a:t>
            </a:r>
          </a:p>
        </p:txBody>
      </p:sp>
      <p:sp>
        <p:nvSpPr>
          <p:cNvPr id="4" name="Slide Number Placeholder 3">
            <a:extLst>
              <a:ext uri="{FF2B5EF4-FFF2-40B4-BE49-F238E27FC236}">
                <a16:creationId xmlns:a16="http://schemas.microsoft.com/office/drawing/2014/main" id="{DC6914AE-42EF-4FB4-AE1A-9CE90698CFEE}"/>
              </a:ext>
            </a:extLst>
          </p:cNvPr>
          <p:cNvSpPr>
            <a:spLocks noGrp="1"/>
          </p:cNvSpPr>
          <p:nvPr>
            <p:ph type="sldNum" sz="quarter" idx="12"/>
          </p:nvPr>
        </p:nvSpPr>
        <p:spPr/>
        <p:txBody>
          <a:bodyPr/>
          <a:lstStyle/>
          <a:p>
            <a:fld id="{75405F3C-E1F1-4016-982B-CA91284A1E2D}" type="slidenum">
              <a:rPr lang="en-US" smtClean="0"/>
              <a:t>17</a:t>
            </a:fld>
            <a:endParaRPr lang="en-US"/>
          </a:p>
        </p:txBody>
      </p:sp>
      <p:graphicFrame>
        <p:nvGraphicFramePr>
          <p:cNvPr id="7" name="Chart 6">
            <a:extLst>
              <a:ext uri="{FF2B5EF4-FFF2-40B4-BE49-F238E27FC236}">
                <a16:creationId xmlns:a16="http://schemas.microsoft.com/office/drawing/2014/main" id="{8B0302BB-0679-4E1F-88B0-AB13CC774F4F}"/>
              </a:ext>
            </a:extLst>
          </p:cNvPr>
          <p:cNvGraphicFramePr>
            <a:graphicFrameLocks/>
          </p:cNvGraphicFramePr>
          <p:nvPr>
            <p:extLst>
              <p:ext uri="{D42A27DB-BD31-4B8C-83A1-F6EECF244321}">
                <p14:modId xmlns:p14="http://schemas.microsoft.com/office/powerpoint/2010/main" val="1421940699"/>
              </p:ext>
            </p:extLst>
          </p:nvPr>
        </p:nvGraphicFramePr>
        <p:xfrm>
          <a:off x="4977246" y="962523"/>
          <a:ext cx="6234978" cy="561492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96045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622A3-E776-4670-9C85-30301B25DF22}"/>
              </a:ext>
            </a:extLst>
          </p:cNvPr>
          <p:cNvSpPr>
            <a:spLocks noGrp="1"/>
          </p:cNvSpPr>
          <p:nvPr>
            <p:ph type="title"/>
          </p:nvPr>
        </p:nvSpPr>
        <p:spPr/>
        <p:txBody>
          <a:bodyPr/>
          <a:lstStyle/>
          <a:p>
            <a:r>
              <a:rPr lang="zh-CN" altLang="en-US" dirty="0"/>
              <a:t>深度学习算法的进步 </a:t>
            </a:r>
            <a:r>
              <a:rPr lang="en-US" altLang="zh-CN" dirty="0"/>
              <a:t>– e.g., IMAGENET</a:t>
            </a:r>
            <a:endParaRPr lang="en-US" dirty="0"/>
          </a:p>
        </p:txBody>
      </p:sp>
      <p:graphicFrame>
        <p:nvGraphicFramePr>
          <p:cNvPr id="5" name="Content Placeholder 4">
            <a:extLst>
              <a:ext uri="{FF2B5EF4-FFF2-40B4-BE49-F238E27FC236}">
                <a16:creationId xmlns:a16="http://schemas.microsoft.com/office/drawing/2014/main" id="{BA19BC8E-348B-4781-8735-A50D6E897E4C}"/>
              </a:ext>
            </a:extLst>
          </p:cNvPr>
          <p:cNvGraphicFramePr>
            <a:graphicFrameLocks noGrp="1"/>
          </p:cNvGraphicFramePr>
          <p:nvPr>
            <p:ph idx="1"/>
            <p:extLst>
              <p:ext uri="{D42A27DB-BD31-4B8C-83A1-F6EECF244321}">
                <p14:modId xmlns:p14="http://schemas.microsoft.com/office/powerpoint/2010/main" val="2224282991"/>
              </p:ext>
            </p:extLst>
          </p:nvPr>
        </p:nvGraphicFramePr>
        <p:xfrm>
          <a:off x="584200" y="2276764"/>
          <a:ext cx="11018838" cy="44253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475E4D73-D0D3-42A5-9FE0-BC828C1A06E1}"/>
              </a:ext>
            </a:extLst>
          </p:cNvPr>
          <p:cNvSpPr>
            <a:spLocks noGrp="1"/>
          </p:cNvSpPr>
          <p:nvPr>
            <p:ph type="sldNum" sz="quarter" idx="12"/>
          </p:nvPr>
        </p:nvSpPr>
        <p:spPr/>
        <p:txBody>
          <a:bodyPr/>
          <a:lstStyle/>
          <a:p>
            <a:fld id="{75405F3C-E1F1-4016-982B-CA91284A1E2D}" type="slidenum">
              <a:rPr lang="en-US" smtClean="0"/>
              <a:t>18</a:t>
            </a:fld>
            <a:endParaRPr lang="en-US"/>
          </a:p>
        </p:txBody>
      </p:sp>
      <p:pic>
        <p:nvPicPr>
          <p:cNvPr id="7" name="Picture 6" descr="A picture containing knife&#10;&#10;Description automatically generated">
            <a:extLst>
              <a:ext uri="{FF2B5EF4-FFF2-40B4-BE49-F238E27FC236}">
                <a16:creationId xmlns:a16="http://schemas.microsoft.com/office/drawing/2014/main" id="{91BBD4D1-4BB5-42F5-A8F3-D062BA83D27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4691" y="3803074"/>
            <a:ext cx="2642679" cy="776287"/>
          </a:xfrm>
          <a:prstGeom prst="rect">
            <a:avLst/>
          </a:prstGeom>
        </p:spPr>
      </p:pic>
      <p:pic>
        <p:nvPicPr>
          <p:cNvPr id="9" name="Picture 8" descr="A close up of a map&#10;&#10;Description automatically generated">
            <a:extLst>
              <a:ext uri="{FF2B5EF4-FFF2-40B4-BE49-F238E27FC236}">
                <a16:creationId xmlns:a16="http://schemas.microsoft.com/office/drawing/2014/main" id="{EA605AA4-4426-416C-9E0E-52B631AB5E8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22906" y="2979162"/>
            <a:ext cx="2557482" cy="823912"/>
          </a:xfrm>
          <a:prstGeom prst="rect">
            <a:avLst/>
          </a:prstGeom>
        </p:spPr>
      </p:pic>
      <p:pic>
        <p:nvPicPr>
          <p:cNvPr id="11" name="Picture 10" descr="A picture containing room&#10;&#10;Description automatically generated">
            <a:extLst>
              <a:ext uri="{FF2B5EF4-FFF2-40B4-BE49-F238E27FC236}">
                <a16:creationId xmlns:a16="http://schemas.microsoft.com/office/drawing/2014/main" id="{BC1DD1E8-EDCD-474F-B6F2-14A8E819AD48}"/>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4749740" y="2555261"/>
            <a:ext cx="2377881" cy="671888"/>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59934AF3-4296-4C33-87BA-0C33662D817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6200000">
            <a:off x="7463982" y="800732"/>
            <a:ext cx="1268028" cy="2912918"/>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74A875FE-6C80-4AD4-9858-E69FB4F7F0D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554455" y="1769892"/>
            <a:ext cx="2362662" cy="487299"/>
          </a:xfrm>
          <a:prstGeom prst="rect">
            <a:avLst/>
          </a:prstGeom>
        </p:spPr>
      </p:pic>
      <p:sp>
        <p:nvSpPr>
          <p:cNvPr id="16" name="Content Placeholder 2">
            <a:extLst>
              <a:ext uri="{FF2B5EF4-FFF2-40B4-BE49-F238E27FC236}">
                <a16:creationId xmlns:a16="http://schemas.microsoft.com/office/drawing/2014/main" id="{2011729C-215C-4AF1-B2CC-87A2990B2610}"/>
              </a:ext>
            </a:extLst>
          </p:cNvPr>
          <p:cNvSpPr txBox="1">
            <a:spLocks/>
          </p:cNvSpPr>
          <p:nvPr/>
        </p:nvSpPr>
        <p:spPr>
          <a:xfrm>
            <a:off x="7460876" y="5072321"/>
            <a:ext cx="4731124" cy="135421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zh-CN" altLang="en-US" dirty="0"/>
              <a:t>更好的激活函数和结构</a:t>
            </a:r>
            <a:r>
              <a:rPr lang="en-US" altLang="zh-CN" dirty="0"/>
              <a:t>: </a:t>
            </a:r>
            <a:r>
              <a:rPr lang="en-US" altLang="zh-CN" dirty="0" err="1"/>
              <a:t>ReLU</a:t>
            </a:r>
            <a:r>
              <a:rPr lang="en-US" altLang="zh-CN" dirty="0"/>
              <a:t>, BN, …</a:t>
            </a:r>
          </a:p>
          <a:p>
            <a:pPr lvl="1"/>
            <a:r>
              <a:rPr lang="zh-CN" altLang="en-US" dirty="0"/>
              <a:t>更复杂的网络和更多参数</a:t>
            </a:r>
            <a:r>
              <a:rPr lang="en-US" altLang="zh-CN" dirty="0"/>
              <a:t>: </a:t>
            </a:r>
          </a:p>
          <a:p>
            <a:pPr lvl="1"/>
            <a:r>
              <a:rPr lang="zh-CN" altLang="en-US" dirty="0"/>
              <a:t>更好的训练方法</a:t>
            </a:r>
            <a:r>
              <a:rPr lang="en-US" altLang="zh-CN" dirty="0"/>
              <a:t>: regularization, initialization, learning methods</a:t>
            </a:r>
            <a:endParaRPr lang="en-US" dirty="0"/>
          </a:p>
        </p:txBody>
      </p:sp>
    </p:spTree>
    <p:extLst>
      <p:ext uri="{BB962C8B-B14F-4D97-AF65-F5344CB8AC3E}">
        <p14:creationId xmlns:p14="http://schemas.microsoft.com/office/powerpoint/2010/main" val="2143187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622A3-E776-4670-9C85-30301B25DF22}"/>
              </a:ext>
            </a:extLst>
          </p:cNvPr>
          <p:cNvSpPr>
            <a:spLocks noGrp="1"/>
          </p:cNvSpPr>
          <p:nvPr>
            <p:ph type="title"/>
          </p:nvPr>
        </p:nvSpPr>
        <p:spPr/>
        <p:txBody>
          <a:bodyPr/>
          <a:lstStyle/>
          <a:p>
            <a:r>
              <a:rPr lang="zh-CN" altLang="en-US" dirty="0"/>
              <a:t>深度学习算法的进步 </a:t>
            </a:r>
            <a:r>
              <a:rPr lang="en-US" altLang="zh-CN" dirty="0"/>
              <a:t>– </a:t>
            </a:r>
            <a:r>
              <a:rPr lang="zh-CN" altLang="en-US" dirty="0"/>
              <a:t>其他领域 </a:t>
            </a:r>
            <a:r>
              <a:rPr lang="en-US" altLang="zh-CN" dirty="0"/>
              <a:t>(</a:t>
            </a:r>
            <a:r>
              <a:rPr lang="en-US" dirty="0"/>
              <a:t>human parity or +</a:t>
            </a:r>
            <a:r>
              <a:rPr lang="en-US" altLang="zh-CN" dirty="0"/>
              <a:t>)</a:t>
            </a:r>
            <a:endParaRPr lang="en-US" dirty="0"/>
          </a:p>
        </p:txBody>
      </p:sp>
      <p:sp>
        <p:nvSpPr>
          <p:cNvPr id="4" name="Slide Number Placeholder 3">
            <a:extLst>
              <a:ext uri="{FF2B5EF4-FFF2-40B4-BE49-F238E27FC236}">
                <a16:creationId xmlns:a16="http://schemas.microsoft.com/office/drawing/2014/main" id="{475E4D73-D0D3-42A5-9FE0-BC828C1A06E1}"/>
              </a:ext>
            </a:extLst>
          </p:cNvPr>
          <p:cNvSpPr>
            <a:spLocks noGrp="1"/>
          </p:cNvSpPr>
          <p:nvPr>
            <p:ph type="sldNum" sz="quarter" idx="12"/>
          </p:nvPr>
        </p:nvSpPr>
        <p:spPr/>
        <p:txBody>
          <a:bodyPr/>
          <a:lstStyle/>
          <a:p>
            <a:fld id="{75405F3C-E1F1-4016-982B-CA91284A1E2D}" type="slidenum">
              <a:rPr lang="en-US" smtClean="0"/>
              <a:t>19</a:t>
            </a:fld>
            <a:endParaRPr lang="en-US"/>
          </a:p>
        </p:txBody>
      </p:sp>
      <p:sp>
        <p:nvSpPr>
          <p:cNvPr id="6" name="Content Placeholder 5">
            <a:extLst>
              <a:ext uri="{FF2B5EF4-FFF2-40B4-BE49-F238E27FC236}">
                <a16:creationId xmlns:a16="http://schemas.microsoft.com/office/drawing/2014/main" id="{834D9177-6A6A-4732-83B1-70C0B53C9A99}"/>
              </a:ext>
            </a:extLst>
          </p:cNvPr>
          <p:cNvSpPr>
            <a:spLocks noGrp="1"/>
          </p:cNvSpPr>
          <p:nvPr>
            <p:ph idx="1"/>
          </p:nvPr>
        </p:nvSpPr>
        <p:spPr>
          <a:xfrm>
            <a:off x="2889725" y="1827418"/>
            <a:ext cx="3123800" cy="861774"/>
          </a:xfrm>
        </p:spPr>
        <p:txBody>
          <a:bodyPr/>
          <a:lstStyle/>
          <a:p>
            <a:r>
              <a:rPr lang="en-US" dirty="0"/>
              <a:t>2015, ImageNet, MSRA, Resnet</a:t>
            </a:r>
          </a:p>
        </p:txBody>
      </p:sp>
      <p:pic>
        <p:nvPicPr>
          <p:cNvPr id="17" name="Picture 6" descr="http://bryanrussell.org/projects/recognitionBySceneAlignment/banner.jpg">
            <a:extLst>
              <a:ext uri="{FF2B5EF4-FFF2-40B4-BE49-F238E27FC236}">
                <a16:creationId xmlns:a16="http://schemas.microsoft.com/office/drawing/2014/main" id="{87FC889E-33A4-4654-8DDF-060A3E5DEB55}"/>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502154" y="1595289"/>
            <a:ext cx="1904761" cy="149247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Natural language processing”的图片搜索结果">
            <a:extLst>
              <a:ext uri="{FF2B5EF4-FFF2-40B4-BE49-F238E27FC236}">
                <a16:creationId xmlns:a16="http://schemas.microsoft.com/office/drawing/2014/main" id="{E6A5BE04-8E82-4818-93F5-DEF92C3DF49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66679" y="1595289"/>
            <a:ext cx="1795133" cy="102529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38" descr="“speech recognition”的图片搜索结果">
            <a:extLst>
              <a:ext uri="{FF2B5EF4-FFF2-40B4-BE49-F238E27FC236}">
                <a16:creationId xmlns:a16="http://schemas.microsoft.com/office/drawing/2014/main" id="{09289A17-A796-4BDA-A437-C782DF95827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4348" y="4036277"/>
            <a:ext cx="2760099" cy="97165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E68696A-6EDD-4294-804E-342474A2503B}"/>
              </a:ext>
            </a:extLst>
          </p:cNvPr>
          <p:cNvSpPr txBox="1"/>
          <p:nvPr/>
        </p:nvSpPr>
        <p:spPr>
          <a:xfrm>
            <a:off x="390423" y="3033307"/>
            <a:ext cx="2041136" cy="369332"/>
          </a:xfrm>
          <a:prstGeom prst="rect">
            <a:avLst/>
          </a:prstGeom>
          <a:noFill/>
        </p:spPr>
        <p:txBody>
          <a:bodyPr wrap="none" rtlCol="0">
            <a:spAutoFit/>
          </a:bodyPr>
          <a:lstStyle/>
          <a:p>
            <a:r>
              <a:rPr lang="en-US" dirty="0">
                <a:solidFill>
                  <a:schemeClr val="tx2"/>
                </a:solidFill>
              </a:rPr>
              <a:t>Image recognition</a:t>
            </a:r>
          </a:p>
        </p:txBody>
      </p:sp>
      <p:sp>
        <p:nvSpPr>
          <p:cNvPr id="24" name="TextBox 23">
            <a:extLst>
              <a:ext uri="{FF2B5EF4-FFF2-40B4-BE49-F238E27FC236}">
                <a16:creationId xmlns:a16="http://schemas.microsoft.com/office/drawing/2014/main" id="{C30C1B95-9391-4063-A920-53A618B88269}"/>
              </a:ext>
            </a:extLst>
          </p:cNvPr>
          <p:cNvSpPr txBox="1"/>
          <p:nvPr/>
        </p:nvSpPr>
        <p:spPr>
          <a:xfrm>
            <a:off x="738319" y="5217272"/>
            <a:ext cx="2145331" cy="369332"/>
          </a:xfrm>
          <a:prstGeom prst="rect">
            <a:avLst/>
          </a:prstGeom>
          <a:noFill/>
        </p:spPr>
        <p:txBody>
          <a:bodyPr wrap="none" rtlCol="0">
            <a:spAutoFit/>
          </a:bodyPr>
          <a:lstStyle/>
          <a:p>
            <a:r>
              <a:rPr lang="en-US" dirty="0">
                <a:solidFill>
                  <a:schemeClr val="tx2"/>
                </a:solidFill>
              </a:rPr>
              <a:t>Speech recognition</a:t>
            </a:r>
          </a:p>
        </p:txBody>
      </p:sp>
      <p:sp>
        <p:nvSpPr>
          <p:cNvPr id="25" name="TextBox 24">
            <a:extLst>
              <a:ext uri="{FF2B5EF4-FFF2-40B4-BE49-F238E27FC236}">
                <a16:creationId xmlns:a16="http://schemas.microsoft.com/office/drawing/2014/main" id="{7DE93206-58DB-4B2C-97FA-55F84FAF704D}"/>
              </a:ext>
            </a:extLst>
          </p:cNvPr>
          <p:cNvSpPr txBox="1"/>
          <p:nvPr/>
        </p:nvSpPr>
        <p:spPr>
          <a:xfrm>
            <a:off x="6293466" y="2734537"/>
            <a:ext cx="1941557" cy="369332"/>
          </a:xfrm>
          <a:prstGeom prst="rect">
            <a:avLst/>
          </a:prstGeom>
          <a:noFill/>
        </p:spPr>
        <p:txBody>
          <a:bodyPr wrap="none" rtlCol="0">
            <a:spAutoFit/>
          </a:bodyPr>
          <a:lstStyle/>
          <a:p>
            <a:r>
              <a:rPr lang="en-US" dirty="0">
                <a:solidFill>
                  <a:schemeClr val="tx2"/>
                </a:solidFill>
              </a:rPr>
              <a:t>Natural language</a:t>
            </a:r>
          </a:p>
        </p:txBody>
      </p:sp>
      <p:sp>
        <p:nvSpPr>
          <p:cNvPr id="27" name="TextBox 26">
            <a:extLst>
              <a:ext uri="{FF2B5EF4-FFF2-40B4-BE49-F238E27FC236}">
                <a16:creationId xmlns:a16="http://schemas.microsoft.com/office/drawing/2014/main" id="{C5B19D26-62BD-4EA0-ACBF-493F4B7767E2}"/>
              </a:ext>
            </a:extLst>
          </p:cNvPr>
          <p:cNvSpPr txBox="1"/>
          <p:nvPr/>
        </p:nvSpPr>
        <p:spPr>
          <a:xfrm>
            <a:off x="6184552" y="5412569"/>
            <a:ext cx="2548839" cy="369332"/>
          </a:xfrm>
          <a:prstGeom prst="rect">
            <a:avLst/>
          </a:prstGeom>
          <a:noFill/>
        </p:spPr>
        <p:txBody>
          <a:bodyPr wrap="none" rtlCol="0">
            <a:spAutoFit/>
          </a:bodyPr>
          <a:lstStyle/>
          <a:p>
            <a:r>
              <a:rPr lang="en-US" dirty="0">
                <a:solidFill>
                  <a:schemeClr val="tx2"/>
                </a:solidFill>
              </a:rPr>
              <a:t>Reinforcement learning</a:t>
            </a:r>
          </a:p>
        </p:txBody>
      </p:sp>
      <p:grpSp>
        <p:nvGrpSpPr>
          <p:cNvPr id="3" name="Group 2">
            <a:extLst>
              <a:ext uri="{FF2B5EF4-FFF2-40B4-BE49-F238E27FC236}">
                <a16:creationId xmlns:a16="http://schemas.microsoft.com/office/drawing/2014/main" id="{97A6FB9F-FEE3-418E-9F6A-01720FAE818E}"/>
              </a:ext>
            </a:extLst>
          </p:cNvPr>
          <p:cNvGrpSpPr/>
          <p:nvPr/>
        </p:nvGrpSpPr>
        <p:grpSpPr>
          <a:xfrm>
            <a:off x="6436184" y="3605647"/>
            <a:ext cx="1962093" cy="1799597"/>
            <a:chOff x="6436184" y="3605647"/>
            <a:chExt cx="1962093" cy="1799597"/>
          </a:xfrm>
        </p:grpSpPr>
        <p:pic>
          <p:nvPicPr>
            <p:cNvPr id="20" name="Picture 16" descr="http://www.performics.com/wp-content/uploads/2013/05/shutterstock_42826063.jpg">
              <a:extLst>
                <a:ext uri="{FF2B5EF4-FFF2-40B4-BE49-F238E27FC236}">
                  <a16:creationId xmlns:a16="http://schemas.microsoft.com/office/drawing/2014/main" id="{CAF8009E-CF1B-474B-9CF7-DD08E65E717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60562" y="3605647"/>
              <a:ext cx="1237715" cy="123771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http://www.pngmart.com/files/4/Earth-PNG-Image.png">
              <a:extLst>
                <a:ext uri="{FF2B5EF4-FFF2-40B4-BE49-F238E27FC236}">
                  <a16:creationId xmlns:a16="http://schemas.microsoft.com/office/drawing/2014/main" id="{27CA6628-AAC3-4E8A-BB83-A9278B7E094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36184" y="4262027"/>
              <a:ext cx="1143217" cy="1143217"/>
            </a:xfrm>
            <a:prstGeom prst="rect">
              <a:avLst/>
            </a:prstGeom>
            <a:noFill/>
            <a:extLst>
              <a:ext uri="{909E8E84-426E-40DD-AFC4-6F175D3DCCD1}">
                <a14:hiddenFill xmlns:a14="http://schemas.microsoft.com/office/drawing/2010/main">
                  <a:solidFill>
                    <a:srgbClr val="FFFFFF"/>
                  </a:solidFill>
                </a14:hiddenFill>
              </a:ext>
            </a:extLst>
          </p:spPr>
        </p:pic>
        <p:sp>
          <p:nvSpPr>
            <p:cNvPr id="28" name="Arrow: Curved Down 27">
              <a:extLst>
                <a:ext uri="{FF2B5EF4-FFF2-40B4-BE49-F238E27FC236}">
                  <a16:creationId xmlns:a16="http://schemas.microsoft.com/office/drawing/2014/main" id="{FDC05603-225F-44D6-B57D-60DCF02D7E92}"/>
                </a:ext>
              </a:extLst>
            </p:cNvPr>
            <p:cNvSpPr/>
            <p:nvPr/>
          </p:nvSpPr>
          <p:spPr>
            <a:xfrm rot="19949109">
              <a:off x="6886186" y="3966265"/>
              <a:ext cx="599100" cy="170770"/>
            </a:xfrm>
            <a:prstGeom prst="curvedDownArrow">
              <a:avLst>
                <a:gd name="adj1" fmla="val 25000"/>
                <a:gd name="adj2" fmla="val 87321"/>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Arrow: Curved Down 28">
              <a:extLst>
                <a:ext uri="{FF2B5EF4-FFF2-40B4-BE49-F238E27FC236}">
                  <a16:creationId xmlns:a16="http://schemas.microsoft.com/office/drawing/2014/main" id="{0B062F44-1E0B-44E2-AB97-8BBC658F97F3}"/>
                </a:ext>
              </a:extLst>
            </p:cNvPr>
            <p:cNvSpPr/>
            <p:nvPr/>
          </p:nvSpPr>
          <p:spPr>
            <a:xfrm rot="8632130">
              <a:off x="7479229" y="4850455"/>
              <a:ext cx="599100" cy="170770"/>
            </a:xfrm>
            <a:prstGeom prst="curvedDownArrow">
              <a:avLst>
                <a:gd name="adj1" fmla="val 25000"/>
                <a:gd name="adj2" fmla="val 87321"/>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30" name="Content Placeholder 5">
            <a:extLst>
              <a:ext uri="{FF2B5EF4-FFF2-40B4-BE49-F238E27FC236}">
                <a16:creationId xmlns:a16="http://schemas.microsoft.com/office/drawing/2014/main" id="{F921333C-1BA1-49B1-951E-36587431D57C}"/>
              </a:ext>
            </a:extLst>
          </p:cNvPr>
          <p:cNvSpPr txBox="1">
            <a:spLocks/>
          </p:cNvSpPr>
          <p:nvPr/>
        </p:nvSpPr>
        <p:spPr>
          <a:xfrm>
            <a:off x="2883650" y="4355498"/>
            <a:ext cx="3123800" cy="129266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2016, NIST 2000, MSR, Combined model</a:t>
            </a:r>
          </a:p>
        </p:txBody>
      </p:sp>
      <p:sp>
        <p:nvSpPr>
          <p:cNvPr id="31" name="Content Placeholder 5">
            <a:extLst>
              <a:ext uri="{FF2B5EF4-FFF2-40B4-BE49-F238E27FC236}">
                <a16:creationId xmlns:a16="http://schemas.microsoft.com/office/drawing/2014/main" id="{26B5AAA8-8D50-46E3-808C-5CFE065D0F5C}"/>
              </a:ext>
            </a:extLst>
          </p:cNvPr>
          <p:cNvSpPr txBox="1">
            <a:spLocks/>
          </p:cNvSpPr>
          <p:nvPr/>
        </p:nvSpPr>
        <p:spPr>
          <a:xfrm>
            <a:off x="8739248" y="4355498"/>
            <a:ext cx="3123800" cy="180972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2016, Go Game, </a:t>
            </a:r>
            <a:r>
              <a:rPr lang="en-US" altLang="zh-CN" dirty="0"/>
              <a:t>DeepMind</a:t>
            </a:r>
          </a:p>
          <a:p>
            <a:r>
              <a:rPr lang="en-US" dirty="0"/>
              <a:t>2019, Dota2, </a:t>
            </a:r>
            <a:r>
              <a:rPr lang="en-US" dirty="0" err="1"/>
              <a:t>OpenAI</a:t>
            </a:r>
            <a:endParaRPr lang="en-US" dirty="0"/>
          </a:p>
        </p:txBody>
      </p:sp>
      <p:sp>
        <p:nvSpPr>
          <p:cNvPr id="32" name="Content Placeholder 5">
            <a:extLst>
              <a:ext uri="{FF2B5EF4-FFF2-40B4-BE49-F238E27FC236}">
                <a16:creationId xmlns:a16="http://schemas.microsoft.com/office/drawing/2014/main" id="{BF15F54D-D0C5-4D3E-A5FB-63ACFB57C2F9}"/>
              </a:ext>
            </a:extLst>
          </p:cNvPr>
          <p:cNvSpPr txBox="1">
            <a:spLocks/>
          </p:cNvSpPr>
          <p:nvPr/>
        </p:nvSpPr>
        <p:spPr>
          <a:xfrm>
            <a:off x="8733391" y="1595289"/>
            <a:ext cx="3123800" cy="172354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2019,  </a:t>
            </a:r>
            <a:r>
              <a:rPr lang="en-US" dirty="0" err="1"/>
              <a:t>CoQA</a:t>
            </a:r>
            <a:r>
              <a:rPr lang="en-US" dirty="0"/>
              <a:t>, </a:t>
            </a:r>
            <a:r>
              <a:rPr lang="en-US" dirty="0" err="1"/>
              <a:t>SQuAD</a:t>
            </a:r>
            <a:r>
              <a:rPr lang="en-US" dirty="0"/>
              <a:t>, MSRA, Multistage Multitask Learning</a:t>
            </a:r>
          </a:p>
        </p:txBody>
      </p:sp>
    </p:spTree>
    <p:extLst>
      <p:ext uri="{BB962C8B-B14F-4D97-AF65-F5344CB8AC3E}">
        <p14:creationId xmlns:p14="http://schemas.microsoft.com/office/powerpoint/2010/main" val="2834789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36C90-8611-4B9D-950C-8773ABE12F22}"/>
              </a:ext>
            </a:extLst>
          </p:cNvPr>
          <p:cNvSpPr>
            <a:spLocks noGrp="1"/>
          </p:cNvSpPr>
          <p:nvPr>
            <p:ph type="title"/>
          </p:nvPr>
        </p:nvSpPr>
        <p:spPr/>
        <p:txBody>
          <a:bodyPr/>
          <a:lstStyle/>
          <a:p>
            <a:r>
              <a:rPr lang="zh-CN" altLang="en-US" dirty="0"/>
              <a:t>主要内容</a:t>
            </a:r>
            <a:endParaRPr lang="en-US" dirty="0"/>
          </a:p>
        </p:txBody>
      </p:sp>
      <p:sp>
        <p:nvSpPr>
          <p:cNvPr id="5" name="Text Placeholder 4">
            <a:extLst>
              <a:ext uri="{FF2B5EF4-FFF2-40B4-BE49-F238E27FC236}">
                <a16:creationId xmlns:a16="http://schemas.microsoft.com/office/drawing/2014/main" id="{6A28FCC3-01B0-492F-B5CF-498349FAAD13}"/>
              </a:ext>
            </a:extLst>
          </p:cNvPr>
          <p:cNvSpPr>
            <a:spLocks noGrp="1"/>
          </p:cNvSpPr>
          <p:nvPr>
            <p:ph type="body" sz="quarter" idx="10"/>
          </p:nvPr>
        </p:nvSpPr>
        <p:spPr>
          <a:xfrm>
            <a:off x="584200" y="1435497"/>
            <a:ext cx="11018520" cy="3841052"/>
          </a:xfrm>
        </p:spPr>
        <p:txBody>
          <a:bodyPr/>
          <a:lstStyle/>
          <a:p>
            <a:r>
              <a:rPr lang="zh-CN" altLang="en-US" dirty="0"/>
              <a:t>不包括的内容</a:t>
            </a:r>
            <a:endParaRPr lang="en-US" dirty="0"/>
          </a:p>
          <a:p>
            <a:pPr lvl="1"/>
            <a:r>
              <a:rPr lang="en-US" dirty="0"/>
              <a:t>Specific deep learning algorithms</a:t>
            </a:r>
          </a:p>
          <a:p>
            <a:pPr lvl="1"/>
            <a:r>
              <a:rPr lang="en-US" dirty="0"/>
              <a:t>How to programming deep learning models</a:t>
            </a:r>
          </a:p>
          <a:p>
            <a:pPr lvl="1"/>
            <a:r>
              <a:rPr lang="en-US" dirty="0"/>
              <a:t>How to use deep learning tools</a:t>
            </a:r>
          </a:p>
          <a:p>
            <a:r>
              <a:rPr lang="zh-CN" altLang="en-US" dirty="0"/>
              <a:t>主要内容</a:t>
            </a:r>
            <a:endParaRPr lang="en-US" altLang="zh-CN" dirty="0"/>
          </a:p>
          <a:p>
            <a:pPr lvl="1"/>
            <a:r>
              <a:rPr lang="en-US" dirty="0"/>
              <a:t>System for deep learning</a:t>
            </a:r>
          </a:p>
          <a:p>
            <a:pPr lvl="1"/>
            <a:r>
              <a:rPr lang="en-US" dirty="0"/>
              <a:t>Especially how to design, implement and optimize system and tools for deep learning</a:t>
            </a:r>
          </a:p>
          <a:p>
            <a:pPr lvl="1"/>
            <a:r>
              <a:rPr lang="en-US" dirty="0"/>
              <a:t>Such as how to support deep learning from aspects of computer architecture, compiler, programming language, and</a:t>
            </a:r>
            <a:r>
              <a:rPr lang="zh-CN" altLang="en-US" dirty="0"/>
              <a:t> </a:t>
            </a:r>
            <a:r>
              <a:rPr lang="en-US" dirty="0"/>
              <a:t>distributed system</a:t>
            </a:r>
          </a:p>
          <a:p>
            <a:pPr lvl="1"/>
            <a:r>
              <a:rPr lang="en-US" altLang="zh-CN" dirty="0"/>
              <a:t>*</a:t>
            </a:r>
            <a:r>
              <a:rPr lang="zh-CN" altLang="en-US" dirty="0"/>
              <a:t>人工智能 </a:t>
            </a:r>
            <a:r>
              <a:rPr lang="en-US" altLang="zh-CN" dirty="0"/>
              <a:t>AI </a:t>
            </a:r>
            <a:r>
              <a:rPr lang="zh-CN" altLang="en-US" dirty="0"/>
              <a:t>和 深度学习 </a:t>
            </a:r>
            <a:r>
              <a:rPr lang="en-US" altLang="zh-CN" dirty="0"/>
              <a:t>deep learning </a:t>
            </a:r>
            <a:r>
              <a:rPr lang="zh-CN" altLang="en-US" dirty="0"/>
              <a:t>会在本课程交替使用</a:t>
            </a:r>
            <a:endParaRPr lang="en-US" dirty="0"/>
          </a:p>
        </p:txBody>
      </p:sp>
    </p:spTree>
    <p:extLst>
      <p:ext uri="{BB962C8B-B14F-4D97-AF65-F5344CB8AC3E}">
        <p14:creationId xmlns:p14="http://schemas.microsoft.com/office/powerpoint/2010/main" val="286417476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93C28-6F76-4C55-8D49-4B4AF17E580A}"/>
              </a:ext>
            </a:extLst>
          </p:cNvPr>
          <p:cNvSpPr>
            <a:spLocks noGrp="1"/>
          </p:cNvSpPr>
          <p:nvPr>
            <p:ph type="title"/>
          </p:nvPr>
        </p:nvSpPr>
        <p:spPr>
          <a:xfrm>
            <a:off x="588262" y="457200"/>
            <a:ext cx="6828792" cy="553998"/>
          </a:xfrm>
        </p:spPr>
        <p:txBody>
          <a:bodyPr wrap="none"/>
          <a:lstStyle/>
          <a:p>
            <a:r>
              <a:rPr lang="zh-CN" altLang="en-US" dirty="0"/>
              <a:t>计算机体系结构和计算能力的进步</a:t>
            </a:r>
            <a:endParaRPr lang="en-US" dirty="0"/>
          </a:p>
        </p:txBody>
      </p:sp>
      <p:cxnSp>
        <p:nvCxnSpPr>
          <p:cNvPr id="82" name="Straight Arrow Connector 81">
            <a:extLst>
              <a:ext uri="{FF2B5EF4-FFF2-40B4-BE49-F238E27FC236}">
                <a16:creationId xmlns:a16="http://schemas.microsoft.com/office/drawing/2014/main" id="{358F7989-1517-4D34-87A7-79C797ABDEF5}"/>
              </a:ext>
            </a:extLst>
          </p:cNvPr>
          <p:cNvCxnSpPr>
            <a:cxnSpLocks/>
          </p:cNvCxnSpPr>
          <p:nvPr/>
        </p:nvCxnSpPr>
        <p:spPr>
          <a:xfrm>
            <a:off x="1531223" y="5937548"/>
            <a:ext cx="6665666" cy="0"/>
          </a:xfrm>
          <a:prstGeom prst="straightConnector1">
            <a:avLst/>
          </a:prstGeom>
          <a:ln w="28575">
            <a:tailEnd type="arrow"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61476D3-F534-4722-834E-13C669A60ED7}"/>
              </a:ext>
            </a:extLst>
          </p:cNvPr>
          <p:cNvCxnSpPr>
            <a:cxnSpLocks/>
          </p:cNvCxnSpPr>
          <p:nvPr/>
        </p:nvCxnSpPr>
        <p:spPr>
          <a:xfrm flipV="1">
            <a:off x="1540013" y="3096268"/>
            <a:ext cx="0" cy="2841280"/>
          </a:xfrm>
          <a:prstGeom prst="straightConnector1">
            <a:avLst/>
          </a:prstGeom>
          <a:ln w="28575">
            <a:tailEnd type="arrow" w="lg" len="lg"/>
          </a:ln>
        </p:spPr>
        <p:style>
          <a:lnRef idx="1">
            <a:schemeClr val="accent1"/>
          </a:lnRef>
          <a:fillRef idx="0">
            <a:schemeClr val="accent1"/>
          </a:fillRef>
          <a:effectRef idx="0">
            <a:schemeClr val="accent1"/>
          </a:effectRef>
          <a:fontRef idx="minor">
            <a:schemeClr val="tx1"/>
          </a:fontRef>
        </p:style>
      </p:cxnSp>
      <p:graphicFrame>
        <p:nvGraphicFramePr>
          <p:cNvPr id="87" name="Table 9">
            <a:extLst>
              <a:ext uri="{FF2B5EF4-FFF2-40B4-BE49-F238E27FC236}">
                <a16:creationId xmlns:a16="http://schemas.microsoft.com/office/drawing/2014/main" id="{CDB256A0-7519-474A-8D91-9C74FBC1EF40}"/>
              </a:ext>
            </a:extLst>
          </p:cNvPr>
          <p:cNvGraphicFramePr>
            <a:graphicFrameLocks noGrp="1"/>
          </p:cNvGraphicFramePr>
          <p:nvPr>
            <p:extLst>
              <p:ext uri="{D42A27DB-BD31-4B8C-83A1-F6EECF244321}">
                <p14:modId xmlns:p14="http://schemas.microsoft.com/office/powerpoint/2010/main" val="2235716402"/>
              </p:ext>
            </p:extLst>
          </p:nvPr>
        </p:nvGraphicFramePr>
        <p:xfrm>
          <a:off x="1815373" y="5927715"/>
          <a:ext cx="5786598" cy="213360"/>
        </p:xfrm>
        <a:graphic>
          <a:graphicData uri="http://schemas.openxmlformats.org/drawingml/2006/table">
            <a:tbl>
              <a:tblPr firstRow="1" bandRow="1">
                <a:tableStyleId>{5940675A-B579-460E-94D1-54222C63F5DA}</a:tableStyleId>
              </a:tblPr>
              <a:tblGrid>
                <a:gridCol w="964433">
                  <a:extLst>
                    <a:ext uri="{9D8B030D-6E8A-4147-A177-3AD203B41FA5}">
                      <a16:colId xmlns:a16="http://schemas.microsoft.com/office/drawing/2014/main" val="281127757"/>
                    </a:ext>
                  </a:extLst>
                </a:gridCol>
                <a:gridCol w="964433">
                  <a:extLst>
                    <a:ext uri="{9D8B030D-6E8A-4147-A177-3AD203B41FA5}">
                      <a16:colId xmlns:a16="http://schemas.microsoft.com/office/drawing/2014/main" val="2230455312"/>
                    </a:ext>
                  </a:extLst>
                </a:gridCol>
                <a:gridCol w="964433">
                  <a:extLst>
                    <a:ext uri="{9D8B030D-6E8A-4147-A177-3AD203B41FA5}">
                      <a16:colId xmlns:a16="http://schemas.microsoft.com/office/drawing/2014/main" val="2955406585"/>
                    </a:ext>
                  </a:extLst>
                </a:gridCol>
                <a:gridCol w="964433">
                  <a:extLst>
                    <a:ext uri="{9D8B030D-6E8A-4147-A177-3AD203B41FA5}">
                      <a16:colId xmlns:a16="http://schemas.microsoft.com/office/drawing/2014/main" val="2776316273"/>
                    </a:ext>
                  </a:extLst>
                </a:gridCol>
                <a:gridCol w="964433">
                  <a:extLst>
                    <a:ext uri="{9D8B030D-6E8A-4147-A177-3AD203B41FA5}">
                      <a16:colId xmlns:a16="http://schemas.microsoft.com/office/drawing/2014/main" val="1361657892"/>
                    </a:ext>
                  </a:extLst>
                </a:gridCol>
                <a:gridCol w="964433">
                  <a:extLst>
                    <a:ext uri="{9D8B030D-6E8A-4147-A177-3AD203B41FA5}">
                      <a16:colId xmlns:a16="http://schemas.microsoft.com/office/drawing/2014/main" val="3966317851"/>
                    </a:ext>
                  </a:extLst>
                </a:gridCol>
              </a:tblGrid>
              <a:tr h="170505">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8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endParaRPr lang="en-US" sz="8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61199883"/>
                  </a:ext>
                </a:extLst>
              </a:tr>
            </a:tbl>
          </a:graphicData>
        </a:graphic>
      </p:graphicFrame>
      <p:sp>
        <p:nvSpPr>
          <p:cNvPr id="88" name="TextBox 87">
            <a:extLst>
              <a:ext uri="{FF2B5EF4-FFF2-40B4-BE49-F238E27FC236}">
                <a16:creationId xmlns:a16="http://schemas.microsoft.com/office/drawing/2014/main" id="{CECF5133-3043-4615-8DEF-99CACCF66390}"/>
              </a:ext>
            </a:extLst>
          </p:cNvPr>
          <p:cNvSpPr txBox="1"/>
          <p:nvPr/>
        </p:nvSpPr>
        <p:spPr>
          <a:xfrm>
            <a:off x="1471224" y="6141075"/>
            <a:ext cx="652743" cy="369332"/>
          </a:xfrm>
          <a:prstGeom prst="rect">
            <a:avLst/>
          </a:prstGeom>
          <a:noFill/>
        </p:spPr>
        <p:txBody>
          <a:bodyPr wrap="none" rtlCol="0">
            <a:spAutoFit/>
          </a:bodyPr>
          <a:lstStyle/>
          <a:p>
            <a:r>
              <a:rPr lang="en-US"/>
              <a:t>1960</a:t>
            </a:r>
          </a:p>
        </p:txBody>
      </p:sp>
      <p:sp>
        <p:nvSpPr>
          <p:cNvPr id="89" name="TextBox 88">
            <a:extLst>
              <a:ext uri="{FF2B5EF4-FFF2-40B4-BE49-F238E27FC236}">
                <a16:creationId xmlns:a16="http://schemas.microsoft.com/office/drawing/2014/main" id="{BDE753F1-92FD-4D3E-A24C-9F1887E02084}"/>
              </a:ext>
            </a:extLst>
          </p:cNvPr>
          <p:cNvSpPr txBox="1"/>
          <p:nvPr/>
        </p:nvSpPr>
        <p:spPr>
          <a:xfrm>
            <a:off x="7275599" y="6141075"/>
            <a:ext cx="652743" cy="369332"/>
          </a:xfrm>
          <a:prstGeom prst="rect">
            <a:avLst/>
          </a:prstGeom>
          <a:noFill/>
        </p:spPr>
        <p:txBody>
          <a:bodyPr wrap="none" rtlCol="0">
            <a:spAutoFit/>
          </a:bodyPr>
          <a:lstStyle/>
          <a:p>
            <a:r>
              <a:rPr lang="en-US"/>
              <a:t>2019</a:t>
            </a:r>
          </a:p>
        </p:txBody>
      </p:sp>
      <p:grpSp>
        <p:nvGrpSpPr>
          <p:cNvPr id="92" name="Group 91">
            <a:extLst>
              <a:ext uri="{FF2B5EF4-FFF2-40B4-BE49-F238E27FC236}">
                <a16:creationId xmlns:a16="http://schemas.microsoft.com/office/drawing/2014/main" id="{B84C470A-7E61-49A0-9792-5A7AF99D2E9F}"/>
              </a:ext>
            </a:extLst>
          </p:cNvPr>
          <p:cNvGrpSpPr/>
          <p:nvPr/>
        </p:nvGrpSpPr>
        <p:grpSpPr>
          <a:xfrm>
            <a:off x="1555339" y="4396695"/>
            <a:ext cx="7972876" cy="1522032"/>
            <a:chOff x="1836715" y="4156998"/>
            <a:chExt cx="7972876" cy="1522032"/>
          </a:xfrm>
        </p:grpSpPr>
        <p:sp>
          <p:nvSpPr>
            <p:cNvPr id="93" name="TextBox 92">
              <a:extLst>
                <a:ext uri="{FF2B5EF4-FFF2-40B4-BE49-F238E27FC236}">
                  <a16:creationId xmlns:a16="http://schemas.microsoft.com/office/drawing/2014/main" id="{7CA5032D-D327-477A-83A8-E1AA97BD8A14}"/>
                </a:ext>
              </a:extLst>
            </p:cNvPr>
            <p:cNvSpPr txBox="1"/>
            <p:nvPr/>
          </p:nvSpPr>
          <p:spPr>
            <a:xfrm>
              <a:off x="4571236" y="5111723"/>
              <a:ext cx="574196" cy="369332"/>
            </a:xfrm>
            <a:prstGeom prst="rect">
              <a:avLst/>
            </a:prstGeom>
            <a:noFill/>
          </p:spPr>
          <p:txBody>
            <a:bodyPr wrap="none" rtlCol="0">
              <a:spAutoFit/>
            </a:bodyPr>
            <a:lstStyle/>
            <a:p>
              <a:r>
                <a:rPr lang="en-US"/>
                <a:t>CPU</a:t>
              </a:r>
            </a:p>
          </p:txBody>
        </p:sp>
        <p:sp>
          <p:nvSpPr>
            <p:cNvPr id="94" name="TextBox 93">
              <a:extLst>
                <a:ext uri="{FF2B5EF4-FFF2-40B4-BE49-F238E27FC236}">
                  <a16:creationId xmlns:a16="http://schemas.microsoft.com/office/drawing/2014/main" id="{AD6DBFA6-5FD3-4776-A190-14BB67E07A7E}"/>
                </a:ext>
              </a:extLst>
            </p:cNvPr>
            <p:cNvSpPr txBox="1"/>
            <p:nvPr/>
          </p:nvSpPr>
          <p:spPr>
            <a:xfrm>
              <a:off x="8478265" y="4981474"/>
              <a:ext cx="1331326" cy="369332"/>
            </a:xfrm>
            <a:prstGeom prst="rect">
              <a:avLst/>
            </a:prstGeom>
            <a:noFill/>
          </p:spPr>
          <p:txBody>
            <a:bodyPr wrap="none" rtlCol="0">
              <a:spAutoFit/>
            </a:bodyPr>
            <a:lstStyle/>
            <a:p>
              <a:r>
                <a:rPr lang="en-US"/>
                <a:t>Moore’s law</a:t>
              </a:r>
            </a:p>
          </p:txBody>
        </p:sp>
        <p:sp>
          <p:nvSpPr>
            <p:cNvPr id="104" name="Arrow: Up 103">
              <a:extLst>
                <a:ext uri="{FF2B5EF4-FFF2-40B4-BE49-F238E27FC236}">
                  <a16:creationId xmlns:a16="http://schemas.microsoft.com/office/drawing/2014/main" id="{A1F26DE6-DDEF-4A87-B44D-9398E8E9F03B}"/>
                </a:ext>
              </a:extLst>
            </p:cNvPr>
            <p:cNvSpPr/>
            <p:nvPr/>
          </p:nvSpPr>
          <p:spPr>
            <a:xfrm>
              <a:off x="8010100" y="4156998"/>
              <a:ext cx="596637" cy="1522031"/>
            </a:xfrm>
            <a:prstGeom prst="up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328D4EAD-1FA9-445D-A1D9-8DAB8F319E19}"/>
                    </a:ext>
                  </a:extLst>
                </p:cNvPr>
                <p:cNvSpPr txBox="1"/>
                <p:nvPr/>
              </p:nvSpPr>
              <p:spPr>
                <a:xfrm rot="16200000">
                  <a:off x="7985354" y="4815244"/>
                  <a:ext cx="647870" cy="369332"/>
                </a:xfrm>
                <a:prstGeom prst="rect">
                  <a:avLst/>
                </a:prstGeom>
                <a:noFill/>
              </p:spPr>
              <p:txBody>
                <a:bodyPr wrap="none" rtlCol="0">
                  <a:spAutoFit/>
                </a:bodyPr>
                <a:lstStyle/>
                <a:p>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8</m:t>
                          </m:r>
                        </m:sup>
                      </m:sSup>
                    </m:oMath>
                  </a14:m>
                  <a:r>
                    <a:rPr lang="en-US"/>
                    <a:t>x</a:t>
                  </a:r>
                </a:p>
              </p:txBody>
            </p:sp>
          </mc:Choice>
          <mc:Fallback xmlns="">
            <p:sp>
              <p:nvSpPr>
                <p:cNvPr id="33" name="TextBox 32">
                  <a:extLst>
                    <a:ext uri="{FF2B5EF4-FFF2-40B4-BE49-F238E27FC236}">
                      <a16:creationId xmlns:a16="http://schemas.microsoft.com/office/drawing/2014/main" id="{0B982801-D0E3-4CBF-AC17-2E2E89E5DD66}"/>
                    </a:ext>
                  </a:extLst>
                </p:cNvPr>
                <p:cNvSpPr txBox="1">
                  <a:spLocks noRot="1" noChangeAspect="1" noMove="1" noResize="1" noEditPoints="1" noAdjustHandles="1" noChangeArrowheads="1" noChangeShapeType="1" noTextEdit="1"/>
                </p:cNvSpPr>
                <p:nvPr/>
              </p:nvSpPr>
              <p:spPr>
                <a:xfrm rot="16200000">
                  <a:off x="7985354" y="4815244"/>
                  <a:ext cx="647870" cy="369332"/>
                </a:xfrm>
                <a:prstGeom prst="rect">
                  <a:avLst/>
                </a:prstGeom>
                <a:blipFill>
                  <a:blip r:embed="rId3"/>
                  <a:stretch>
                    <a:fillRect l="-10000" t="-6542" r="-26667"/>
                  </a:stretch>
                </a:blipFill>
              </p:spPr>
              <p:txBody>
                <a:bodyPr/>
                <a:lstStyle/>
                <a:p>
                  <a:r>
                    <a:rPr lang="en-US">
                      <a:noFill/>
                    </a:rPr>
                    <a:t> </a:t>
                  </a:r>
                </a:p>
              </p:txBody>
            </p:sp>
          </mc:Fallback>
        </mc:AlternateContent>
        <p:sp>
          <p:nvSpPr>
            <p:cNvPr id="107" name="Freeform: Shape 106">
              <a:extLst>
                <a:ext uri="{FF2B5EF4-FFF2-40B4-BE49-F238E27FC236}">
                  <a16:creationId xmlns:a16="http://schemas.microsoft.com/office/drawing/2014/main" id="{33F02D53-08D0-4EB1-A270-DB22DE65C071}"/>
                </a:ext>
              </a:extLst>
            </p:cNvPr>
            <p:cNvSpPr/>
            <p:nvPr/>
          </p:nvSpPr>
          <p:spPr>
            <a:xfrm>
              <a:off x="1836715" y="4292096"/>
              <a:ext cx="6287908" cy="1386934"/>
            </a:xfrm>
            <a:custGeom>
              <a:avLst/>
              <a:gdLst>
                <a:gd name="connsiteX0" fmla="*/ 0 w 8202439"/>
                <a:gd name="connsiteY0" fmla="*/ 1145127 h 1145127"/>
                <a:gd name="connsiteX1" fmla="*/ 5051833 w 8202439"/>
                <a:gd name="connsiteY1" fmla="*/ 873523 h 1145127"/>
                <a:gd name="connsiteX2" fmla="*/ 7369520 w 8202439"/>
                <a:gd name="connsiteY2" fmla="*/ 131139 h 1145127"/>
                <a:gd name="connsiteX3" fmla="*/ 8202439 w 8202439"/>
                <a:gd name="connsiteY3" fmla="*/ 4391 h 1145127"/>
              </a:gdLst>
              <a:ahLst/>
              <a:cxnLst>
                <a:cxn ang="0">
                  <a:pos x="connsiteX0" y="connsiteY0"/>
                </a:cxn>
                <a:cxn ang="0">
                  <a:pos x="connsiteX1" y="connsiteY1"/>
                </a:cxn>
                <a:cxn ang="0">
                  <a:pos x="connsiteX2" y="connsiteY2"/>
                </a:cxn>
                <a:cxn ang="0">
                  <a:pos x="connsiteX3" y="connsiteY3"/>
                </a:cxn>
              </a:cxnLst>
              <a:rect l="l" t="t" r="r" b="b"/>
              <a:pathLst>
                <a:path w="8202439" h="1145127">
                  <a:moveTo>
                    <a:pt x="0" y="1145127"/>
                  </a:moveTo>
                  <a:cubicBezTo>
                    <a:pt x="1911790" y="1093824"/>
                    <a:pt x="3823580" y="1042521"/>
                    <a:pt x="5051833" y="873523"/>
                  </a:cubicBezTo>
                  <a:cubicBezTo>
                    <a:pt x="6280086" y="704525"/>
                    <a:pt x="6844419" y="275994"/>
                    <a:pt x="7369520" y="131139"/>
                  </a:cubicBezTo>
                  <a:cubicBezTo>
                    <a:pt x="7894621" y="-13716"/>
                    <a:pt x="8048530" y="-4663"/>
                    <a:pt x="8202439" y="4391"/>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8" name="TextBox 107">
            <a:extLst>
              <a:ext uri="{FF2B5EF4-FFF2-40B4-BE49-F238E27FC236}">
                <a16:creationId xmlns:a16="http://schemas.microsoft.com/office/drawing/2014/main" id="{4C3F256B-B410-449D-93E2-AAA787768ED9}"/>
              </a:ext>
            </a:extLst>
          </p:cNvPr>
          <p:cNvSpPr txBox="1"/>
          <p:nvPr/>
        </p:nvSpPr>
        <p:spPr>
          <a:xfrm>
            <a:off x="2449248" y="6150064"/>
            <a:ext cx="652743" cy="369332"/>
          </a:xfrm>
          <a:prstGeom prst="rect">
            <a:avLst/>
          </a:prstGeom>
          <a:noFill/>
        </p:spPr>
        <p:txBody>
          <a:bodyPr wrap="none" rtlCol="0">
            <a:spAutoFit/>
          </a:bodyPr>
          <a:lstStyle/>
          <a:p>
            <a:r>
              <a:rPr lang="en-US"/>
              <a:t>1970</a:t>
            </a:r>
          </a:p>
        </p:txBody>
      </p:sp>
      <p:sp>
        <p:nvSpPr>
          <p:cNvPr id="110" name="TextBox 109">
            <a:extLst>
              <a:ext uri="{FF2B5EF4-FFF2-40B4-BE49-F238E27FC236}">
                <a16:creationId xmlns:a16="http://schemas.microsoft.com/office/drawing/2014/main" id="{62F3D825-2466-473D-8C8B-93D5812B9DFE}"/>
              </a:ext>
            </a:extLst>
          </p:cNvPr>
          <p:cNvSpPr txBox="1"/>
          <p:nvPr/>
        </p:nvSpPr>
        <p:spPr>
          <a:xfrm>
            <a:off x="3362460" y="6150064"/>
            <a:ext cx="652743" cy="369332"/>
          </a:xfrm>
          <a:prstGeom prst="rect">
            <a:avLst/>
          </a:prstGeom>
          <a:noFill/>
        </p:spPr>
        <p:txBody>
          <a:bodyPr wrap="none" rtlCol="0">
            <a:spAutoFit/>
          </a:bodyPr>
          <a:lstStyle/>
          <a:p>
            <a:r>
              <a:rPr lang="en-US"/>
              <a:t>1980</a:t>
            </a:r>
          </a:p>
        </p:txBody>
      </p:sp>
      <p:sp>
        <p:nvSpPr>
          <p:cNvPr id="111" name="TextBox 110">
            <a:extLst>
              <a:ext uri="{FF2B5EF4-FFF2-40B4-BE49-F238E27FC236}">
                <a16:creationId xmlns:a16="http://schemas.microsoft.com/office/drawing/2014/main" id="{9F4E03D1-2580-4E2C-9C70-5D079BD606DC}"/>
              </a:ext>
            </a:extLst>
          </p:cNvPr>
          <p:cNvSpPr txBox="1"/>
          <p:nvPr/>
        </p:nvSpPr>
        <p:spPr>
          <a:xfrm>
            <a:off x="4372921" y="6150064"/>
            <a:ext cx="652743" cy="369332"/>
          </a:xfrm>
          <a:prstGeom prst="rect">
            <a:avLst/>
          </a:prstGeom>
          <a:noFill/>
        </p:spPr>
        <p:txBody>
          <a:bodyPr wrap="none" rtlCol="0">
            <a:spAutoFit/>
          </a:bodyPr>
          <a:lstStyle/>
          <a:p>
            <a:r>
              <a:rPr lang="en-US"/>
              <a:t>1990</a:t>
            </a:r>
          </a:p>
        </p:txBody>
      </p:sp>
      <p:sp>
        <p:nvSpPr>
          <p:cNvPr id="112" name="TextBox 111">
            <a:extLst>
              <a:ext uri="{FF2B5EF4-FFF2-40B4-BE49-F238E27FC236}">
                <a16:creationId xmlns:a16="http://schemas.microsoft.com/office/drawing/2014/main" id="{8BD77A28-AA90-4B71-8EAA-B93367D08AE5}"/>
              </a:ext>
            </a:extLst>
          </p:cNvPr>
          <p:cNvSpPr txBox="1"/>
          <p:nvPr/>
        </p:nvSpPr>
        <p:spPr>
          <a:xfrm>
            <a:off x="5325745" y="6150064"/>
            <a:ext cx="652743" cy="369332"/>
          </a:xfrm>
          <a:prstGeom prst="rect">
            <a:avLst/>
          </a:prstGeom>
          <a:noFill/>
        </p:spPr>
        <p:txBody>
          <a:bodyPr wrap="none" rtlCol="0">
            <a:spAutoFit/>
          </a:bodyPr>
          <a:lstStyle/>
          <a:p>
            <a:r>
              <a:rPr lang="en-US"/>
              <a:t>2000</a:t>
            </a:r>
          </a:p>
        </p:txBody>
      </p:sp>
      <p:sp>
        <p:nvSpPr>
          <p:cNvPr id="113" name="TextBox 112">
            <a:extLst>
              <a:ext uri="{FF2B5EF4-FFF2-40B4-BE49-F238E27FC236}">
                <a16:creationId xmlns:a16="http://schemas.microsoft.com/office/drawing/2014/main" id="{9AFC835A-3C4E-4F96-B0CE-7D94EB669806}"/>
              </a:ext>
            </a:extLst>
          </p:cNvPr>
          <p:cNvSpPr txBox="1"/>
          <p:nvPr/>
        </p:nvSpPr>
        <p:spPr>
          <a:xfrm>
            <a:off x="6311575" y="6150064"/>
            <a:ext cx="652743" cy="369332"/>
          </a:xfrm>
          <a:prstGeom prst="rect">
            <a:avLst/>
          </a:prstGeom>
          <a:noFill/>
        </p:spPr>
        <p:txBody>
          <a:bodyPr wrap="none" rtlCol="0">
            <a:spAutoFit/>
          </a:bodyPr>
          <a:lstStyle/>
          <a:p>
            <a:r>
              <a:rPr lang="en-US"/>
              <a:t>2010</a:t>
            </a:r>
          </a:p>
        </p:txBody>
      </p:sp>
      <p:grpSp>
        <p:nvGrpSpPr>
          <p:cNvPr id="114" name="Group 113">
            <a:extLst>
              <a:ext uri="{FF2B5EF4-FFF2-40B4-BE49-F238E27FC236}">
                <a16:creationId xmlns:a16="http://schemas.microsoft.com/office/drawing/2014/main" id="{CCC11E0E-FB93-491F-BA49-936FD7AD754C}"/>
              </a:ext>
            </a:extLst>
          </p:cNvPr>
          <p:cNvGrpSpPr/>
          <p:nvPr/>
        </p:nvGrpSpPr>
        <p:grpSpPr>
          <a:xfrm>
            <a:off x="1642188" y="5143445"/>
            <a:ext cx="1824002" cy="338554"/>
            <a:chOff x="1688353" y="5030109"/>
            <a:chExt cx="1705043" cy="338554"/>
          </a:xfrm>
        </p:grpSpPr>
        <p:sp>
          <p:nvSpPr>
            <p:cNvPr id="116" name="TextBox 115">
              <a:extLst>
                <a:ext uri="{FF2B5EF4-FFF2-40B4-BE49-F238E27FC236}">
                  <a16:creationId xmlns:a16="http://schemas.microsoft.com/office/drawing/2014/main" id="{004904C5-0ACF-4B40-A6DE-8CEF393DC52B}"/>
                </a:ext>
              </a:extLst>
            </p:cNvPr>
            <p:cNvSpPr txBox="1"/>
            <p:nvPr/>
          </p:nvSpPr>
          <p:spPr>
            <a:xfrm>
              <a:off x="1688353" y="5030109"/>
              <a:ext cx="874415" cy="338554"/>
            </a:xfrm>
            <a:prstGeom prst="rect">
              <a:avLst/>
            </a:prstGeom>
            <a:solidFill>
              <a:schemeClr val="tx1"/>
            </a:solidFill>
          </p:spPr>
          <p:txBody>
            <a:bodyPr wrap="square" rtlCol="0">
              <a:spAutoFit/>
            </a:bodyPr>
            <a:lstStyle/>
            <a:p>
              <a:pPr algn="ctr"/>
              <a:r>
                <a:rPr lang="en-US" altLang="zh-CN" sz="1600">
                  <a:solidFill>
                    <a:schemeClr val="bg1"/>
                  </a:solidFill>
                </a:rPr>
                <a:t>ENIAC</a:t>
              </a:r>
            </a:p>
          </p:txBody>
        </p:sp>
        <p:sp>
          <p:nvSpPr>
            <p:cNvPr id="118" name="TextBox 117">
              <a:extLst>
                <a:ext uri="{FF2B5EF4-FFF2-40B4-BE49-F238E27FC236}">
                  <a16:creationId xmlns:a16="http://schemas.microsoft.com/office/drawing/2014/main" id="{96C699D5-1893-4F47-84D9-F10A980EBAE4}"/>
                </a:ext>
              </a:extLst>
            </p:cNvPr>
            <p:cNvSpPr txBox="1"/>
            <p:nvPr/>
          </p:nvSpPr>
          <p:spPr>
            <a:xfrm>
              <a:off x="2562768" y="5030109"/>
              <a:ext cx="830628" cy="338554"/>
            </a:xfrm>
            <a:prstGeom prst="rect">
              <a:avLst/>
            </a:prstGeom>
            <a:noFill/>
            <a:ln>
              <a:solidFill>
                <a:schemeClr val="tx1"/>
              </a:solidFill>
            </a:ln>
          </p:spPr>
          <p:txBody>
            <a:bodyPr wrap="square" rtlCol="0">
              <a:spAutoFit/>
            </a:bodyPr>
            <a:lstStyle/>
            <a:p>
              <a:pPr algn="ctr"/>
              <a:r>
                <a:rPr lang="en-US" sz="1600"/>
                <a:t>5 </a:t>
              </a:r>
              <a:r>
                <a:rPr lang="en-US" altLang="zh-CN" sz="1600">
                  <a:solidFill>
                    <a:srgbClr val="FF0000"/>
                  </a:solidFill>
                </a:rPr>
                <a:t>K</a:t>
              </a:r>
              <a:r>
                <a:rPr lang="en-US" altLang="zh-CN" sz="1600"/>
                <a:t>ops</a:t>
              </a:r>
              <a:endParaRPr lang="en-US" sz="1600"/>
            </a:p>
          </p:txBody>
        </p:sp>
      </p:grpSp>
      <p:grpSp>
        <p:nvGrpSpPr>
          <p:cNvPr id="119" name="Group 118">
            <a:extLst>
              <a:ext uri="{FF2B5EF4-FFF2-40B4-BE49-F238E27FC236}">
                <a16:creationId xmlns:a16="http://schemas.microsoft.com/office/drawing/2014/main" id="{D6F45F70-3D57-43DE-81C3-AC592D8D3B30}"/>
              </a:ext>
            </a:extLst>
          </p:cNvPr>
          <p:cNvGrpSpPr/>
          <p:nvPr/>
        </p:nvGrpSpPr>
        <p:grpSpPr>
          <a:xfrm>
            <a:off x="4474492" y="4000459"/>
            <a:ext cx="2163453" cy="338554"/>
            <a:chOff x="9368640" y="4283218"/>
            <a:chExt cx="2163453" cy="338554"/>
          </a:xfrm>
        </p:grpSpPr>
        <p:sp>
          <p:nvSpPr>
            <p:cNvPr id="120" name="TextBox 119">
              <a:extLst>
                <a:ext uri="{FF2B5EF4-FFF2-40B4-BE49-F238E27FC236}">
                  <a16:creationId xmlns:a16="http://schemas.microsoft.com/office/drawing/2014/main" id="{98A7234E-FA04-425E-BC02-CF476D97B69F}"/>
                </a:ext>
              </a:extLst>
            </p:cNvPr>
            <p:cNvSpPr txBox="1"/>
            <p:nvPr/>
          </p:nvSpPr>
          <p:spPr>
            <a:xfrm>
              <a:off x="10304063" y="4283218"/>
              <a:ext cx="1228030" cy="338554"/>
            </a:xfrm>
            <a:prstGeom prst="rect">
              <a:avLst/>
            </a:prstGeom>
            <a:noFill/>
            <a:ln>
              <a:solidFill>
                <a:schemeClr val="tx1"/>
              </a:solidFill>
            </a:ln>
          </p:spPr>
          <p:txBody>
            <a:bodyPr wrap="square" rtlCol="0">
              <a:spAutoFit/>
            </a:bodyPr>
            <a:lstStyle/>
            <a:p>
              <a:r>
                <a:rPr lang="en-US" altLang="zh-CN" sz="1600"/>
                <a:t>~500 </a:t>
              </a:r>
              <a:r>
                <a:rPr lang="en-US" altLang="zh-CN" sz="1600" err="1">
                  <a:solidFill>
                    <a:srgbClr val="FF0000"/>
                  </a:solidFill>
                </a:rPr>
                <a:t>G</a:t>
              </a:r>
              <a:r>
                <a:rPr lang="en-US" altLang="zh-CN" sz="1600" err="1"/>
                <a:t>ops</a:t>
              </a:r>
              <a:endParaRPr lang="en-US" sz="1600"/>
            </a:p>
          </p:txBody>
        </p:sp>
        <p:sp>
          <p:nvSpPr>
            <p:cNvPr id="121" name="TextBox 120">
              <a:extLst>
                <a:ext uri="{FF2B5EF4-FFF2-40B4-BE49-F238E27FC236}">
                  <a16:creationId xmlns:a16="http://schemas.microsoft.com/office/drawing/2014/main" id="{5FECE962-A04B-4D60-BB33-8A7A32C935CD}"/>
                </a:ext>
              </a:extLst>
            </p:cNvPr>
            <p:cNvSpPr txBox="1"/>
            <p:nvPr/>
          </p:nvSpPr>
          <p:spPr>
            <a:xfrm>
              <a:off x="9368640" y="4283218"/>
              <a:ext cx="935423" cy="338554"/>
            </a:xfrm>
            <a:prstGeom prst="rect">
              <a:avLst/>
            </a:prstGeom>
            <a:solidFill>
              <a:schemeClr val="tx1"/>
            </a:solidFill>
          </p:spPr>
          <p:txBody>
            <a:bodyPr wrap="square" rtlCol="0">
              <a:spAutoFit/>
            </a:bodyPr>
            <a:lstStyle/>
            <a:p>
              <a:pPr algn="ctr"/>
              <a:r>
                <a:rPr lang="en-US" altLang="zh-CN" sz="1600">
                  <a:solidFill>
                    <a:schemeClr val="bg1"/>
                  </a:solidFill>
                </a:rPr>
                <a:t>Xeon E5</a:t>
              </a:r>
            </a:p>
          </p:txBody>
        </p:sp>
      </p:grpSp>
      <p:grpSp>
        <p:nvGrpSpPr>
          <p:cNvPr id="122" name="Group 121">
            <a:extLst>
              <a:ext uri="{FF2B5EF4-FFF2-40B4-BE49-F238E27FC236}">
                <a16:creationId xmlns:a16="http://schemas.microsoft.com/office/drawing/2014/main" id="{949C9D53-8FFA-4111-A0FC-58DC8CF75839}"/>
              </a:ext>
            </a:extLst>
          </p:cNvPr>
          <p:cNvGrpSpPr/>
          <p:nvPr/>
        </p:nvGrpSpPr>
        <p:grpSpPr>
          <a:xfrm>
            <a:off x="6155548" y="3171828"/>
            <a:ext cx="3233873" cy="1632927"/>
            <a:chOff x="6436924" y="2932131"/>
            <a:chExt cx="3233873" cy="1632927"/>
          </a:xfrm>
        </p:grpSpPr>
        <p:grpSp>
          <p:nvGrpSpPr>
            <p:cNvPr id="123" name="Group 122">
              <a:extLst>
                <a:ext uri="{FF2B5EF4-FFF2-40B4-BE49-F238E27FC236}">
                  <a16:creationId xmlns:a16="http://schemas.microsoft.com/office/drawing/2014/main" id="{8B38A84A-6A47-4BAE-A5E0-FF0BD8BB4077}"/>
                </a:ext>
              </a:extLst>
            </p:cNvPr>
            <p:cNvGrpSpPr/>
            <p:nvPr/>
          </p:nvGrpSpPr>
          <p:grpSpPr>
            <a:xfrm>
              <a:off x="8008745" y="3027424"/>
              <a:ext cx="1662052" cy="1119741"/>
              <a:chOff x="8008745" y="3027424"/>
              <a:chExt cx="1662052" cy="1119741"/>
            </a:xfrm>
          </p:grpSpPr>
          <p:sp>
            <p:nvSpPr>
              <p:cNvPr id="129" name="TextBox 128">
                <a:extLst>
                  <a:ext uri="{FF2B5EF4-FFF2-40B4-BE49-F238E27FC236}">
                    <a16:creationId xmlns:a16="http://schemas.microsoft.com/office/drawing/2014/main" id="{D39325BF-6CDD-41BA-9DC6-52A81BAB8665}"/>
                  </a:ext>
                </a:extLst>
              </p:cNvPr>
              <p:cNvSpPr txBox="1"/>
              <p:nvPr/>
            </p:nvSpPr>
            <p:spPr>
              <a:xfrm>
                <a:off x="8513814" y="3356937"/>
                <a:ext cx="1156983" cy="646331"/>
              </a:xfrm>
              <a:prstGeom prst="rect">
                <a:avLst/>
              </a:prstGeom>
              <a:noFill/>
            </p:spPr>
            <p:txBody>
              <a:bodyPr wrap="none" rtlCol="0">
                <a:spAutoFit/>
              </a:bodyPr>
              <a:lstStyle/>
              <a:p>
                <a:r>
                  <a:rPr lang="en-US"/>
                  <a:t>Dedicate</a:t>
                </a:r>
                <a:r>
                  <a:rPr lang="en-US" altLang="zh-CN"/>
                  <a:t>d</a:t>
                </a:r>
                <a:endParaRPr lang="en-US"/>
              </a:p>
              <a:p>
                <a:r>
                  <a:rPr lang="en-US"/>
                  <a:t>Hardware </a:t>
                </a:r>
              </a:p>
            </p:txBody>
          </p:sp>
          <p:sp>
            <p:nvSpPr>
              <p:cNvPr id="130" name="Arrow: Up 129">
                <a:extLst>
                  <a:ext uri="{FF2B5EF4-FFF2-40B4-BE49-F238E27FC236}">
                    <a16:creationId xmlns:a16="http://schemas.microsoft.com/office/drawing/2014/main" id="{64CA0E24-D61E-4DEC-8955-C0F93524AFFA}"/>
                  </a:ext>
                </a:extLst>
              </p:cNvPr>
              <p:cNvSpPr/>
              <p:nvPr/>
            </p:nvSpPr>
            <p:spPr>
              <a:xfrm>
                <a:off x="8008745" y="3027424"/>
                <a:ext cx="596637" cy="1119741"/>
              </a:xfrm>
              <a:prstGeom prst="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987243D3-2AAD-4E62-8541-2FCD7551DD0C}"/>
                      </a:ext>
                    </a:extLst>
                  </p:cNvPr>
                  <p:cNvSpPr txBox="1"/>
                  <p:nvPr/>
                </p:nvSpPr>
                <p:spPr>
                  <a:xfrm rot="16200000">
                    <a:off x="7989002" y="3453105"/>
                    <a:ext cx="647870" cy="372410"/>
                  </a:xfrm>
                  <a:prstGeom prst="rect">
                    <a:avLst/>
                  </a:prstGeom>
                  <a:noFill/>
                </p:spPr>
                <p:txBody>
                  <a:bodyPr wrap="none" rtlCol="0">
                    <a:spAutoFit/>
                  </a:bodyPr>
                  <a:lstStyle/>
                  <a:p>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5</m:t>
                            </m:r>
                          </m:sup>
                        </m:sSup>
                      </m:oMath>
                    </a14:m>
                    <a:r>
                      <a:rPr lang="en-US"/>
                      <a:t>x</a:t>
                    </a:r>
                  </a:p>
                </p:txBody>
              </p:sp>
            </mc:Choice>
            <mc:Fallback xmlns="">
              <p:sp>
                <p:nvSpPr>
                  <p:cNvPr id="28" name="TextBox 27">
                    <a:extLst>
                      <a:ext uri="{FF2B5EF4-FFF2-40B4-BE49-F238E27FC236}">
                        <a16:creationId xmlns:a16="http://schemas.microsoft.com/office/drawing/2014/main" id="{7B080E67-09A0-4966-A924-27208AFE9155}"/>
                      </a:ext>
                    </a:extLst>
                  </p:cNvPr>
                  <p:cNvSpPr txBox="1">
                    <a:spLocks noRot="1" noChangeAspect="1" noMove="1" noResize="1" noEditPoints="1" noAdjustHandles="1" noChangeArrowheads="1" noChangeShapeType="1" noTextEdit="1"/>
                  </p:cNvSpPr>
                  <p:nvPr/>
                </p:nvSpPr>
                <p:spPr>
                  <a:xfrm rot="16200000">
                    <a:off x="7989002" y="3453105"/>
                    <a:ext cx="647870" cy="372410"/>
                  </a:xfrm>
                  <a:prstGeom prst="rect">
                    <a:avLst/>
                  </a:prstGeom>
                  <a:blipFill>
                    <a:blip r:embed="rId4"/>
                    <a:stretch>
                      <a:fillRect l="-8197" t="-6604" r="-26230"/>
                    </a:stretch>
                  </a:blipFill>
                </p:spPr>
                <p:txBody>
                  <a:bodyPr/>
                  <a:lstStyle/>
                  <a:p>
                    <a:r>
                      <a:rPr lang="en-US">
                        <a:noFill/>
                      </a:rPr>
                      <a:t> </a:t>
                    </a:r>
                  </a:p>
                </p:txBody>
              </p:sp>
            </mc:Fallback>
          </mc:AlternateContent>
        </p:grpSp>
        <p:grpSp>
          <p:nvGrpSpPr>
            <p:cNvPr id="124" name="Group 123">
              <a:extLst>
                <a:ext uri="{FF2B5EF4-FFF2-40B4-BE49-F238E27FC236}">
                  <a16:creationId xmlns:a16="http://schemas.microsoft.com/office/drawing/2014/main" id="{68E1DB2A-B0B2-4F45-AF23-A6CBF3125C8D}"/>
                </a:ext>
              </a:extLst>
            </p:cNvPr>
            <p:cNvGrpSpPr/>
            <p:nvPr/>
          </p:nvGrpSpPr>
          <p:grpSpPr>
            <a:xfrm>
              <a:off x="6436924" y="2932131"/>
              <a:ext cx="1721608" cy="1632927"/>
              <a:chOff x="6436924" y="2932131"/>
              <a:chExt cx="1721608" cy="1632927"/>
            </a:xfrm>
          </p:grpSpPr>
          <p:sp>
            <p:nvSpPr>
              <p:cNvPr id="125" name="Freeform: Shape 124">
                <a:extLst>
                  <a:ext uri="{FF2B5EF4-FFF2-40B4-BE49-F238E27FC236}">
                    <a16:creationId xmlns:a16="http://schemas.microsoft.com/office/drawing/2014/main" id="{D7DFC5A3-7A77-4CC4-A692-ED276EDD43E7}"/>
                  </a:ext>
                </a:extLst>
              </p:cNvPr>
              <p:cNvSpPr/>
              <p:nvPr/>
            </p:nvSpPr>
            <p:spPr>
              <a:xfrm rot="19383164">
                <a:off x="6834235" y="3884198"/>
                <a:ext cx="1324297" cy="159313"/>
              </a:xfrm>
              <a:custGeom>
                <a:avLst/>
                <a:gdLst>
                  <a:gd name="connsiteX0" fmla="*/ 0 w 7088864"/>
                  <a:gd name="connsiteY0" fmla="*/ 1421394 h 1486481"/>
                  <a:gd name="connsiteX1" fmla="*/ 4445252 w 7088864"/>
                  <a:gd name="connsiteY1" fmla="*/ 1321806 h 1486481"/>
                  <a:gd name="connsiteX2" fmla="*/ 7088864 w 7088864"/>
                  <a:gd name="connsiteY2" fmla="*/ 0 h 1486481"/>
                </a:gdLst>
                <a:ahLst/>
                <a:cxnLst>
                  <a:cxn ang="0">
                    <a:pos x="connsiteX0" y="connsiteY0"/>
                  </a:cxn>
                  <a:cxn ang="0">
                    <a:pos x="connsiteX1" y="connsiteY1"/>
                  </a:cxn>
                  <a:cxn ang="0">
                    <a:pos x="connsiteX2" y="connsiteY2"/>
                  </a:cxn>
                </a:cxnLst>
                <a:rect l="l" t="t" r="r" b="b"/>
                <a:pathLst>
                  <a:path w="7088864" h="1486481">
                    <a:moveTo>
                      <a:pt x="0" y="1421394"/>
                    </a:moveTo>
                    <a:cubicBezTo>
                      <a:pt x="1631887" y="1490049"/>
                      <a:pt x="3263775" y="1558705"/>
                      <a:pt x="4445252" y="1321806"/>
                    </a:cubicBezTo>
                    <a:cubicBezTo>
                      <a:pt x="5626729" y="1084907"/>
                      <a:pt x="6357796" y="542453"/>
                      <a:pt x="7088864" y="0"/>
                    </a:cubicBezTo>
                  </a:path>
                </a:pathLst>
              </a:custGeom>
              <a:ln w="38100"/>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a:p>
            </p:txBody>
          </p:sp>
          <p:sp>
            <p:nvSpPr>
              <p:cNvPr id="126" name="Freeform: Shape 125">
                <a:extLst>
                  <a:ext uri="{FF2B5EF4-FFF2-40B4-BE49-F238E27FC236}">
                    <a16:creationId xmlns:a16="http://schemas.microsoft.com/office/drawing/2014/main" id="{06912BEF-85B5-481D-B16B-F148E7AE40EE}"/>
                  </a:ext>
                </a:extLst>
              </p:cNvPr>
              <p:cNvSpPr/>
              <p:nvPr/>
            </p:nvSpPr>
            <p:spPr>
              <a:xfrm rot="18536004">
                <a:off x="7233500" y="3307383"/>
                <a:ext cx="917513" cy="167010"/>
              </a:xfrm>
              <a:custGeom>
                <a:avLst/>
                <a:gdLst>
                  <a:gd name="connsiteX0" fmla="*/ 0 w 7088864"/>
                  <a:gd name="connsiteY0" fmla="*/ 1421394 h 1486481"/>
                  <a:gd name="connsiteX1" fmla="*/ 4445252 w 7088864"/>
                  <a:gd name="connsiteY1" fmla="*/ 1321806 h 1486481"/>
                  <a:gd name="connsiteX2" fmla="*/ 7088864 w 7088864"/>
                  <a:gd name="connsiteY2" fmla="*/ 0 h 1486481"/>
                </a:gdLst>
                <a:ahLst/>
                <a:cxnLst>
                  <a:cxn ang="0">
                    <a:pos x="connsiteX0" y="connsiteY0"/>
                  </a:cxn>
                  <a:cxn ang="0">
                    <a:pos x="connsiteX1" y="connsiteY1"/>
                  </a:cxn>
                  <a:cxn ang="0">
                    <a:pos x="connsiteX2" y="connsiteY2"/>
                  </a:cxn>
                </a:cxnLst>
                <a:rect l="l" t="t" r="r" b="b"/>
                <a:pathLst>
                  <a:path w="7088864" h="1486481">
                    <a:moveTo>
                      <a:pt x="0" y="1421394"/>
                    </a:moveTo>
                    <a:cubicBezTo>
                      <a:pt x="1631887" y="1490049"/>
                      <a:pt x="3263775" y="1558705"/>
                      <a:pt x="4445252" y="1321806"/>
                    </a:cubicBezTo>
                    <a:cubicBezTo>
                      <a:pt x="5626729" y="1084907"/>
                      <a:pt x="6357796" y="542453"/>
                      <a:pt x="7088864" y="0"/>
                    </a:cubicBezTo>
                  </a:path>
                </a:pathLst>
              </a:custGeom>
              <a:ln w="38100"/>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7" name="TextBox 126">
                <a:extLst>
                  <a:ext uri="{FF2B5EF4-FFF2-40B4-BE49-F238E27FC236}">
                    <a16:creationId xmlns:a16="http://schemas.microsoft.com/office/drawing/2014/main" id="{73BC825A-0F98-4ACE-A730-B60C7F138A75}"/>
                  </a:ext>
                </a:extLst>
              </p:cNvPr>
              <p:cNvSpPr txBox="1"/>
              <p:nvPr/>
            </p:nvSpPr>
            <p:spPr>
              <a:xfrm>
                <a:off x="6436924" y="4195726"/>
                <a:ext cx="596638" cy="369332"/>
              </a:xfrm>
              <a:prstGeom prst="rect">
                <a:avLst/>
              </a:prstGeom>
              <a:noFill/>
            </p:spPr>
            <p:txBody>
              <a:bodyPr wrap="none" rtlCol="0">
                <a:spAutoFit/>
              </a:bodyPr>
              <a:lstStyle/>
              <a:p>
                <a:r>
                  <a:rPr lang="en-US" altLang="zh-CN"/>
                  <a:t>G</a:t>
                </a:r>
                <a:r>
                  <a:rPr lang="en-US"/>
                  <a:t>PU</a:t>
                </a:r>
              </a:p>
            </p:txBody>
          </p:sp>
          <p:sp>
            <p:nvSpPr>
              <p:cNvPr id="128" name="TextBox 127">
                <a:extLst>
                  <a:ext uri="{FF2B5EF4-FFF2-40B4-BE49-F238E27FC236}">
                    <a16:creationId xmlns:a16="http://schemas.microsoft.com/office/drawing/2014/main" id="{15428784-0F32-4716-9537-0DF6CF8580DB}"/>
                  </a:ext>
                </a:extLst>
              </p:cNvPr>
              <p:cNvSpPr txBox="1"/>
              <p:nvPr/>
            </p:nvSpPr>
            <p:spPr>
              <a:xfrm>
                <a:off x="6798195" y="3421715"/>
                <a:ext cx="562975" cy="369332"/>
              </a:xfrm>
              <a:prstGeom prst="rect">
                <a:avLst/>
              </a:prstGeom>
              <a:noFill/>
            </p:spPr>
            <p:txBody>
              <a:bodyPr wrap="none" rtlCol="0">
                <a:spAutoFit/>
              </a:bodyPr>
              <a:lstStyle/>
              <a:p>
                <a:r>
                  <a:rPr lang="en-US" altLang="zh-CN"/>
                  <a:t>T</a:t>
                </a:r>
                <a:r>
                  <a:rPr lang="en-US"/>
                  <a:t>PU</a:t>
                </a:r>
              </a:p>
            </p:txBody>
          </p:sp>
        </p:grpSp>
      </p:grpSp>
      <p:grpSp>
        <p:nvGrpSpPr>
          <p:cNvPr id="135" name="Group 134">
            <a:extLst>
              <a:ext uri="{FF2B5EF4-FFF2-40B4-BE49-F238E27FC236}">
                <a16:creationId xmlns:a16="http://schemas.microsoft.com/office/drawing/2014/main" id="{7170EE91-1181-4D07-9625-C72EC5FE321A}"/>
              </a:ext>
            </a:extLst>
          </p:cNvPr>
          <p:cNvGrpSpPr/>
          <p:nvPr/>
        </p:nvGrpSpPr>
        <p:grpSpPr>
          <a:xfrm>
            <a:off x="5509145" y="2433788"/>
            <a:ext cx="1847817" cy="1080372"/>
            <a:chOff x="4820607" y="2736608"/>
            <a:chExt cx="1847817" cy="1080372"/>
          </a:xfrm>
        </p:grpSpPr>
        <p:grpSp>
          <p:nvGrpSpPr>
            <p:cNvPr id="138" name="Group 137">
              <a:extLst>
                <a:ext uri="{FF2B5EF4-FFF2-40B4-BE49-F238E27FC236}">
                  <a16:creationId xmlns:a16="http://schemas.microsoft.com/office/drawing/2014/main" id="{3E3A74F4-24C3-483D-B829-D5F14749C80D}"/>
                </a:ext>
              </a:extLst>
            </p:cNvPr>
            <p:cNvGrpSpPr/>
            <p:nvPr/>
          </p:nvGrpSpPr>
          <p:grpSpPr>
            <a:xfrm>
              <a:off x="4820607" y="3472856"/>
              <a:ext cx="1847817" cy="344124"/>
              <a:chOff x="5062486" y="3472628"/>
              <a:chExt cx="1847817" cy="344124"/>
            </a:xfrm>
          </p:grpSpPr>
          <p:sp>
            <p:nvSpPr>
              <p:cNvPr id="179" name="TextBox 178">
                <a:extLst>
                  <a:ext uri="{FF2B5EF4-FFF2-40B4-BE49-F238E27FC236}">
                    <a16:creationId xmlns:a16="http://schemas.microsoft.com/office/drawing/2014/main" id="{E5A968BD-F5D2-4F01-AFB9-3581ADA6664B}"/>
                  </a:ext>
                </a:extLst>
              </p:cNvPr>
              <p:cNvSpPr txBox="1"/>
              <p:nvPr/>
            </p:nvSpPr>
            <p:spPr>
              <a:xfrm>
                <a:off x="5062486" y="3478198"/>
                <a:ext cx="794321" cy="338554"/>
              </a:xfrm>
              <a:prstGeom prst="rect">
                <a:avLst/>
              </a:prstGeom>
              <a:solidFill>
                <a:schemeClr val="tx1"/>
              </a:solidFill>
            </p:spPr>
            <p:txBody>
              <a:bodyPr wrap="square" rtlCol="0">
                <a:spAutoFit/>
              </a:bodyPr>
              <a:lstStyle/>
              <a:p>
                <a:pPr algn="ctr"/>
                <a:r>
                  <a:rPr lang="en-US" altLang="zh-CN" sz="1600">
                    <a:solidFill>
                      <a:schemeClr val="bg1"/>
                    </a:solidFill>
                  </a:rPr>
                  <a:t>TPUv1</a:t>
                </a:r>
              </a:p>
            </p:txBody>
          </p:sp>
          <p:sp>
            <p:nvSpPr>
              <p:cNvPr id="180" name="TextBox 179">
                <a:extLst>
                  <a:ext uri="{FF2B5EF4-FFF2-40B4-BE49-F238E27FC236}">
                    <a16:creationId xmlns:a16="http://schemas.microsoft.com/office/drawing/2014/main" id="{0781289F-A049-4045-8FDD-778747B6867A}"/>
                  </a:ext>
                </a:extLst>
              </p:cNvPr>
              <p:cNvSpPr txBox="1"/>
              <p:nvPr/>
            </p:nvSpPr>
            <p:spPr>
              <a:xfrm>
                <a:off x="5856807" y="3472628"/>
                <a:ext cx="1053496" cy="338554"/>
              </a:xfrm>
              <a:prstGeom prst="rect">
                <a:avLst/>
              </a:prstGeom>
              <a:noFill/>
              <a:ln>
                <a:solidFill>
                  <a:schemeClr val="tx1"/>
                </a:solidFill>
              </a:ln>
            </p:spPr>
            <p:txBody>
              <a:bodyPr wrap="square" rtlCol="0">
                <a:spAutoFit/>
              </a:bodyPr>
              <a:lstStyle/>
              <a:p>
                <a:pPr algn="ctr"/>
                <a:r>
                  <a:rPr lang="en-US" sz="1600"/>
                  <a:t>90 </a:t>
                </a:r>
                <a:r>
                  <a:rPr lang="en-US" altLang="zh-CN" sz="1600">
                    <a:solidFill>
                      <a:srgbClr val="FF0000"/>
                    </a:solidFill>
                  </a:rPr>
                  <a:t>T</a:t>
                </a:r>
                <a:r>
                  <a:rPr lang="en-US" altLang="zh-CN" sz="1600"/>
                  <a:t>ops</a:t>
                </a:r>
                <a:endParaRPr lang="en-US" sz="1600"/>
              </a:p>
            </p:txBody>
          </p:sp>
        </p:grpSp>
        <p:grpSp>
          <p:nvGrpSpPr>
            <p:cNvPr id="139" name="Group 138">
              <a:extLst>
                <a:ext uri="{FF2B5EF4-FFF2-40B4-BE49-F238E27FC236}">
                  <a16:creationId xmlns:a16="http://schemas.microsoft.com/office/drawing/2014/main" id="{497C922C-B6F6-41EB-9C26-6085A9E5E4F4}"/>
                </a:ext>
              </a:extLst>
            </p:cNvPr>
            <p:cNvGrpSpPr/>
            <p:nvPr/>
          </p:nvGrpSpPr>
          <p:grpSpPr>
            <a:xfrm>
              <a:off x="4820607" y="3105940"/>
              <a:ext cx="1847817" cy="343082"/>
              <a:chOff x="5292024" y="3161834"/>
              <a:chExt cx="1847817" cy="343082"/>
            </a:xfrm>
          </p:grpSpPr>
          <p:sp>
            <p:nvSpPr>
              <p:cNvPr id="177" name="TextBox 176">
                <a:extLst>
                  <a:ext uri="{FF2B5EF4-FFF2-40B4-BE49-F238E27FC236}">
                    <a16:creationId xmlns:a16="http://schemas.microsoft.com/office/drawing/2014/main" id="{01B0DA2E-9463-4A3D-A190-E656ABC7A5F1}"/>
                  </a:ext>
                </a:extLst>
              </p:cNvPr>
              <p:cNvSpPr txBox="1"/>
              <p:nvPr/>
            </p:nvSpPr>
            <p:spPr>
              <a:xfrm>
                <a:off x="5292024" y="3166362"/>
                <a:ext cx="801721" cy="338554"/>
              </a:xfrm>
              <a:prstGeom prst="rect">
                <a:avLst/>
              </a:prstGeom>
              <a:solidFill>
                <a:schemeClr val="tx1"/>
              </a:solidFill>
            </p:spPr>
            <p:txBody>
              <a:bodyPr wrap="square" rtlCol="0">
                <a:spAutoFit/>
              </a:bodyPr>
              <a:lstStyle/>
              <a:p>
                <a:pPr algn="ctr"/>
                <a:r>
                  <a:rPr lang="en-US" altLang="zh-CN" sz="1600">
                    <a:solidFill>
                      <a:schemeClr val="bg1"/>
                    </a:solidFill>
                  </a:rPr>
                  <a:t>V100</a:t>
                </a:r>
              </a:p>
            </p:txBody>
          </p:sp>
          <p:sp>
            <p:nvSpPr>
              <p:cNvPr id="178" name="TextBox 177">
                <a:extLst>
                  <a:ext uri="{FF2B5EF4-FFF2-40B4-BE49-F238E27FC236}">
                    <a16:creationId xmlns:a16="http://schemas.microsoft.com/office/drawing/2014/main" id="{87253563-37AD-4C25-B897-051BA9D294CD}"/>
                  </a:ext>
                </a:extLst>
              </p:cNvPr>
              <p:cNvSpPr txBox="1"/>
              <p:nvPr/>
            </p:nvSpPr>
            <p:spPr>
              <a:xfrm>
                <a:off x="6071672" y="3161834"/>
                <a:ext cx="1068169" cy="338554"/>
              </a:xfrm>
              <a:prstGeom prst="rect">
                <a:avLst/>
              </a:prstGeom>
              <a:noFill/>
              <a:ln>
                <a:solidFill>
                  <a:schemeClr val="tx1"/>
                </a:solidFill>
              </a:ln>
            </p:spPr>
            <p:txBody>
              <a:bodyPr wrap="square" rtlCol="0">
                <a:spAutoFit/>
              </a:bodyPr>
              <a:lstStyle/>
              <a:p>
                <a:pPr algn="ctr"/>
                <a:r>
                  <a:rPr lang="en-US" sz="1600"/>
                  <a:t>125 </a:t>
                </a:r>
                <a:r>
                  <a:rPr lang="en-US" altLang="zh-CN" sz="1600">
                    <a:solidFill>
                      <a:srgbClr val="FF0000"/>
                    </a:solidFill>
                  </a:rPr>
                  <a:t>T</a:t>
                </a:r>
                <a:r>
                  <a:rPr lang="en-US" altLang="zh-CN" sz="1600"/>
                  <a:t>ops</a:t>
                </a:r>
                <a:endParaRPr lang="en-US" sz="1600"/>
              </a:p>
            </p:txBody>
          </p:sp>
        </p:grpSp>
        <p:grpSp>
          <p:nvGrpSpPr>
            <p:cNvPr id="141" name="Group 140">
              <a:extLst>
                <a:ext uri="{FF2B5EF4-FFF2-40B4-BE49-F238E27FC236}">
                  <a16:creationId xmlns:a16="http://schemas.microsoft.com/office/drawing/2014/main" id="{11688100-A6BD-4A1A-8C2B-23292510FFD3}"/>
                </a:ext>
              </a:extLst>
            </p:cNvPr>
            <p:cNvGrpSpPr/>
            <p:nvPr/>
          </p:nvGrpSpPr>
          <p:grpSpPr>
            <a:xfrm>
              <a:off x="4820607" y="2736608"/>
              <a:ext cx="1847816" cy="343082"/>
              <a:chOff x="5292024" y="3161834"/>
              <a:chExt cx="1847816" cy="343082"/>
            </a:xfrm>
          </p:grpSpPr>
          <p:sp>
            <p:nvSpPr>
              <p:cNvPr id="154" name="TextBox 153">
                <a:extLst>
                  <a:ext uri="{FF2B5EF4-FFF2-40B4-BE49-F238E27FC236}">
                    <a16:creationId xmlns:a16="http://schemas.microsoft.com/office/drawing/2014/main" id="{83085EB8-AA2B-4525-98F5-CEAEEBE4B752}"/>
                  </a:ext>
                </a:extLst>
              </p:cNvPr>
              <p:cNvSpPr txBox="1"/>
              <p:nvPr/>
            </p:nvSpPr>
            <p:spPr>
              <a:xfrm>
                <a:off x="5292024" y="3166362"/>
                <a:ext cx="801721" cy="338554"/>
              </a:xfrm>
              <a:prstGeom prst="rect">
                <a:avLst/>
              </a:prstGeom>
              <a:solidFill>
                <a:schemeClr val="tx1"/>
              </a:solidFill>
            </p:spPr>
            <p:txBody>
              <a:bodyPr wrap="square" rtlCol="0">
                <a:spAutoFit/>
              </a:bodyPr>
              <a:lstStyle/>
              <a:p>
                <a:pPr algn="ctr"/>
                <a:r>
                  <a:rPr lang="en-US" altLang="zh-CN" sz="1600" dirty="0">
                    <a:solidFill>
                      <a:schemeClr val="bg1"/>
                    </a:solidFill>
                  </a:rPr>
                  <a:t>TPUv3</a:t>
                </a:r>
              </a:p>
            </p:txBody>
          </p:sp>
          <p:sp>
            <p:nvSpPr>
              <p:cNvPr id="176" name="TextBox 175">
                <a:extLst>
                  <a:ext uri="{FF2B5EF4-FFF2-40B4-BE49-F238E27FC236}">
                    <a16:creationId xmlns:a16="http://schemas.microsoft.com/office/drawing/2014/main" id="{815D1080-E1A3-46AD-9FCA-0E634EAD2D25}"/>
                  </a:ext>
                </a:extLst>
              </p:cNvPr>
              <p:cNvSpPr txBox="1"/>
              <p:nvPr/>
            </p:nvSpPr>
            <p:spPr>
              <a:xfrm>
                <a:off x="6071671" y="3161834"/>
                <a:ext cx="1068169" cy="338554"/>
              </a:xfrm>
              <a:prstGeom prst="rect">
                <a:avLst/>
              </a:prstGeom>
              <a:noFill/>
              <a:ln>
                <a:solidFill>
                  <a:schemeClr val="tx1"/>
                </a:solidFill>
              </a:ln>
            </p:spPr>
            <p:txBody>
              <a:bodyPr wrap="square" rtlCol="0">
                <a:spAutoFit/>
              </a:bodyPr>
              <a:lstStyle/>
              <a:p>
                <a:pPr algn="ctr"/>
                <a:r>
                  <a:rPr lang="en-US" altLang="zh-CN" sz="1600"/>
                  <a:t>360 </a:t>
                </a:r>
                <a:r>
                  <a:rPr lang="en-US" altLang="zh-CN" sz="1600">
                    <a:solidFill>
                      <a:srgbClr val="FF0000"/>
                    </a:solidFill>
                  </a:rPr>
                  <a:t>T</a:t>
                </a:r>
                <a:r>
                  <a:rPr lang="en-US" altLang="zh-CN" sz="1600"/>
                  <a:t>ops</a:t>
                </a:r>
                <a:endParaRPr lang="en-US" sz="1600"/>
              </a:p>
            </p:txBody>
          </p:sp>
        </p:grpSp>
      </p:grpSp>
      <p:grpSp>
        <p:nvGrpSpPr>
          <p:cNvPr id="181" name="Group 180">
            <a:extLst>
              <a:ext uri="{FF2B5EF4-FFF2-40B4-BE49-F238E27FC236}">
                <a16:creationId xmlns:a16="http://schemas.microsoft.com/office/drawing/2014/main" id="{35FF28C7-C25A-49F1-BB54-A88543C44237}"/>
              </a:ext>
            </a:extLst>
          </p:cNvPr>
          <p:cNvGrpSpPr/>
          <p:nvPr/>
        </p:nvGrpSpPr>
        <p:grpSpPr>
          <a:xfrm>
            <a:off x="7727368" y="2065483"/>
            <a:ext cx="596637" cy="1119741"/>
            <a:chOff x="8008744" y="1825786"/>
            <a:chExt cx="596637" cy="1119741"/>
          </a:xfrm>
        </p:grpSpPr>
        <p:sp>
          <p:nvSpPr>
            <p:cNvPr id="182" name="Arrow: Up 181">
              <a:extLst>
                <a:ext uri="{FF2B5EF4-FFF2-40B4-BE49-F238E27FC236}">
                  <a16:creationId xmlns:a16="http://schemas.microsoft.com/office/drawing/2014/main" id="{464FCA53-B4C8-4021-B1EC-8C3E7A8F8643}"/>
                </a:ext>
              </a:extLst>
            </p:cNvPr>
            <p:cNvSpPr/>
            <p:nvPr/>
          </p:nvSpPr>
          <p:spPr>
            <a:xfrm>
              <a:off x="8008744" y="1825786"/>
              <a:ext cx="596637" cy="1119741"/>
            </a:xfrm>
            <a:prstGeom prst="up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83" name="TextBox 182">
              <a:extLst>
                <a:ext uri="{FF2B5EF4-FFF2-40B4-BE49-F238E27FC236}">
                  <a16:creationId xmlns:a16="http://schemas.microsoft.com/office/drawing/2014/main" id="{93DA8BDB-EB44-46A6-8B7D-C563451304EE}"/>
                </a:ext>
              </a:extLst>
            </p:cNvPr>
            <p:cNvSpPr txBox="1"/>
            <p:nvPr/>
          </p:nvSpPr>
          <p:spPr>
            <a:xfrm>
              <a:off x="8073446" y="2064383"/>
              <a:ext cx="292068" cy="830997"/>
            </a:xfrm>
            <a:prstGeom prst="rect">
              <a:avLst/>
            </a:prstGeom>
            <a:noFill/>
          </p:spPr>
          <p:txBody>
            <a:bodyPr wrap="square" rtlCol="0">
              <a:spAutoFit/>
            </a:bodyPr>
            <a:lstStyle/>
            <a:p>
              <a:r>
                <a:rPr lang="en-US" sz="4800"/>
                <a:t>?</a:t>
              </a:r>
            </a:p>
          </p:txBody>
        </p:sp>
      </p:grpSp>
      <p:grpSp>
        <p:nvGrpSpPr>
          <p:cNvPr id="185" name="Group 184">
            <a:extLst>
              <a:ext uri="{FF2B5EF4-FFF2-40B4-BE49-F238E27FC236}">
                <a16:creationId xmlns:a16="http://schemas.microsoft.com/office/drawing/2014/main" id="{29FF7E83-FD41-4F70-BD56-4E53AF2AA459}"/>
              </a:ext>
            </a:extLst>
          </p:cNvPr>
          <p:cNvGrpSpPr/>
          <p:nvPr/>
        </p:nvGrpSpPr>
        <p:grpSpPr>
          <a:xfrm>
            <a:off x="8525956" y="2432648"/>
            <a:ext cx="2571901" cy="901153"/>
            <a:chOff x="9234716" y="2270070"/>
            <a:chExt cx="2571901" cy="901153"/>
          </a:xfrm>
        </p:grpSpPr>
        <p:pic>
          <p:nvPicPr>
            <p:cNvPr id="186" name="Picture 185" descr="A insect on a white background&#10;&#10;Description automatically generated">
              <a:extLst>
                <a:ext uri="{FF2B5EF4-FFF2-40B4-BE49-F238E27FC236}">
                  <a16:creationId xmlns:a16="http://schemas.microsoft.com/office/drawing/2014/main" id="{4F4A1838-4E6D-4B8B-B98F-D00FD3A353E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9234716" y="2270070"/>
              <a:ext cx="1202823" cy="900949"/>
            </a:xfrm>
            <a:prstGeom prst="rect">
              <a:avLst/>
            </a:prstGeom>
          </p:spPr>
        </p:pic>
        <p:pic>
          <p:nvPicPr>
            <p:cNvPr id="187" name="Picture 186">
              <a:extLst>
                <a:ext uri="{FF2B5EF4-FFF2-40B4-BE49-F238E27FC236}">
                  <a16:creationId xmlns:a16="http://schemas.microsoft.com/office/drawing/2014/main" id="{A2C6B42B-C49D-43AE-82B6-619C6E68C7B6}"/>
                </a:ext>
              </a:extLst>
            </p:cNvPr>
            <p:cNvPicPr>
              <a:picLocks noChangeAspect="1"/>
            </p:cNvPicPr>
            <p:nvPr/>
          </p:nvPicPr>
          <p:blipFill>
            <a:blip r:embed="rId6"/>
            <a:stretch>
              <a:fillRect/>
            </a:stretch>
          </p:blipFill>
          <p:spPr>
            <a:xfrm>
              <a:off x="10425630" y="2270070"/>
              <a:ext cx="1380987" cy="901153"/>
            </a:xfrm>
            <a:prstGeom prst="rect">
              <a:avLst/>
            </a:prstGeom>
          </p:spPr>
        </p:pic>
      </p:grpSp>
      <p:sp>
        <p:nvSpPr>
          <p:cNvPr id="188" name="TextBox 187">
            <a:extLst>
              <a:ext uri="{FF2B5EF4-FFF2-40B4-BE49-F238E27FC236}">
                <a16:creationId xmlns:a16="http://schemas.microsoft.com/office/drawing/2014/main" id="{F08B3D72-EA33-486C-A90F-E56BEF580E94}"/>
              </a:ext>
            </a:extLst>
          </p:cNvPr>
          <p:cNvSpPr txBox="1"/>
          <p:nvPr/>
        </p:nvSpPr>
        <p:spPr>
          <a:xfrm>
            <a:off x="1657237" y="3033017"/>
            <a:ext cx="1444754" cy="646331"/>
          </a:xfrm>
          <a:prstGeom prst="rect">
            <a:avLst/>
          </a:prstGeom>
          <a:noFill/>
        </p:spPr>
        <p:txBody>
          <a:bodyPr wrap="none" rtlCol="0">
            <a:spAutoFit/>
          </a:bodyPr>
          <a:lstStyle/>
          <a:p>
            <a:r>
              <a:rPr lang="en-US"/>
              <a:t>Performance </a:t>
            </a:r>
          </a:p>
          <a:p>
            <a:r>
              <a:rPr lang="en-US"/>
              <a:t>(Op/Sec)</a:t>
            </a:r>
          </a:p>
        </p:txBody>
      </p:sp>
      <p:pic>
        <p:nvPicPr>
          <p:cNvPr id="189" name="Picture 188" descr="A picture containing drawing, table, mirror&#10;&#10;Description automatically generated">
            <a:extLst>
              <a:ext uri="{FF2B5EF4-FFF2-40B4-BE49-F238E27FC236}">
                <a16:creationId xmlns:a16="http://schemas.microsoft.com/office/drawing/2014/main" id="{D245D352-3D46-4245-9325-DCAF443DAA94}"/>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6717" t="2928" r="26132"/>
          <a:stretch/>
        </p:blipFill>
        <p:spPr>
          <a:xfrm>
            <a:off x="8343049" y="1267869"/>
            <a:ext cx="935759" cy="1083642"/>
          </a:xfrm>
          <a:prstGeom prst="rect">
            <a:avLst/>
          </a:prstGeom>
          <a:scene3d>
            <a:camera prst="orthographicFront">
              <a:rot lat="0" lon="0" rev="0"/>
            </a:camera>
            <a:lightRig rig="threePt" dir="t"/>
          </a:scene3d>
        </p:spPr>
      </p:pic>
    </p:spTree>
    <p:extLst>
      <p:ext uri="{BB962C8B-B14F-4D97-AF65-F5344CB8AC3E}">
        <p14:creationId xmlns:p14="http://schemas.microsoft.com/office/powerpoint/2010/main" val="3158312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wipe(down)">
                                      <p:cBhvr>
                                        <p:cTn id="11" dur="500"/>
                                        <p:tgtEl>
                                          <p:spTgt spid="92"/>
                                        </p:tgtEl>
                                      </p:cBhvr>
                                    </p:animEffect>
                                  </p:childTnLst>
                                </p:cTn>
                              </p:par>
                              <p:par>
                                <p:cTn id="12" presetID="10" presetClass="entr" presetSubtype="0" fill="hold" nodeType="withEffect">
                                  <p:stCondLst>
                                    <p:cond delay="0"/>
                                  </p:stCondLst>
                                  <p:childTnLst>
                                    <p:set>
                                      <p:cBhvr>
                                        <p:cTn id="13" dur="1" fill="hold">
                                          <p:stCondLst>
                                            <p:cond delay="0"/>
                                          </p:stCondLst>
                                        </p:cTn>
                                        <p:tgtEl>
                                          <p:spTgt spid="119"/>
                                        </p:tgtEl>
                                        <p:attrNameLst>
                                          <p:attrName>style.visibility</p:attrName>
                                        </p:attrNameLst>
                                      </p:cBhvr>
                                      <p:to>
                                        <p:strVal val="visible"/>
                                      </p:to>
                                    </p:set>
                                    <p:animEffect transition="in" filter="fade">
                                      <p:cBhvr>
                                        <p:cTn id="14" dur="500"/>
                                        <p:tgtEl>
                                          <p:spTgt spid="11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22"/>
                                        </p:tgtEl>
                                        <p:attrNameLst>
                                          <p:attrName>style.visibility</p:attrName>
                                        </p:attrNameLst>
                                      </p:cBhvr>
                                      <p:to>
                                        <p:strVal val="visible"/>
                                      </p:to>
                                    </p:set>
                                    <p:animEffect transition="in" filter="wipe(down)">
                                      <p:cBhvr>
                                        <p:cTn id="19" dur="500"/>
                                        <p:tgtEl>
                                          <p:spTgt spid="122"/>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35"/>
                                        </p:tgtEl>
                                        <p:attrNameLst>
                                          <p:attrName>style.visibility</p:attrName>
                                        </p:attrNameLst>
                                      </p:cBhvr>
                                      <p:to>
                                        <p:strVal val="visible"/>
                                      </p:to>
                                    </p:set>
                                    <p:animEffect transition="in" filter="fade">
                                      <p:cBhvr>
                                        <p:cTn id="23" dur="500"/>
                                        <p:tgtEl>
                                          <p:spTgt spid="13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85"/>
                                        </p:tgtEl>
                                        <p:attrNameLst>
                                          <p:attrName>style.visibility</p:attrName>
                                        </p:attrNameLst>
                                      </p:cBhvr>
                                      <p:to>
                                        <p:strVal val="visible"/>
                                      </p:to>
                                    </p:set>
                                    <p:animEffect transition="in" filter="fade">
                                      <p:cBhvr>
                                        <p:cTn id="28" dur="500"/>
                                        <p:tgtEl>
                                          <p:spTgt spid="185"/>
                                        </p:tgtEl>
                                      </p:cBhvr>
                                    </p:animEffect>
                                  </p:childTnLst>
                                </p:cTn>
                              </p:par>
                            </p:childTnLst>
                          </p:cTn>
                        </p:par>
                        <p:par>
                          <p:cTn id="29" fill="hold">
                            <p:stCondLst>
                              <p:cond delay="500"/>
                            </p:stCondLst>
                            <p:childTnLst>
                              <p:par>
                                <p:cTn id="30" presetID="22" presetClass="entr" presetSubtype="4" fill="hold" nodeType="afterEffect">
                                  <p:stCondLst>
                                    <p:cond delay="0"/>
                                  </p:stCondLst>
                                  <p:childTnLst>
                                    <p:set>
                                      <p:cBhvr>
                                        <p:cTn id="31" dur="1" fill="hold">
                                          <p:stCondLst>
                                            <p:cond delay="0"/>
                                          </p:stCondLst>
                                        </p:cTn>
                                        <p:tgtEl>
                                          <p:spTgt spid="181"/>
                                        </p:tgtEl>
                                        <p:attrNameLst>
                                          <p:attrName>style.visibility</p:attrName>
                                        </p:attrNameLst>
                                      </p:cBhvr>
                                      <p:to>
                                        <p:strVal val="visible"/>
                                      </p:to>
                                    </p:set>
                                    <p:animEffect transition="in" filter="wipe(down)">
                                      <p:cBhvr>
                                        <p:cTn id="32" dur="500"/>
                                        <p:tgtEl>
                                          <p:spTgt spid="181"/>
                                        </p:tgtEl>
                                      </p:cBhvr>
                                    </p:animEffect>
                                  </p:childTnLst>
                                </p:cTn>
                              </p:par>
                            </p:childTnLst>
                          </p:cTn>
                        </p:par>
                        <p:par>
                          <p:cTn id="33" fill="hold">
                            <p:stCondLst>
                              <p:cond delay="1000"/>
                            </p:stCondLst>
                            <p:childTnLst>
                              <p:par>
                                <p:cTn id="34" presetID="10" presetClass="entr" presetSubtype="0" fill="hold" nodeType="afterEffect">
                                  <p:stCondLst>
                                    <p:cond delay="0"/>
                                  </p:stCondLst>
                                  <p:childTnLst>
                                    <p:set>
                                      <p:cBhvr>
                                        <p:cTn id="35" dur="1" fill="hold">
                                          <p:stCondLst>
                                            <p:cond delay="0"/>
                                          </p:stCondLst>
                                        </p:cTn>
                                        <p:tgtEl>
                                          <p:spTgt spid="189"/>
                                        </p:tgtEl>
                                        <p:attrNameLst>
                                          <p:attrName>style.visibility</p:attrName>
                                        </p:attrNameLst>
                                      </p:cBhvr>
                                      <p:to>
                                        <p:strVal val="visible"/>
                                      </p:to>
                                    </p:set>
                                    <p:animEffect transition="in" filter="fade">
                                      <p:cBhvr>
                                        <p:cTn id="36" dur="500"/>
                                        <p:tgtEl>
                                          <p:spTgt spid="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93C28-6F76-4C55-8D49-4B4AF17E580A}"/>
              </a:ext>
            </a:extLst>
          </p:cNvPr>
          <p:cNvSpPr>
            <a:spLocks noGrp="1"/>
          </p:cNvSpPr>
          <p:nvPr>
            <p:ph type="title"/>
          </p:nvPr>
        </p:nvSpPr>
        <p:spPr>
          <a:xfrm>
            <a:off x="588262" y="457200"/>
            <a:ext cx="3186770" cy="553998"/>
          </a:xfrm>
        </p:spPr>
        <p:txBody>
          <a:bodyPr wrap="none"/>
          <a:lstStyle/>
          <a:p>
            <a:r>
              <a:rPr lang="zh-CN" altLang="en-US" dirty="0"/>
              <a:t>计算框架的进步</a:t>
            </a:r>
            <a:endParaRPr lang="en-US" dirty="0"/>
          </a:p>
        </p:txBody>
      </p:sp>
      <p:sp>
        <p:nvSpPr>
          <p:cNvPr id="79" name="TextBox 78">
            <a:extLst>
              <a:ext uri="{FF2B5EF4-FFF2-40B4-BE49-F238E27FC236}">
                <a16:creationId xmlns:a16="http://schemas.microsoft.com/office/drawing/2014/main" id="{E86395F3-C8B6-491D-9A02-8CA49BB603E5}"/>
              </a:ext>
            </a:extLst>
          </p:cNvPr>
          <p:cNvSpPr txBox="1"/>
          <p:nvPr/>
        </p:nvSpPr>
        <p:spPr>
          <a:xfrm>
            <a:off x="6022297" y="1163229"/>
            <a:ext cx="2164632" cy="341632"/>
          </a:xfrm>
          <a:prstGeom prst="rect">
            <a:avLst/>
          </a:prstGeom>
          <a:noFill/>
        </p:spPr>
        <p:txBody>
          <a:bodyPr wrap="none" lIns="45720" tIns="45720" rIns="45720" bIns="45720" rtlCol="0">
            <a:spAutoFit/>
          </a:bodyPr>
          <a:lstStyle/>
          <a:p>
            <a:pPr algn="ctr">
              <a:lnSpc>
                <a:spcPct val="90000"/>
              </a:lnSpc>
              <a:spcAft>
                <a:spcPts val="600"/>
              </a:spcAft>
            </a:pPr>
            <a:r>
              <a:rPr lang="en-US" b="1" dirty="0">
                <a:gradFill>
                  <a:gsLst>
                    <a:gs pos="2917">
                      <a:schemeClr val="tx1"/>
                    </a:gs>
                    <a:gs pos="30000">
                      <a:schemeClr val="tx1"/>
                    </a:gs>
                  </a:gsLst>
                  <a:lin ang="5400000" scaled="0"/>
                </a:gradFill>
              </a:rPr>
              <a:t>Gen 2  </a:t>
            </a:r>
            <a:r>
              <a:rPr lang="en-US" i="1" dirty="0">
                <a:gradFill>
                  <a:gsLst>
                    <a:gs pos="2917">
                      <a:schemeClr val="tx1"/>
                    </a:gs>
                    <a:gs pos="30000">
                      <a:schemeClr val="tx1"/>
                    </a:gs>
                  </a:gsLst>
                  <a:lin ang="5400000" scaled="0"/>
                </a:gradFill>
              </a:rPr>
              <a:t>2010-present</a:t>
            </a:r>
          </a:p>
        </p:txBody>
      </p:sp>
      <p:grpSp>
        <p:nvGrpSpPr>
          <p:cNvPr id="46" name="Group 45">
            <a:extLst>
              <a:ext uri="{FF2B5EF4-FFF2-40B4-BE49-F238E27FC236}">
                <a16:creationId xmlns:a16="http://schemas.microsoft.com/office/drawing/2014/main" id="{4318852D-7001-47D8-90B1-B09F44D68395}"/>
              </a:ext>
            </a:extLst>
          </p:cNvPr>
          <p:cNvGrpSpPr/>
          <p:nvPr/>
        </p:nvGrpSpPr>
        <p:grpSpPr>
          <a:xfrm>
            <a:off x="4105653" y="1656892"/>
            <a:ext cx="5997920" cy="2915107"/>
            <a:chOff x="4105653" y="1656892"/>
            <a:chExt cx="5997920" cy="2915107"/>
          </a:xfrm>
        </p:grpSpPr>
        <p:sp>
          <p:nvSpPr>
            <p:cNvPr id="131" name="Rectangle 130">
              <a:extLst>
                <a:ext uri="{FF2B5EF4-FFF2-40B4-BE49-F238E27FC236}">
                  <a16:creationId xmlns:a16="http://schemas.microsoft.com/office/drawing/2014/main" id="{3AE2A541-D2EB-405C-827A-B2081CEEB883}"/>
                </a:ext>
              </a:extLst>
            </p:cNvPr>
            <p:cNvSpPr/>
            <p:nvPr/>
          </p:nvSpPr>
          <p:spPr bwMode="auto">
            <a:xfrm>
              <a:off x="4105653" y="1656892"/>
              <a:ext cx="5997920" cy="2915107"/>
            </a:xfrm>
            <a:prstGeom prst="rect">
              <a:avLst/>
            </a:prstGeom>
            <a:solidFill>
              <a:schemeClr val="bg1"/>
            </a:solidFill>
            <a:ln w="10795" cap="flat" cmpd="sng" algn="ctr">
              <a:noFill/>
              <a:prstDash val="solid"/>
            </a:ln>
            <a:effectLst>
              <a:outerShdw blurRad="254000" dist="50800" dir="2700000" sx="98000" sy="98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914400" rIns="274320" bIns="3657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Semibold"/>
                <a:ea typeface="+mn-ea"/>
                <a:cs typeface="Segoe UI" pitchFamily="34" charset="0"/>
              </a:endParaRPr>
            </a:p>
          </p:txBody>
        </p:sp>
        <p:sp>
          <p:nvSpPr>
            <p:cNvPr id="83" name="Rectangle 82">
              <a:extLst>
                <a:ext uri="{FF2B5EF4-FFF2-40B4-BE49-F238E27FC236}">
                  <a16:creationId xmlns:a16="http://schemas.microsoft.com/office/drawing/2014/main" id="{EC63B42D-359F-492C-9529-5E7EB5F235B3}"/>
                </a:ext>
              </a:extLst>
            </p:cNvPr>
            <p:cNvSpPr/>
            <p:nvPr/>
          </p:nvSpPr>
          <p:spPr>
            <a:xfrm>
              <a:off x="5618445" y="1720431"/>
              <a:ext cx="4411079" cy="338554"/>
            </a:xfrm>
            <a:prstGeom prst="rect">
              <a:avLst/>
            </a:prstGeom>
          </p:spPr>
          <p:txBody>
            <a:bodyPr wrap="square">
              <a:spAutoFit/>
            </a:bodyPr>
            <a:lstStyle/>
            <a:p>
              <a:r>
                <a:rPr lang="en-US" sz="1600" b="1"/>
                <a:t>Deep learning frameworks</a:t>
              </a:r>
              <a:endParaRPr lang="en-US" sz="1600"/>
            </a:p>
          </p:txBody>
        </p:sp>
      </p:grpSp>
      <p:grpSp>
        <p:nvGrpSpPr>
          <p:cNvPr id="37" name="Group 36">
            <a:extLst>
              <a:ext uri="{FF2B5EF4-FFF2-40B4-BE49-F238E27FC236}">
                <a16:creationId xmlns:a16="http://schemas.microsoft.com/office/drawing/2014/main" id="{5C60DB44-924E-4D21-8F9C-48BC704429F5}"/>
              </a:ext>
            </a:extLst>
          </p:cNvPr>
          <p:cNvGrpSpPr/>
          <p:nvPr/>
        </p:nvGrpSpPr>
        <p:grpSpPr>
          <a:xfrm>
            <a:off x="6141221" y="2769856"/>
            <a:ext cx="520224" cy="815483"/>
            <a:chOff x="6141221" y="2769856"/>
            <a:chExt cx="520224" cy="815483"/>
          </a:xfrm>
        </p:grpSpPr>
        <p:sp>
          <p:nvSpPr>
            <p:cNvPr id="84" name="Arrow: Down 83">
              <a:extLst>
                <a:ext uri="{FF2B5EF4-FFF2-40B4-BE49-F238E27FC236}">
                  <a16:creationId xmlns:a16="http://schemas.microsoft.com/office/drawing/2014/main" id="{B321B814-8840-47FD-8680-5A40F0BD853B}"/>
                </a:ext>
              </a:extLst>
            </p:cNvPr>
            <p:cNvSpPr/>
            <p:nvPr/>
          </p:nvSpPr>
          <p:spPr>
            <a:xfrm rot="16200000">
              <a:off x="6282569" y="2628508"/>
              <a:ext cx="237527" cy="520224"/>
            </a:xfrm>
            <a:prstGeom prst="downArrow">
              <a:avLst>
                <a:gd name="adj1" fmla="val 44022"/>
                <a:gd name="adj2" fmla="val 50000"/>
              </a:avLst>
            </a:prstGeom>
            <a:solidFill>
              <a:schemeClr val="accent6">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5" name="Arrow: Down 84">
              <a:extLst>
                <a:ext uri="{FF2B5EF4-FFF2-40B4-BE49-F238E27FC236}">
                  <a16:creationId xmlns:a16="http://schemas.microsoft.com/office/drawing/2014/main" id="{2E383A47-49E3-45FF-A238-C4483D0A6EA7}"/>
                </a:ext>
              </a:extLst>
            </p:cNvPr>
            <p:cNvSpPr/>
            <p:nvPr/>
          </p:nvSpPr>
          <p:spPr>
            <a:xfrm rot="16200000">
              <a:off x="6282569" y="3206464"/>
              <a:ext cx="237527" cy="520224"/>
            </a:xfrm>
            <a:prstGeom prst="downArrow">
              <a:avLst>
                <a:gd name="adj1" fmla="val 44022"/>
                <a:gd name="adj2" fmla="val 50000"/>
              </a:avLst>
            </a:prstGeom>
            <a:solidFill>
              <a:schemeClr val="accent6">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36" name="Group 35">
            <a:extLst>
              <a:ext uri="{FF2B5EF4-FFF2-40B4-BE49-F238E27FC236}">
                <a16:creationId xmlns:a16="http://schemas.microsoft.com/office/drawing/2014/main" id="{EF92CAD7-784A-40F8-A671-FABFC545FC50}"/>
              </a:ext>
            </a:extLst>
          </p:cNvPr>
          <p:cNvGrpSpPr/>
          <p:nvPr/>
        </p:nvGrpSpPr>
        <p:grpSpPr>
          <a:xfrm>
            <a:off x="4332979" y="2129457"/>
            <a:ext cx="1601390" cy="2326956"/>
            <a:chOff x="4332979" y="2129457"/>
            <a:chExt cx="1601390" cy="2326956"/>
          </a:xfrm>
        </p:grpSpPr>
        <p:sp>
          <p:nvSpPr>
            <p:cNvPr id="134" name="Rectangle 133">
              <a:extLst>
                <a:ext uri="{FF2B5EF4-FFF2-40B4-BE49-F238E27FC236}">
                  <a16:creationId xmlns:a16="http://schemas.microsoft.com/office/drawing/2014/main" id="{BB7F42F7-E1DA-4F8F-9A65-F40B97A55C44}"/>
                </a:ext>
              </a:extLst>
            </p:cNvPr>
            <p:cNvSpPr/>
            <p:nvPr/>
          </p:nvSpPr>
          <p:spPr bwMode="auto">
            <a:xfrm>
              <a:off x="4332979" y="2129457"/>
              <a:ext cx="1601390" cy="2326956"/>
            </a:xfrm>
            <a:prstGeom prst="rect">
              <a:avLst/>
            </a:prstGeom>
            <a:solidFill>
              <a:schemeClr val="bg1">
                <a:lumMod val="95000"/>
              </a:schemeClr>
            </a:solidFill>
            <a:ln w="10795" cap="flat" cmpd="sng" algn="ctr">
              <a:no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280160" rIns="182880" bIns="365760"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en-US" sz="1600" dirty="0" err="1">
                  <a:solidFill>
                    <a:srgbClr val="1A1A1A"/>
                  </a:solidFill>
                  <a:latin typeface="Segoe UI Light" panose="020B0502040204020203" pitchFamily="34" charset="0"/>
                  <a:cs typeface="Segoe UI Light" panose="020B0502040204020203" pitchFamily="34" charset="0"/>
                </a:rPr>
                <a:t>MxNet</a:t>
              </a:r>
              <a:endParaRPr lang="en-US" sz="1600" dirty="0">
                <a:solidFill>
                  <a:srgbClr val="1A1A1A"/>
                </a:solidFill>
                <a:latin typeface="Segoe UI Light" panose="020B0502040204020203" pitchFamily="34" charset="0"/>
                <a:cs typeface="Segoe UI Light" panose="020B0502040204020203" pitchFamily="34" charset="0"/>
              </a:endParaRPr>
            </a:p>
            <a:p>
              <a:pPr lvl="0" algn="ctr" defTabSz="932472" fontAlgn="base">
                <a:spcBef>
                  <a:spcPct val="0"/>
                </a:spcBef>
                <a:spcAft>
                  <a:spcPct val="0"/>
                </a:spcAft>
                <a:defRPr/>
              </a:pPr>
              <a:r>
                <a:rPr lang="en-US" sz="1600" b="1" dirty="0">
                  <a:solidFill>
                    <a:srgbClr val="1A1A1A"/>
                  </a:solidFill>
                  <a:latin typeface="Segoe UI Light" panose="020B0502040204020203" pitchFamily="34" charset="0"/>
                  <a:cs typeface="Segoe UI Light" panose="020B0502040204020203" pitchFamily="34" charset="0"/>
                </a:rPr>
                <a:t>TensorFlow</a:t>
              </a:r>
            </a:p>
            <a:p>
              <a:pPr lvl="0" algn="ctr" defTabSz="932472" fontAlgn="base">
                <a:spcBef>
                  <a:spcPct val="0"/>
                </a:spcBef>
                <a:spcAft>
                  <a:spcPct val="0"/>
                </a:spcAft>
                <a:defRPr/>
              </a:pPr>
              <a:r>
                <a:rPr lang="en-US" sz="1600" dirty="0">
                  <a:solidFill>
                    <a:srgbClr val="1A1A1A"/>
                  </a:solidFill>
                  <a:latin typeface="Segoe UI Light" panose="020B0502040204020203" pitchFamily="34" charset="0"/>
                  <a:cs typeface="Segoe UI Light" panose="020B0502040204020203" pitchFamily="34" charset="0"/>
                </a:rPr>
                <a:t>CNTK</a:t>
              </a:r>
            </a:p>
            <a:p>
              <a:pPr lvl="0" algn="ctr" defTabSz="932472" fontAlgn="base">
                <a:spcBef>
                  <a:spcPct val="0"/>
                </a:spcBef>
                <a:spcAft>
                  <a:spcPct val="0"/>
                </a:spcAft>
                <a:defRPr/>
              </a:pPr>
              <a:r>
                <a:rPr lang="en-US" sz="1600" b="1" dirty="0">
                  <a:solidFill>
                    <a:srgbClr val="1A1A1A"/>
                  </a:solidFill>
                  <a:latin typeface="Segoe UI Light" panose="020B0502040204020203" pitchFamily="34" charset="0"/>
                  <a:cs typeface="Segoe UI Light" panose="020B0502040204020203" pitchFamily="34" charset="0"/>
                </a:rPr>
                <a:t>PyTorch</a:t>
              </a:r>
            </a:p>
            <a:p>
              <a:pPr lvl="0" algn="ctr" defTabSz="932472" fontAlgn="base">
                <a:spcBef>
                  <a:spcPct val="0"/>
                </a:spcBef>
                <a:spcAft>
                  <a:spcPct val="0"/>
                </a:spcAft>
                <a:defRPr/>
              </a:pPr>
              <a:endParaRPr lang="en-US" sz="1600" dirty="0">
                <a:solidFill>
                  <a:srgbClr val="1A1A1A"/>
                </a:solidFill>
                <a:latin typeface="Segoe UI Semibold"/>
                <a:cs typeface="Segoe UI" pitchFamily="34" charset="0"/>
              </a:endParaRPr>
            </a:p>
          </p:txBody>
        </p:sp>
        <p:pic>
          <p:nvPicPr>
            <p:cNvPr id="1032" name="Picture 8" descr="âtensorflow logoâçå¾çæç´¢ç»æ">
              <a:extLst>
                <a:ext uri="{FF2B5EF4-FFF2-40B4-BE49-F238E27FC236}">
                  <a16:creationId xmlns:a16="http://schemas.microsoft.com/office/drawing/2014/main" id="{8986E5C3-271D-4AF2-8971-21361F98E09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3533" y="2311886"/>
              <a:ext cx="491898" cy="5263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Group 46">
            <a:extLst>
              <a:ext uri="{FF2B5EF4-FFF2-40B4-BE49-F238E27FC236}">
                <a16:creationId xmlns:a16="http://schemas.microsoft.com/office/drawing/2014/main" id="{D162FC3A-95FE-4843-8223-43E371B93167}"/>
              </a:ext>
            </a:extLst>
          </p:cNvPr>
          <p:cNvGrpSpPr/>
          <p:nvPr/>
        </p:nvGrpSpPr>
        <p:grpSpPr>
          <a:xfrm>
            <a:off x="6925091" y="2129457"/>
            <a:ext cx="3018105" cy="2326956"/>
            <a:chOff x="6925091" y="2129457"/>
            <a:chExt cx="3018105" cy="2326956"/>
          </a:xfrm>
        </p:grpSpPr>
        <p:grpSp>
          <p:nvGrpSpPr>
            <p:cNvPr id="39" name="Group 38">
              <a:extLst>
                <a:ext uri="{FF2B5EF4-FFF2-40B4-BE49-F238E27FC236}">
                  <a16:creationId xmlns:a16="http://schemas.microsoft.com/office/drawing/2014/main" id="{5AC05A95-451A-4E4E-9AF6-60A2A2C173A6}"/>
                </a:ext>
              </a:extLst>
            </p:cNvPr>
            <p:cNvGrpSpPr/>
            <p:nvPr/>
          </p:nvGrpSpPr>
          <p:grpSpPr>
            <a:xfrm>
              <a:off x="6925091" y="2129457"/>
              <a:ext cx="3011610" cy="984887"/>
              <a:chOff x="6925091" y="2129457"/>
              <a:chExt cx="3011610" cy="984887"/>
            </a:xfrm>
          </p:grpSpPr>
          <p:sp>
            <p:nvSpPr>
              <p:cNvPr id="136" name="Rectangle 135">
                <a:extLst>
                  <a:ext uri="{FF2B5EF4-FFF2-40B4-BE49-F238E27FC236}">
                    <a16:creationId xmlns:a16="http://schemas.microsoft.com/office/drawing/2014/main" id="{5BE3D07A-6C7A-4C58-8853-C6161D29B500}"/>
                  </a:ext>
                </a:extLst>
              </p:cNvPr>
              <p:cNvSpPr/>
              <p:nvPr/>
            </p:nvSpPr>
            <p:spPr bwMode="auto">
              <a:xfrm>
                <a:off x="6925091" y="2129457"/>
                <a:ext cx="3011610" cy="984887"/>
              </a:xfrm>
              <a:prstGeom prst="rect">
                <a:avLst/>
              </a:prstGeom>
              <a:noFill/>
              <a:ln w="12700" cap="flat" cmpd="sng" algn="ctr">
                <a:solidFill>
                  <a:schemeClr val="accent6">
                    <a:lumMod val="90000"/>
                  </a:schemeClr>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0" tIns="365760" rIns="182880" bIns="365760" numCol="1" spcCol="0" rtlCol="0" fromWordArt="0" anchor="ctr" anchorCtr="0" forceAA="0" compatLnSpc="1">
                <a:prstTxWarp prst="textNoShape">
                  <a:avLst/>
                </a:prstTxWarp>
                <a:noAutofit/>
              </a:bodyPr>
              <a:lstStyle/>
              <a:p>
                <a:pPr lvl="0" defTabSz="932472" fontAlgn="base">
                  <a:spcBef>
                    <a:spcPct val="0"/>
                  </a:spcBef>
                  <a:spcAft>
                    <a:spcPct val="0"/>
                  </a:spcAft>
                  <a:defRPr/>
                </a:pPr>
                <a:endParaRPr lang="en-US" sz="1600">
                  <a:solidFill>
                    <a:srgbClr val="1A1A1A"/>
                  </a:solidFill>
                  <a:latin typeface="Segoe UI Light" panose="020B0502040204020203" pitchFamily="34" charset="0"/>
                  <a:cs typeface="Segoe UI Light" panose="020B0502040204020203" pitchFamily="34" charset="0"/>
                </a:endParaRPr>
              </a:p>
              <a:p>
                <a:pPr lvl="0" defTabSz="932472" fontAlgn="base">
                  <a:spcBef>
                    <a:spcPct val="0"/>
                  </a:spcBef>
                  <a:spcAft>
                    <a:spcPct val="0"/>
                  </a:spcAft>
                  <a:defRPr/>
                </a:pPr>
                <a:endParaRPr lang="en-US" sz="1600">
                  <a:solidFill>
                    <a:srgbClr val="1A1A1A"/>
                  </a:solidFill>
                  <a:latin typeface="Segoe UI Light" panose="020B0502040204020203" pitchFamily="34" charset="0"/>
                  <a:cs typeface="Segoe UI Light" panose="020B0502040204020203" pitchFamily="34" charset="0"/>
                </a:endParaRPr>
              </a:p>
              <a:p>
                <a:pPr lvl="0" defTabSz="932472" fontAlgn="base">
                  <a:spcBef>
                    <a:spcPct val="0"/>
                  </a:spcBef>
                  <a:spcAft>
                    <a:spcPct val="0"/>
                  </a:spcAft>
                  <a:defRPr/>
                </a:pPr>
                <a:r>
                  <a:rPr lang="en-US" sz="1600">
                    <a:solidFill>
                      <a:srgbClr val="1A1A1A"/>
                    </a:solidFill>
                    <a:latin typeface="Segoe UI Light" panose="020B0502040204020203" pitchFamily="34" charset="0"/>
                    <a:cs typeface="Segoe UI Light" panose="020B0502040204020203" pitchFamily="34" charset="0"/>
                  </a:rPr>
                  <a:t>Swift for TensorFlow</a:t>
                </a:r>
              </a:p>
            </p:txBody>
          </p:sp>
          <p:grpSp>
            <p:nvGrpSpPr>
              <p:cNvPr id="33" name="Group 21">
                <a:extLst>
                  <a:ext uri="{FF2B5EF4-FFF2-40B4-BE49-F238E27FC236}">
                    <a16:creationId xmlns:a16="http://schemas.microsoft.com/office/drawing/2014/main" id="{10B42306-6802-4D37-85AC-303CB4031746}"/>
                  </a:ext>
                </a:extLst>
              </p:cNvPr>
              <p:cNvGrpSpPr>
                <a:grpSpLocks noChangeAspect="1"/>
              </p:cNvGrpSpPr>
              <p:nvPr/>
            </p:nvGrpSpPr>
            <p:grpSpPr bwMode="auto">
              <a:xfrm>
                <a:off x="7205048" y="2254441"/>
                <a:ext cx="398463" cy="371475"/>
                <a:chOff x="6013" y="1626"/>
                <a:chExt cx="251" cy="234"/>
              </a:xfrm>
            </p:grpSpPr>
            <p:sp>
              <p:nvSpPr>
                <p:cNvPr id="161" name="Rectangle 22">
                  <a:extLst>
                    <a:ext uri="{FF2B5EF4-FFF2-40B4-BE49-F238E27FC236}">
                      <a16:creationId xmlns:a16="http://schemas.microsoft.com/office/drawing/2014/main" id="{398371A4-3C68-445D-9C33-3E27901FC2A2}"/>
                    </a:ext>
                  </a:extLst>
                </p:cNvPr>
                <p:cNvSpPr>
                  <a:spLocks noChangeArrowheads="1"/>
                </p:cNvSpPr>
                <p:nvPr/>
              </p:nvSpPr>
              <p:spPr bwMode="auto">
                <a:xfrm>
                  <a:off x="6028" y="1639"/>
                  <a:ext cx="219" cy="156"/>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2" name="Freeform 23">
                  <a:extLst>
                    <a:ext uri="{FF2B5EF4-FFF2-40B4-BE49-F238E27FC236}">
                      <a16:creationId xmlns:a16="http://schemas.microsoft.com/office/drawing/2014/main" id="{C46CA289-CBB3-42CE-B54B-9574F45E46D6}"/>
                    </a:ext>
                  </a:extLst>
                </p:cNvPr>
                <p:cNvSpPr>
                  <a:spLocks/>
                </p:cNvSpPr>
                <p:nvPr/>
              </p:nvSpPr>
              <p:spPr bwMode="auto">
                <a:xfrm>
                  <a:off x="6055" y="1811"/>
                  <a:ext cx="166" cy="49"/>
                </a:xfrm>
                <a:custGeom>
                  <a:avLst/>
                  <a:gdLst>
                    <a:gd name="T0" fmla="*/ 82 w 113"/>
                    <a:gd name="T1" fmla="*/ 0 h 33"/>
                    <a:gd name="T2" fmla="*/ 78 w 113"/>
                    <a:gd name="T3" fmla="*/ 0 h 33"/>
                    <a:gd name="T4" fmla="*/ 38 w 113"/>
                    <a:gd name="T5" fmla="*/ 0 h 33"/>
                    <a:gd name="T6" fmla="*/ 35 w 113"/>
                    <a:gd name="T7" fmla="*/ 0 h 33"/>
                    <a:gd name="T8" fmla="*/ 0 w 113"/>
                    <a:gd name="T9" fmla="*/ 22 h 33"/>
                    <a:gd name="T10" fmla="*/ 0 w 113"/>
                    <a:gd name="T11" fmla="*/ 33 h 33"/>
                    <a:gd name="T12" fmla="*/ 42 w 113"/>
                    <a:gd name="T13" fmla="*/ 33 h 33"/>
                    <a:gd name="T14" fmla="*/ 73 w 113"/>
                    <a:gd name="T15" fmla="*/ 33 h 33"/>
                    <a:gd name="T16" fmla="*/ 113 w 113"/>
                    <a:gd name="T17" fmla="*/ 33 h 33"/>
                    <a:gd name="T18" fmla="*/ 113 w 113"/>
                    <a:gd name="T19" fmla="*/ 22 h 33"/>
                    <a:gd name="T20" fmla="*/ 82 w 113"/>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33">
                      <a:moveTo>
                        <a:pt x="82" y="0"/>
                      </a:moveTo>
                      <a:cubicBezTo>
                        <a:pt x="78" y="0"/>
                        <a:pt x="78" y="0"/>
                        <a:pt x="78" y="0"/>
                      </a:cubicBezTo>
                      <a:cubicBezTo>
                        <a:pt x="38" y="0"/>
                        <a:pt x="38" y="0"/>
                        <a:pt x="38" y="0"/>
                      </a:cubicBezTo>
                      <a:cubicBezTo>
                        <a:pt x="35" y="0"/>
                        <a:pt x="35" y="0"/>
                        <a:pt x="35" y="0"/>
                      </a:cubicBezTo>
                      <a:cubicBezTo>
                        <a:pt x="41" y="20"/>
                        <a:pt x="33" y="22"/>
                        <a:pt x="0" y="22"/>
                      </a:cubicBezTo>
                      <a:cubicBezTo>
                        <a:pt x="0" y="33"/>
                        <a:pt x="0" y="33"/>
                        <a:pt x="0" y="33"/>
                      </a:cubicBezTo>
                      <a:cubicBezTo>
                        <a:pt x="42" y="33"/>
                        <a:pt x="42" y="33"/>
                        <a:pt x="42" y="33"/>
                      </a:cubicBezTo>
                      <a:cubicBezTo>
                        <a:pt x="73" y="33"/>
                        <a:pt x="73" y="33"/>
                        <a:pt x="73" y="33"/>
                      </a:cubicBezTo>
                      <a:cubicBezTo>
                        <a:pt x="113" y="33"/>
                        <a:pt x="113" y="33"/>
                        <a:pt x="113" y="33"/>
                      </a:cubicBezTo>
                      <a:cubicBezTo>
                        <a:pt x="113" y="22"/>
                        <a:pt x="113" y="22"/>
                        <a:pt x="113" y="22"/>
                      </a:cubicBezTo>
                      <a:cubicBezTo>
                        <a:pt x="80" y="22"/>
                        <a:pt x="77" y="20"/>
                        <a:pt x="82" y="0"/>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3" name="Freeform 24">
                  <a:extLst>
                    <a:ext uri="{FF2B5EF4-FFF2-40B4-BE49-F238E27FC236}">
                      <a16:creationId xmlns:a16="http://schemas.microsoft.com/office/drawing/2014/main" id="{43F17D15-334A-4EAA-AB7F-865AEBCDDC44}"/>
                    </a:ext>
                  </a:extLst>
                </p:cNvPr>
                <p:cNvSpPr>
                  <a:spLocks/>
                </p:cNvSpPr>
                <p:nvPr/>
              </p:nvSpPr>
              <p:spPr bwMode="auto">
                <a:xfrm>
                  <a:off x="6017" y="1626"/>
                  <a:ext cx="231" cy="2"/>
                </a:xfrm>
                <a:custGeom>
                  <a:avLst/>
                  <a:gdLst>
                    <a:gd name="T0" fmla="*/ 158 w 158"/>
                    <a:gd name="T1" fmla="*/ 0 h 2"/>
                    <a:gd name="T2" fmla="*/ 158 w 158"/>
                    <a:gd name="T3" fmla="*/ 0 h 2"/>
                    <a:gd name="T4" fmla="*/ 158 w 158"/>
                    <a:gd name="T5" fmla="*/ 0 h 2"/>
                    <a:gd name="T6" fmla="*/ 6 w 158"/>
                    <a:gd name="T7" fmla="*/ 0 h 2"/>
                    <a:gd name="T8" fmla="*/ 0 w 158"/>
                    <a:gd name="T9" fmla="*/ 2 h 2"/>
                    <a:gd name="T10" fmla="*/ 6 w 158"/>
                    <a:gd name="T11" fmla="*/ 0 h 2"/>
                    <a:gd name="T12" fmla="*/ 158 w 158"/>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58" h="2">
                      <a:moveTo>
                        <a:pt x="158" y="0"/>
                      </a:moveTo>
                      <a:cubicBezTo>
                        <a:pt x="158" y="0"/>
                        <a:pt x="158" y="0"/>
                        <a:pt x="158" y="0"/>
                      </a:cubicBezTo>
                      <a:cubicBezTo>
                        <a:pt x="158" y="0"/>
                        <a:pt x="158" y="0"/>
                        <a:pt x="158" y="0"/>
                      </a:cubicBezTo>
                      <a:cubicBezTo>
                        <a:pt x="6" y="0"/>
                        <a:pt x="6" y="0"/>
                        <a:pt x="6" y="0"/>
                      </a:cubicBezTo>
                      <a:cubicBezTo>
                        <a:pt x="4" y="0"/>
                        <a:pt x="2" y="1"/>
                        <a:pt x="0" y="2"/>
                      </a:cubicBezTo>
                      <a:cubicBezTo>
                        <a:pt x="2" y="1"/>
                        <a:pt x="4" y="0"/>
                        <a:pt x="6" y="0"/>
                      </a:cubicBezTo>
                      <a:lnTo>
                        <a:pt x="158"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4" name="Freeform 25">
                  <a:extLst>
                    <a:ext uri="{FF2B5EF4-FFF2-40B4-BE49-F238E27FC236}">
                      <a16:creationId xmlns:a16="http://schemas.microsoft.com/office/drawing/2014/main" id="{6EB575E4-EBE8-45A1-B0B1-991E2D2E9D05}"/>
                    </a:ext>
                  </a:extLst>
                </p:cNvPr>
                <p:cNvSpPr>
                  <a:spLocks/>
                </p:cNvSpPr>
                <p:nvPr/>
              </p:nvSpPr>
              <p:spPr bwMode="auto">
                <a:xfrm>
                  <a:off x="6032" y="1626"/>
                  <a:ext cx="232" cy="185"/>
                </a:xfrm>
                <a:custGeom>
                  <a:avLst/>
                  <a:gdLst>
                    <a:gd name="T0" fmla="*/ 148 w 159"/>
                    <a:gd name="T1" fmla="*/ 0 h 127"/>
                    <a:gd name="T2" fmla="*/ 133 w 159"/>
                    <a:gd name="T3" fmla="*/ 13 h 127"/>
                    <a:gd name="T4" fmla="*/ 145 w 159"/>
                    <a:gd name="T5" fmla="*/ 13 h 127"/>
                    <a:gd name="T6" fmla="*/ 145 w 159"/>
                    <a:gd name="T7" fmla="*/ 113 h 127"/>
                    <a:gd name="T8" fmla="*/ 15 w 159"/>
                    <a:gd name="T9" fmla="*/ 113 h 127"/>
                    <a:gd name="T10" fmla="*/ 0 w 159"/>
                    <a:gd name="T11" fmla="*/ 127 h 127"/>
                    <a:gd name="T12" fmla="*/ 148 w 159"/>
                    <a:gd name="T13" fmla="*/ 127 h 127"/>
                    <a:gd name="T14" fmla="*/ 159 w 159"/>
                    <a:gd name="T15" fmla="*/ 117 h 127"/>
                    <a:gd name="T16" fmla="*/ 159 w 159"/>
                    <a:gd name="T17" fmla="*/ 10 h 127"/>
                    <a:gd name="T18" fmla="*/ 148 w 159"/>
                    <a:gd name="T1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127">
                      <a:moveTo>
                        <a:pt x="148" y="0"/>
                      </a:moveTo>
                      <a:cubicBezTo>
                        <a:pt x="133" y="13"/>
                        <a:pt x="133" y="13"/>
                        <a:pt x="133" y="13"/>
                      </a:cubicBezTo>
                      <a:cubicBezTo>
                        <a:pt x="145" y="13"/>
                        <a:pt x="145" y="13"/>
                        <a:pt x="145" y="13"/>
                      </a:cubicBezTo>
                      <a:cubicBezTo>
                        <a:pt x="145" y="113"/>
                        <a:pt x="145" y="113"/>
                        <a:pt x="145" y="113"/>
                      </a:cubicBezTo>
                      <a:cubicBezTo>
                        <a:pt x="15" y="113"/>
                        <a:pt x="15" y="113"/>
                        <a:pt x="15" y="113"/>
                      </a:cubicBezTo>
                      <a:cubicBezTo>
                        <a:pt x="0" y="127"/>
                        <a:pt x="0" y="127"/>
                        <a:pt x="0" y="127"/>
                      </a:cubicBezTo>
                      <a:cubicBezTo>
                        <a:pt x="148" y="127"/>
                        <a:pt x="148" y="127"/>
                        <a:pt x="148" y="127"/>
                      </a:cubicBezTo>
                      <a:cubicBezTo>
                        <a:pt x="153" y="127"/>
                        <a:pt x="159" y="122"/>
                        <a:pt x="159" y="117"/>
                      </a:cubicBezTo>
                      <a:cubicBezTo>
                        <a:pt x="159" y="10"/>
                        <a:pt x="159" y="10"/>
                        <a:pt x="159" y="10"/>
                      </a:cubicBezTo>
                      <a:cubicBezTo>
                        <a:pt x="159" y="5"/>
                        <a:pt x="153" y="0"/>
                        <a:pt x="148"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5" name="Freeform 26">
                  <a:extLst>
                    <a:ext uri="{FF2B5EF4-FFF2-40B4-BE49-F238E27FC236}">
                      <a16:creationId xmlns:a16="http://schemas.microsoft.com/office/drawing/2014/main" id="{D07459AB-B149-4160-93E3-7D5778B6A698}"/>
                    </a:ext>
                  </a:extLst>
                </p:cNvPr>
                <p:cNvSpPr>
                  <a:spLocks/>
                </p:cNvSpPr>
                <p:nvPr/>
              </p:nvSpPr>
              <p:spPr bwMode="auto">
                <a:xfrm>
                  <a:off x="6013" y="1628"/>
                  <a:ext cx="19" cy="183"/>
                </a:xfrm>
                <a:custGeom>
                  <a:avLst/>
                  <a:gdLst>
                    <a:gd name="T0" fmla="*/ 0 w 13"/>
                    <a:gd name="T1" fmla="*/ 115 h 125"/>
                    <a:gd name="T2" fmla="*/ 0 w 13"/>
                    <a:gd name="T3" fmla="*/ 8 h 125"/>
                    <a:gd name="T4" fmla="*/ 3 w 13"/>
                    <a:gd name="T5" fmla="*/ 0 h 125"/>
                    <a:gd name="T6" fmla="*/ 0 w 13"/>
                    <a:gd name="T7" fmla="*/ 8 h 125"/>
                    <a:gd name="T8" fmla="*/ 0 w 13"/>
                    <a:gd name="T9" fmla="*/ 115 h 125"/>
                    <a:gd name="T10" fmla="*/ 9 w 13"/>
                    <a:gd name="T11" fmla="*/ 125 h 125"/>
                    <a:gd name="T12" fmla="*/ 13 w 13"/>
                    <a:gd name="T13" fmla="*/ 125 h 125"/>
                    <a:gd name="T14" fmla="*/ 13 w 13"/>
                    <a:gd name="T15" fmla="*/ 125 h 125"/>
                    <a:gd name="T16" fmla="*/ 9 w 13"/>
                    <a:gd name="T17" fmla="*/ 125 h 125"/>
                    <a:gd name="T18" fmla="*/ 0 w 13"/>
                    <a:gd name="T19" fmla="*/ 11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25">
                      <a:moveTo>
                        <a:pt x="0" y="115"/>
                      </a:moveTo>
                      <a:cubicBezTo>
                        <a:pt x="0" y="8"/>
                        <a:pt x="0" y="8"/>
                        <a:pt x="0" y="8"/>
                      </a:cubicBezTo>
                      <a:cubicBezTo>
                        <a:pt x="0" y="5"/>
                        <a:pt x="1" y="2"/>
                        <a:pt x="3" y="0"/>
                      </a:cubicBezTo>
                      <a:cubicBezTo>
                        <a:pt x="1" y="2"/>
                        <a:pt x="0" y="5"/>
                        <a:pt x="0" y="8"/>
                      </a:cubicBezTo>
                      <a:cubicBezTo>
                        <a:pt x="0" y="115"/>
                        <a:pt x="0" y="115"/>
                        <a:pt x="0" y="115"/>
                      </a:cubicBezTo>
                      <a:cubicBezTo>
                        <a:pt x="0" y="120"/>
                        <a:pt x="4" y="125"/>
                        <a:pt x="9" y="125"/>
                      </a:cubicBezTo>
                      <a:cubicBezTo>
                        <a:pt x="13" y="125"/>
                        <a:pt x="13" y="125"/>
                        <a:pt x="13" y="125"/>
                      </a:cubicBezTo>
                      <a:cubicBezTo>
                        <a:pt x="13" y="125"/>
                        <a:pt x="13" y="125"/>
                        <a:pt x="13" y="125"/>
                      </a:cubicBezTo>
                      <a:cubicBezTo>
                        <a:pt x="9" y="125"/>
                        <a:pt x="9" y="125"/>
                        <a:pt x="9" y="125"/>
                      </a:cubicBezTo>
                      <a:cubicBezTo>
                        <a:pt x="4" y="125"/>
                        <a:pt x="0" y="120"/>
                        <a:pt x="0" y="1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6" name="Freeform 27">
                  <a:extLst>
                    <a:ext uri="{FF2B5EF4-FFF2-40B4-BE49-F238E27FC236}">
                      <a16:creationId xmlns:a16="http://schemas.microsoft.com/office/drawing/2014/main" id="{D580D114-C560-4503-BEAA-D389BC10C854}"/>
                    </a:ext>
                  </a:extLst>
                </p:cNvPr>
                <p:cNvSpPr>
                  <a:spLocks/>
                </p:cNvSpPr>
                <p:nvPr/>
              </p:nvSpPr>
              <p:spPr bwMode="auto">
                <a:xfrm>
                  <a:off x="6013" y="1626"/>
                  <a:ext cx="235" cy="185"/>
                </a:xfrm>
                <a:custGeom>
                  <a:avLst/>
                  <a:gdLst>
                    <a:gd name="T0" fmla="*/ 13 w 161"/>
                    <a:gd name="T1" fmla="*/ 113 h 127"/>
                    <a:gd name="T2" fmla="*/ 13 w 161"/>
                    <a:gd name="T3" fmla="*/ 13 h 127"/>
                    <a:gd name="T4" fmla="*/ 146 w 161"/>
                    <a:gd name="T5" fmla="*/ 13 h 127"/>
                    <a:gd name="T6" fmla="*/ 161 w 161"/>
                    <a:gd name="T7" fmla="*/ 0 h 127"/>
                    <a:gd name="T8" fmla="*/ 161 w 161"/>
                    <a:gd name="T9" fmla="*/ 0 h 127"/>
                    <a:gd name="T10" fmla="*/ 161 w 161"/>
                    <a:gd name="T11" fmla="*/ 0 h 127"/>
                    <a:gd name="T12" fmla="*/ 9 w 161"/>
                    <a:gd name="T13" fmla="*/ 0 h 127"/>
                    <a:gd name="T14" fmla="*/ 3 w 161"/>
                    <a:gd name="T15" fmla="*/ 2 h 127"/>
                    <a:gd name="T16" fmla="*/ 0 w 161"/>
                    <a:gd name="T17" fmla="*/ 10 h 127"/>
                    <a:gd name="T18" fmla="*/ 0 w 161"/>
                    <a:gd name="T19" fmla="*/ 117 h 127"/>
                    <a:gd name="T20" fmla="*/ 9 w 161"/>
                    <a:gd name="T21" fmla="*/ 127 h 127"/>
                    <a:gd name="T22" fmla="*/ 13 w 161"/>
                    <a:gd name="T23" fmla="*/ 127 h 127"/>
                    <a:gd name="T24" fmla="*/ 28 w 161"/>
                    <a:gd name="T25" fmla="*/ 113 h 127"/>
                    <a:gd name="T26" fmla="*/ 13 w 161"/>
                    <a:gd name="T27" fmla="*/ 11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1" h="127">
                      <a:moveTo>
                        <a:pt x="13" y="113"/>
                      </a:moveTo>
                      <a:cubicBezTo>
                        <a:pt x="13" y="13"/>
                        <a:pt x="13" y="13"/>
                        <a:pt x="13" y="13"/>
                      </a:cubicBezTo>
                      <a:cubicBezTo>
                        <a:pt x="146" y="13"/>
                        <a:pt x="146" y="13"/>
                        <a:pt x="146" y="13"/>
                      </a:cubicBezTo>
                      <a:cubicBezTo>
                        <a:pt x="161" y="0"/>
                        <a:pt x="161" y="0"/>
                        <a:pt x="161" y="0"/>
                      </a:cubicBezTo>
                      <a:cubicBezTo>
                        <a:pt x="161" y="0"/>
                        <a:pt x="161" y="0"/>
                        <a:pt x="161" y="0"/>
                      </a:cubicBezTo>
                      <a:cubicBezTo>
                        <a:pt x="161" y="0"/>
                        <a:pt x="161" y="0"/>
                        <a:pt x="161" y="0"/>
                      </a:cubicBezTo>
                      <a:cubicBezTo>
                        <a:pt x="9" y="0"/>
                        <a:pt x="9" y="0"/>
                        <a:pt x="9" y="0"/>
                      </a:cubicBezTo>
                      <a:cubicBezTo>
                        <a:pt x="7" y="0"/>
                        <a:pt x="5" y="1"/>
                        <a:pt x="3" y="2"/>
                      </a:cubicBezTo>
                      <a:cubicBezTo>
                        <a:pt x="1" y="4"/>
                        <a:pt x="0" y="7"/>
                        <a:pt x="0" y="10"/>
                      </a:cubicBezTo>
                      <a:cubicBezTo>
                        <a:pt x="0" y="117"/>
                        <a:pt x="0" y="117"/>
                        <a:pt x="0" y="117"/>
                      </a:cubicBezTo>
                      <a:cubicBezTo>
                        <a:pt x="0" y="122"/>
                        <a:pt x="4" y="127"/>
                        <a:pt x="9" y="127"/>
                      </a:cubicBezTo>
                      <a:cubicBezTo>
                        <a:pt x="13" y="127"/>
                        <a:pt x="13" y="127"/>
                        <a:pt x="13" y="127"/>
                      </a:cubicBezTo>
                      <a:cubicBezTo>
                        <a:pt x="28" y="113"/>
                        <a:pt x="28" y="113"/>
                        <a:pt x="28" y="113"/>
                      </a:cubicBezTo>
                      <a:lnTo>
                        <a:pt x="13" y="113"/>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7" name="Rectangle 28">
                  <a:extLst>
                    <a:ext uri="{FF2B5EF4-FFF2-40B4-BE49-F238E27FC236}">
                      <a16:creationId xmlns:a16="http://schemas.microsoft.com/office/drawing/2014/main" id="{C77DF87F-B32B-49B2-BCB4-B9E7B5D43DC9}"/>
                    </a:ext>
                  </a:extLst>
                </p:cNvPr>
                <p:cNvSpPr>
                  <a:spLocks noChangeArrowheads="1"/>
                </p:cNvSpPr>
                <p:nvPr/>
              </p:nvSpPr>
              <p:spPr bwMode="auto">
                <a:xfrm>
                  <a:off x="6055" y="1843"/>
                  <a:ext cx="166" cy="17"/>
                </a:xfrm>
                <a:prstGeom prst="rect">
                  <a:avLst/>
                </a:prstGeom>
                <a:solidFill>
                  <a:srgbClr val="9FA0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8" name="Oval 29">
                  <a:extLst>
                    <a:ext uri="{FF2B5EF4-FFF2-40B4-BE49-F238E27FC236}">
                      <a16:creationId xmlns:a16="http://schemas.microsoft.com/office/drawing/2014/main" id="{D9C5CA9A-0903-45FB-A7CE-A1F2FF868B81}"/>
                    </a:ext>
                  </a:extLst>
                </p:cNvPr>
                <p:cNvSpPr>
                  <a:spLocks noChangeArrowheads="1"/>
                </p:cNvSpPr>
                <p:nvPr/>
              </p:nvSpPr>
              <p:spPr bwMode="auto">
                <a:xfrm>
                  <a:off x="6134" y="1633"/>
                  <a:ext cx="8" cy="7"/>
                </a:xfrm>
                <a:prstGeom prst="ellipse">
                  <a:avLst/>
                </a:prstGeom>
                <a:solidFill>
                  <a:srgbClr val="B7D3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9" name="Rectangle 30">
                  <a:extLst>
                    <a:ext uri="{FF2B5EF4-FFF2-40B4-BE49-F238E27FC236}">
                      <a16:creationId xmlns:a16="http://schemas.microsoft.com/office/drawing/2014/main" id="{3DCD90AF-5148-466C-8661-7148630F7A9E}"/>
                    </a:ext>
                  </a:extLst>
                </p:cNvPr>
                <p:cNvSpPr>
                  <a:spLocks noChangeArrowheads="1"/>
                </p:cNvSpPr>
                <p:nvPr/>
              </p:nvSpPr>
              <p:spPr bwMode="auto">
                <a:xfrm>
                  <a:off x="6152" y="1683"/>
                  <a:ext cx="74" cy="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0" name="Rectangle 31">
                  <a:extLst>
                    <a:ext uri="{FF2B5EF4-FFF2-40B4-BE49-F238E27FC236}">
                      <a16:creationId xmlns:a16="http://schemas.microsoft.com/office/drawing/2014/main" id="{B5B2C438-9C41-4773-B444-8C81B1683BC8}"/>
                    </a:ext>
                  </a:extLst>
                </p:cNvPr>
                <p:cNvSpPr>
                  <a:spLocks noChangeArrowheads="1"/>
                </p:cNvSpPr>
                <p:nvPr/>
              </p:nvSpPr>
              <p:spPr bwMode="auto">
                <a:xfrm>
                  <a:off x="6152" y="1712"/>
                  <a:ext cx="74" cy="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1" name="Rectangle 32">
                  <a:extLst>
                    <a:ext uri="{FF2B5EF4-FFF2-40B4-BE49-F238E27FC236}">
                      <a16:creationId xmlns:a16="http://schemas.microsoft.com/office/drawing/2014/main" id="{F59E4DDA-59CD-441A-9B62-ACB7F6832743}"/>
                    </a:ext>
                  </a:extLst>
                </p:cNvPr>
                <p:cNvSpPr>
                  <a:spLocks noChangeArrowheads="1"/>
                </p:cNvSpPr>
                <p:nvPr/>
              </p:nvSpPr>
              <p:spPr bwMode="auto">
                <a:xfrm>
                  <a:off x="6152" y="1740"/>
                  <a:ext cx="74" cy="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2" name="Freeform 33">
                  <a:extLst>
                    <a:ext uri="{FF2B5EF4-FFF2-40B4-BE49-F238E27FC236}">
                      <a16:creationId xmlns:a16="http://schemas.microsoft.com/office/drawing/2014/main" id="{FD54070C-59F0-40C6-8265-10BD185DD9E9}"/>
                    </a:ext>
                  </a:extLst>
                </p:cNvPr>
                <p:cNvSpPr>
                  <a:spLocks/>
                </p:cNvSpPr>
                <p:nvPr/>
              </p:nvSpPr>
              <p:spPr bwMode="auto">
                <a:xfrm>
                  <a:off x="6050" y="1713"/>
                  <a:ext cx="67" cy="43"/>
                </a:xfrm>
                <a:custGeom>
                  <a:avLst/>
                  <a:gdLst>
                    <a:gd name="T0" fmla="*/ 0 w 46"/>
                    <a:gd name="T1" fmla="*/ 0 h 29"/>
                    <a:gd name="T2" fmla="*/ 28 w 46"/>
                    <a:gd name="T3" fmla="*/ 29 h 29"/>
                    <a:gd name="T4" fmla="*/ 46 w 46"/>
                    <a:gd name="T5" fmla="*/ 23 h 29"/>
                    <a:gd name="T6" fmla="*/ 28 w 46"/>
                    <a:gd name="T7" fmla="*/ 0 h 29"/>
                    <a:gd name="T8" fmla="*/ 0 w 46"/>
                    <a:gd name="T9" fmla="*/ 0 h 29"/>
                  </a:gdLst>
                  <a:ahLst/>
                  <a:cxnLst>
                    <a:cxn ang="0">
                      <a:pos x="T0" y="T1"/>
                    </a:cxn>
                    <a:cxn ang="0">
                      <a:pos x="T2" y="T3"/>
                    </a:cxn>
                    <a:cxn ang="0">
                      <a:pos x="T4" y="T5"/>
                    </a:cxn>
                    <a:cxn ang="0">
                      <a:pos x="T6" y="T7"/>
                    </a:cxn>
                    <a:cxn ang="0">
                      <a:pos x="T8" y="T9"/>
                    </a:cxn>
                  </a:cxnLst>
                  <a:rect l="0" t="0" r="r" b="b"/>
                  <a:pathLst>
                    <a:path w="46" h="29">
                      <a:moveTo>
                        <a:pt x="0" y="0"/>
                      </a:moveTo>
                      <a:cubicBezTo>
                        <a:pt x="0" y="16"/>
                        <a:pt x="12" y="29"/>
                        <a:pt x="28" y="29"/>
                      </a:cubicBezTo>
                      <a:cubicBezTo>
                        <a:pt x="35" y="29"/>
                        <a:pt x="41" y="27"/>
                        <a:pt x="46" y="23"/>
                      </a:cubicBezTo>
                      <a:cubicBezTo>
                        <a:pt x="28" y="0"/>
                        <a:pt x="28" y="0"/>
                        <a:pt x="28"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3" name="Freeform 34">
                  <a:extLst>
                    <a:ext uri="{FF2B5EF4-FFF2-40B4-BE49-F238E27FC236}">
                      <a16:creationId xmlns:a16="http://schemas.microsoft.com/office/drawing/2014/main" id="{48DAF6E1-D12F-42C7-8C0E-326333360FE6}"/>
                    </a:ext>
                  </a:extLst>
                </p:cNvPr>
                <p:cNvSpPr>
                  <a:spLocks/>
                </p:cNvSpPr>
                <p:nvPr/>
              </p:nvSpPr>
              <p:spPr bwMode="auto">
                <a:xfrm>
                  <a:off x="6050" y="1671"/>
                  <a:ext cx="67" cy="42"/>
                </a:xfrm>
                <a:custGeom>
                  <a:avLst/>
                  <a:gdLst>
                    <a:gd name="T0" fmla="*/ 28 w 46"/>
                    <a:gd name="T1" fmla="*/ 29 h 29"/>
                    <a:gd name="T2" fmla="*/ 46 w 46"/>
                    <a:gd name="T3" fmla="*/ 7 h 29"/>
                    <a:gd name="T4" fmla="*/ 28 w 46"/>
                    <a:gd name="T5" fmla="*/ 0 h 29"/>
                    <a:gd name="T6" fmla="*/ 0 w 46"/>
                    <a:gd name="T7" fmla="*/ 29 h 29"/>
                    <a:gd name="T8" fmla="*/ 28 w 46"/>
                    <a:gd name="T9" fmla="*/ 29 h 29"/>
                  </a:gdLst>
                  <a:ahLst/>
                  <a:cxnLst>
                    <a:cxn ang="0">
                      <a:pos x="T0" y="T1"/>
                    </a:cxn>
                    <a:cxn ang="0">
                      <a:pos x="T2" y="T3"/>
                    </a:cxn>
                    <a:cxn ang="0">
                      <a:pos x="T4" y="T5"/>
                    </a:cxn>
                    <a:cxn ang="0">
                      <a:pos x="T6" y="T7"/>
                    </a:cxn>
                    <a:cxn ang="0">
                      <a:pos x="T8" y="T9"/>
                    </a:cxn>
                  </a:cxnLst>
                  <a:rect l="0" t="0" r="r" b="b"/>
                  <a:pathLst>
                    <a:path w="46" h="29">
                      <a:moveTo>
                        <a:pt x="28" y="29"/>
                      </a:moveTo>
                      <a:cubicBezTo>
                        <a:pt x="46" y="7"/>
                        <a:pt x="46" y="7"/>
                        <a:pt x="46" y="7"/>
                      </a:cubicBezTo>
                      <a:cubicBezTo>
                        <a:pt x="41" y="3"/>
                        <a:pt x="35" y="0"/>
                        <a:pt x="28" y="0"/>
                      </a:cubicBezTo>
                      <a:cubicBezTo>
                        <a:pt x="12" y="0"/>
                        <a:pt x="0" y="13"/>
                        <a:pt x="0" y="29"/>
                      </a:cubicBezTo>
                      <a:lnTo>
                        <a:pt x="28"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4" name="Freeform 35">
                  <a:extLst>
                    <a:ext uri="{FF2B5EF4-FFF2-40B4-BE49-F238E27FC236}">
                      <a16:creationId xmlns:a16="http://schemas.microsoft.com/office/drawing/2014/main" id="{8089CD45-F9D0-4B9F-862E-8A140B9EE2E9}"/>
                    </a:ext>
                  </a:extLst>
                </p:cNvPr>
                <p:cNvSpPr>
                  <a:spLocks/>
                </p:cNvSpPr>
                <p:nvPr/>
              </p:nvSpPr>
              <p:spPr bwMode="auto">
                <a:xfrm>
                  <a:off x="6090" y="1681"/>
                  <a:ext cx="41" cy="66"/>
                </a:xfrm>
                <a:custGeom>
                  <a:avLst/>
                  <a:gdLst>
                    <a:gd name="T0" fmla="*/ 18 w 28"/>
                    <a:gd name="T1" fmla="*/ 0 h 45"/>
                    <a:gd name="T2" fmla="*/ 0 w 28"/>
                    <a:gd name="T3" fmla="*/ 22 h 45"/>
                    <a:gd name="T4" fmla="*/ 0 w 28"/>
                    <a:gd name="T5" fmla="*/ 22 h 45"/>
                    <a:gd name="T6" fmla="*/ 18 w 28"/>
                    <a:gd name="T7" fmla="*/ 45 h 45"/>
                    <a:gd name="T8" fmla="*/ 28 w 28"/>
                    <a:gd name="T9" fmla="*/ 22 h 45"/>
                    <a:gd name="T10" fmla="*/ 18 w 28"/>
                    <a:gd name="T11" fmla="*/ 0 h 45"/>
                  </a:gdLst>
                  <a:ahLst/>
                  <a:cxnLst>
                    <a:cxn ang="0">
                      <a:pos x="T0" y="T1"/>
                    </a:cxn>
                    <a:cxn ang="0">
                      <a:pos x="T2" y="T3"/>
                    </a:cxn>
                    <a:cxn ang="0">
                      <a:pos x="T4" y="T5"/>
                    </a:cxn>
                    <a:cxn ang="0">
                      <a:pos x="T6" y="T7"/>
                    </a:cxn>
                    <a:cxn ang="0">
                      <a:pos x="T8" y="T9"/>
                    </a:cxn>
                    <a:cxn ang="0">
                      <a:pos x="T10" y="T11"/>
                    </a:cxn>
                  </a:cxnLst>
                  <a:rect l="0" t="0" r="r" b="b"/>
                  <a:pathLst>
                    <a:path w="28" h="45">
                      <a:moveTo>
                        <a:pt x="18" y="0"/>
                      </a:moveTo>
                      <a:cubicBezTo>
                        <a:pt x="0" y="22"/>
                        <a:pt x="0" y="22"/>
                        <a:pt x="0" y="22"/>
                      </a:cubicBezTo>
                      <a:cubicBezTo>
                        <a:pt x="0" y="22"/>
                        <a:pt x="0" y="22"/>
                        <a:pt x="0" y="22"/>
                      </a:cubicBezTo>
                      <a:cubicBezTo>
                        <a:pt x="18" y="45"/>
                        <a:pt x="18" y="45"/>
                        <a:pt x="18" y="45"/>
                      </a:cubicBezTo>
                      <a:cubicBezTo>
                        <a:pt x="24" y="39"/>
                        <a:pt x="28" y="31"/>
                        <a:pt x="28" y="22"/>
                      </a:cubicBezTo>
                      <a:cubicBezTo>
                        <a:pt x="28" y="13"/>
                        <a:pt x="24" y="5"/>
                        <a:pt x="1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90" name="Rectangle 89">
                <a:extLst>
                  <a:ext uri="{FF2B5EF4-FFF2-40B4-BE49-F238E27FC236}">
                    <a16:creationId xmlns:a16="http://schemas.microsoft.com/office/drawing/2014/main" id="{12E2DA6A-6F5E-4F18-A6B6-8082DC43AE50}"/>
                  </a:ext>
                </a:extLst>
              </p:cNvPr>
              <p:cNvSpPr/>
              <p:nvPr/>
            </p:nvSpPr>
            <p:spPr>
              <a:xfrm>
                <a:off x="7738449" y="2253564"/>
                <a:ext cx="2097284" cy="338554"/>
              </a:xfrm>
              <a:prstGeom prst="rect">
                <a:avLst/>
              </a:prstGeom>
            </p:spPr>
            <p:txBody>
              <a:bodyPr wrap="square">
                <a:spAutoFit/>
              </a:bodyPr>
              <a:lstStyle/>
              <a:p>
                <a:r>
                  <a:rPr lang="en-US" sz="1600" b="1">
                    <a:latin typeface="Segoe UI" panose="020B0502040204020203" pitchFamily="34" charset="0"/>
                    <a:cs typeface="Segoe UI" panose="020B0502040204020203" pitchFamily="34" charset="0"/>
                  </a:rPr>
                  <a:t>Language Frontend</a:t>
                </a:r>
              </a:p>
            </p:txBody>
          </p:sp>
        </p:grpSp>
        <p:grpSp>
          <p:nvGrpSpPr>
            <p:cNvPr id="40" name="Group 39">
              <a:extLst>
                <a:ext uri="{FF2B5EF4-FFF2-40B4-BE49-F238E27FC236}">
                  <a16:creationId xmlns:a16="http://schemas.microsoft.com/office/drawing/2014/main" id="{4558EF7E-3B99-47C9-BC70-3DFD69824327}"/>
                </a:ext>
              </a:extLst>
            </p:cNvPr>
            <p:cNvGrpSpPr/>
            <p:nvPr/>
          </p:nvGrpSpPr>
          <p:grpSpPr>
            <a:xfrm>
              <a:off x="6931586" y="3234186"/>
              <a:ext cx="3011610" cy="1222227"/>
              <a:chOff x="6931586" y="3234186"/>
              <a:chExt cx="3011610" cy="1222227"/>
            </a:xfrm>
          </p:grpSpPr>
          <p:sp>
            <p:nvSpPr>
              <p:cNvPr id="137" name="Rectangle 136">
                <a:extLst>
                  <a:ext uri="{FF2B5EF4-FFF2-40B4-BE49-F238E27FC236}">
                    <a16:creationId xmlns:a16="http://schemas.microsoft.com/office/drawing/2014/main" id="{73FBB383-A7FF-4192-B75A-37C9AD702274}"/>
                  </a:ext>
                </a:extLst>
              </p:cNvPr>
              <p:cNvSpPr/>
              <p:nvPr/>
            </p:nvSpPr>
            <p:spPr bwMode="auto">
              <a:xfrm>
                <a:off x="6931586" y="3234186"/>
                <a:ext cx="3011610" cy="1222227"/>
              </a:xfrm>
              <a:prstGeom prst="rect">
                <a:avLst/>
              </a:prstGeom>
              <a:noFill/>
              <a:ln w="12700" cap="flat" cmpd="sng" algn="ctr">
                <a:solidFill>
                  <a:schemeClr val="accent6">
                    <a:lumMod val="90000"/>
                  </a:schemeClr>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0" tIns="365760" rIns="182880" bIns="365760" numCol="1" spcCol="0" rtlCol="0" fromWordArt="0" anchor="ctr" anchorCtr="0" forceAA="0" compatLnSpc="1">
                <a:prstTxWarp prst="textNoShape">
                  <a:avLst/>
                </a:prstTxWarp>
                <a:noAutofit/>
              </a:bodyPr>
              <a:lstStyle/>
              <a:p>
                <a:pPr lvl="0" defTabSz="932472" fontAlgn="base">
                  <a:spcBef>
                    <a:spcPct val="0"/>
                  </a:spcBef>
                  <a:spcAft>
                    <a:spcPct val="0"/>
                  </a:spcAft>
                  <a:defRPr/>
                </a:pPr>
                <a:endParaRPr lang="en-US" sz="1600">
                  <a:solidFill>
                    <a:srgbClr val="1A1A1A"/>
                  </a:solidFill>
                  <a:latin typeface="Segoe UI Light" panose="020B0502040204020203" pitchFamily="34" charset="0"/>
                  <a:cs typeface="Segoe UI Light" panose="020B0502040204020203" pitchFamily="34" charset="0"/>
                </a:endParaRPr>
              </a:p>
              <a:p>
                <a:pPr lvl="0" defTabSz="932472" fontAlgn="base">
                  <a:spcBef>
                    <a:spcPct val="0"/>
                  </a:spcBef>
                  <a:spcAft>
                    <a:spcPct val="0"/>
                  </a:spcAft>
                  <a:defRPr/>
                </a:pPr>
                <a:endParaRPr lang="en-US" sz="1600">
                  <a:solidFill>
                    <a:srgbClr val="1A1A1A"/>
                  </a:solidFill>
                  <a:latin typeface="Segoe UI Light" panose="020B0502040204020203" pitchFamily="34" charset="0"/>
                  <a:cs typeface="Segoe UI Light" panose="020B0502040204020203" pitchFamily="34" charset="0"/>
                </a:endParaRPr>
              </a:p>
              <a:p>
                <a:pPr lvl="0" defTabSz="932472" fontAlgn="base">
                  <a:spcBef>
                    <a:spcPct val="0"/>
                  </a:spcBef>
                  <a:spcAft>
                    <a:spcPct val="0"/>
                  </a:spcAft>
                  <a:defRPr/>
                </a:pPr>
                <a:r>
                  <a:rPr lang="en-US" sz="1600">
                    <a:solidFill>
                      <a:srgbClr val="1A1A1A"/>
                    </a:solidFill>
                    <a:latin typeface="Segoe UI Light" panose="020B0502040204020203" pitchFamily="34" charset="0"/>
                    <a:cs typeface="Segoe UI Light" panose="020B0502040204020203" pitchFamily="34" charset="0"/>
                  </a:rPr>
                  <a:t>TVM</a:t>
                </a:r>
              </a:p>
              <a:p>
                <a:pPr lvl="0" defTabSz="932472" fontAlgn="base">
                  <a:spcBef>
                    <a:spcPct val="0"/>
                  </a:spcBef>
                  <a:spcAft>
                    <a:spcPct val="0"/>
                  </a:spcAft>
                  <a:defRPr/>
                </a:pPr>
                <a:r>
                  <a:rPr lang="en-US" sz="1600">
                    <a:solidFill>
                      <a:srgbClr val="1A1A1A"/>
                    </a:solidFill>
                    <a:latin typeface="Segoe UI Light" panose="020B0502040204020203" pitchFamily="34" charset="0"/>
                    <a:cs typeface="Segoe UI Light" panose="020B0502040204020203" pitchFamily="34" charset="0"/>
                  </a:rPr>
                  <a:t>TensorFlow XLA</a:t>
                </a:r>
              </a:p>
            </p:txBody>
          </p:sp>
          <p:grpSp>
            <p:nvGrpSpPr>
              <p:cNvPr id="175" name="Group 174">
                <a:extLst>
                  <a:ext uri="{FF2B5EF4-FFF2-40B4-BE49-F238E27FC236}">
                    <a16:creationId xmlns:a16="http://schemas.microsoft.com/office/drawing/2014/main" id="{6CBC3B31-6591-4F65-B417-BBECACDB7D44}"/>
                  </a:ext>
                </a:extLst>
              </p:cNvPr>
              <p:cNvGrpSpPr/>
              <p:nvPr/>
            </p:nvGrpSpPr>
            <p:grpSpPr>
              <a:xfrm>
                <a:off x="7205048" y="3435518"/>
                <a:ext cx="456267" cy="367737"/>
                <a:chOff x="9540818" y="4130722"/>
                <a:chExt cx="456267" cy="367737"/>
              </a:xfrm>
            </p:grpSpPr>
            <p:sp>
              <p:nvSpPr>
                <p:cNvPr id="142" name="Freeform 13">
                  <a:extLst>
                    <a:ext uri="{FF2B5EF4-FFF2-40B4-BE49-F238E27FC236}">
                      <a16:creationId xmlns:a16="http://schemas.microsoft.com/office/drawing/2014/main" id="{F4AC0565-4CCF-47F0-81F5-8E9765CD3985}"/>
                    </a:ext>
                  </a:extLst>
                </p:cNvPr>
                <p:cNvSpPr>
                  <a:spLocks/>
                </p:cNvSpPr>
                <p:nvPr/>
              </p:nvSpPr>
              <p:spPr bwMode="auto">
                <a:xfrm>
                  <a:off x="9540818" y="4130722"/>
                  <a:ext cx="392707" cy="333688"/>
                </a:xfrm>
                <a:custGeom>
                  <a:avLst/>
                  <a:gdLst>
                    <a:gd name="T0" fmla="*/ 452 w 466"/>
                    <a:gd name="T1" fmla="*/ 396 h 396"/>
                    <a:gd name="T2" fmla="*/ 14 w 466"/>
                    <a:gd name="T3" fmla="*/ 396 h 396"/>
                    <a:gd name="T4" fmla="*/ 0 w 466"/>
                    <a:gd name="T5" fmla="*/ 382 h 396"/>
                    <a:gd name="T6" fmla="*/ 0 w 466"/>
                    <a:gd name="T7" fmla="*/ 14 h 396"/>
                    <a:gd name="T8" fmla="*/ 14 w 466"/>
                    <a:gd name="T9" fmla="*/ 0 h 396"/>
                    <a:gd name="T10" fmla="*/ 452 w 466"/>
                    <a:gd name="T11" fmla="*/ 0 h 396"/>
                    <a:gd name="T12" fmla="*/ 466 w 466"/>
                    <a:gd name="T13" fmla="*/ 14 h 396"/>
                    <a:gd name="T14" fmla="*/ 466 w 466"/>
                    <a:gd name="T15" fmla="*/ 382 h 396"/>
                    <a:gd name="T16" fmla="*/ 452 w 466"/>
                    <a:gd name="T17" fmla="*/ 396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6" h="396">
                      <a:moveTo>
                        <a:pt x="452" y="396"/>
                      </a:moveTo>
                      <a:cubicBezTo>
                        <a:pt x="14" y="396"/>
                        <a:pt x="14" y="396"/>
                        <a:pt x="14" y="396"/>
                      </a:cubicBezTo>
                      <a:cubicBezTo>
                        <a:pt x="6" y="396"/>
                        <a:pt x="0" y="390"/>
                        <a:pt x="0" y="382"/>
                      </a:cubicBezTo>
                      <a:cubicBezTo>
                        <a:pt x="0" y="14"/>
                        <a:pt x="0" y="14"/>
                        <a:pt x="0" y="14"/>
                      </a:cubicBezTo>
                      <a:cubicBezTo>
                        <a:pt x="0" y="6"/>
                        <a:pt x="6" y="0"/>
                        <a:pt x="14" y="0"/>
                      </a:cubicBezTo>
                      <a:cubicBezTo>
                        <a:pt x="452" y="0"/>
                        <a:pt x="452" y="0"/>
                        <a:pt x="452" y="0"/>
                      </a:cubicBezTo>
                      <a:cubicBezTo>
                        <a:pt x="460" y="0"/>
                        <a:pt x="466" y="6"/>
                        <a:pt x="466" y="14"/>
                      </a:cubicBezTo>
                      <a:cubicBezTo>
                        <a:pt x="466" y="382"/>
                        <a:pt x="466" y="382"/>
                        <a:pt x="466" y="382"/>
                      </a:cubicBezTo>
                      <a:cubicBezTo>
                        <a:pt x="466" y="390"/>
                        <a:pt x="460" y="396"/>
                        <a:pt x="452" y="396"/>
                      </a:cubicBezTo>
                      <a:close/>
                    </a:path>
                  </a:pathLst>
                </a:custGeom>
                <a:solidFill>
                  <a:schemeClr val="bg1">
                    <a:lumMod val="75000"/>
                  </a:schemeClr>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3" name="Rectangle 14">
                  <a:extLst>
                    <a:ext uri="{FF2B5EF4-FFF2-40B4-BE49-F238E27FC236}">
                      <a16:creationId xmlns:a16="http://schemas.microsoft.com/office/drawing/2014/main" id="{DDD13B67-6107-4228-889A-C2292E5E4257}"/>
                    </a:ext>
                  </a:extLst>
                </p:cNvPr>
                <p:cNvSpPr>
                  <a:spLocks noChangeArrowheads="1"/>
                </p:cNvSpPr>
                <p:nvPr/>
              </p:nvSpPr>
              <p:spPr bwMode="auto">
                <a:xfrm>
                  <a:off x="9867696" y="4269191"/>
                  <a:ext cx="26104" cy="163439"/>
                </a:xfrm>
                <a:prstGeom prst="rect">
                  <a:avLst/>
                </a:prstGeom>
                <a:solidFill>
                  <a:schemeClr val="accent6">
                    <a:lumMod val="90000"/>
                  </a:schemeClr>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4" name="Rectangle 15">
                  <a:extLst>
                    <a:ext uri="{FF2B5EF4-FFF2-40B4-BE49-F238E27FC236}">
                      <a16:creationId xmlns:a16="http://schemas.microsoft.com/office/drawing/2014/main" id="{F5B2CA6D-AD09-4EB3-9DDF-526CD5D9A4F1}"/>
                    </a:ext>
                  </a:extLst>
                </p:cNvPr>
                <p:cNvSpPr>
                  <a:spLocks noChangeArrowheads="1"/>
                </p:cNvSpPr>
                <p:nvPr/>
              </p:nvSpPr>
              <p:spPr bwMode="auto">
                <a:xfrm>
                  <a:off x="9831376" y="4307780"/>
                  <a:ext cx="26104" cy="124849"/>
                </a:xfrm>
                <a:prstGeom prst="rect">
                  <a:avLst/>
                </a:prstGeom>
                <a:solidFill>
                  <a:schemeClr val="accent6">
                    <a:lumMod val="90000"/>
                  </a:schemeClr>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16">
                  <a:extLst>
                    <a:ext uri="{FF2B5EF4-FFF2-40B4-BE49-F238E27FC236}">
                      <a16:creationId xmlns:a16="http://schemas.microsoft.com/office/drawing/2014/main" id="{38357919-6F79-47A5-86FF-6282577474A8}"/>
                    </a:ext>
                  </a:extLst>
                </p:cNvPr>
                <p:cNvSpPr>
                  <a:spLocks noChangeArrowheads="1"/>
                </p:cNvSpPr>
                <p:nvPr/>
              </p:nvSpPr>
              <p:spPr bwMode="auto">
                <a:xfrm>
                  <a:off x="9795056" y="4353180"/>
                  <a:ext cx="26104" cy="79449"/>
                </a:xfrm>
                <a:prstGeom prst="rect">
                  <a:avLst/>
                </a:prstGeom>
                <a:solidFill>
                  <a:schemeClr val="accent6">
                    <a:lumMod val="90000"/>
                  </a:schemeClr>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6" name="Rectangle 17">
                  <a:extLst>
                    <a:ext uri="{FF2B5EF4-FFF2-40B4-BE49-F238E27FC236}">
                      <a16:creationId xmlns:a16="http://schemas.microsoft.com/office/drawing/2014/main" id="{A3B925C8-C4B5-412D-BEB3-C891FBA2CD4E}"/>
                    </a:ext>
                  </a:extLst>
                </p:cNvPr>
                <p:cNvSpPr>
                  <a:spLocks noChangeArrowheads="1"/>
                </p:cNvSpPr>
                <p:nvPr/>
              </p:nvSpPr>
              <p:spPr bwMode="auto">
                <a:xfrm>
                  <a:off x="9758736" y="4339560"/>
                  <a:ext cx="26104" cy="93069"/>
                </a:xfrm>
                <a:prstGeom prst="rect">
                  <a:avLst/>
                </a:prstGeom>
                <a:solidFill>
                  <a:schemeClr val="accent6">
                    <a:lumMod val="90000"/>
                  </a:schemeClr>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7" name="Rectangle 18">
                  <a:extLst>
                    <a:ext uri="{FF2B5EF4-FFF2-40B4-BE49-F238E27FC236}">
                      <a16:creationId xmlns:a16="http://schemas.microsoft.com/office/drawing/2014/main" id="{0C6D3BED-F747-4E43-ADE1-E5E11825AD0A}"/>
                    </a:ext>
                  </a:extLst>
                </p:cNvPr>
                <p:cNvSpPr>
                  <a:spLocks noChangeArrowheads="1"/>
                </p:cNvSpPr>
                <p:nvPr/>
              </p:nvSpPr>
              <p:spPr bwMode="auto">
                <a:xfrm>
                  <a:off x="9722417" y="4370205"/>
                  <a:ext cx="26104" cy="62424"/>
                </a:xfrm>
                <a:prstGeom prst="rect">
                  <a:avLst/>
                </a:prstGeom>
                <a:solidFill>
                  <a:schemeClr val="accent6">
                    <a:lumMod val="90000"/>
                  </a:schemeClr>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8" name="Rectangle 19">
                  <a:extLst>
                    <a:ext uri="{FF2B5EF4-FFF2-40B4-BE49-F238E27FC236}">
                      <a16:creationId xmlns:a16="http://schemas.microsoft.com/office/drawing/2014/main" id="{3C3849E3-DFBC-49F5-AE1A-4B70150FD84B}"/>
                    </a:ext>
                  </a:extLst>
                </p:cNvPr>
                <p:cNvSpPr>
                  <a:spLocks noChangeArrowheads="1"/>
                </p:cNvSpPr>
                <p:nvPr/>
              </p:nvSpPr>
              <p:spPr bwMode="auto">
                <a:xfrm>
                  <a:off x="9867696" y="4288486"/>
                  <a:ext cx="26104" cy="1441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9" name="Rectangle 20">
                  <a:extLst>
                    <a:ext uri="{FF2B5EF4-FFF2-40B4-BE49-F238E27FC236}">
                      <a16:creationId xmlns:a16="http://schemas.microsoft.com/office/drawing/2014/main" id="{86EFCDE3-F07D-4544-AB37-E2C0878B53C7}"/>
                    </a:ext>
                  </a:extLst>
                </p:cNvPr>
                <p:cNvSpPr>
                  <a:spLocks noChangeArrowheads="1"/>
                </p:cNvSpPr>
                <p:nvPr/>
              </p:nvSpPr>
              <p:spPr bwMode="auto">
                <a:xfrm>
                  <a:off x="9831376" y="4328210"/>
                  <a:ext cx="26104" cy="1044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0" name="Rectangle 21">
                  <a:extLst>
                    <a:ext uri="{FF2B5EF4-FFF2-40B4-BE49-F238E27FC236}">
                      <a16:creationId xmlns:a16="http://schemas.microsoft.com/office/drawing/2014/main" id="{4E60052D-7C64-488E-A9E0-C6D983B19E36}"/>
                    </a:ext>
                  </a:extLst>
                </p:cNvPr>
                <p:cNvSpPr>
                  <a:spLocks noChangeArrowheads="1"/>
                </p:cNvSpPr>
                <p:nvPr/>
              </p:nvSpPr>
              <p:spPr bwMode="auto">
                <a:xfrm>
                  <a:off x="9795056" y="4370205"/>
                  <a:ext cx="26104" cy="624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1" name="Rectangle 22">
                  <a:extLst>
                    <a:ext uri="{FF2B5EF4-FFF2-40B4-BE49-F238E27FC236}">
                      <a16:creationId xmlns:a16="http://schemas.microsoft.com/office/drawing/2014/main" id="{5C77FB05-C3C8-4F86-AE01-D3551DDB2B59}"/>
                    </a:ext>
                  </a:extLst>
                </p:cNvPr>
                <p:cNvSpPr>
                  <a:spLocks noChangeArrowheads="1"/>
                </p:cNvSpPr>
                <p:nvPr/>
              </p:nvSpPr>
              <p:spPr bwMode="auto">
                <a:xfrm>
                  <a:off x="9758736" y="4396310"/>
                  <a:ext cx="26104" cy="363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2" name="Rectangle 23">
                  <a:extLst>
                    <a:ext uri="{FF2B5EF4-FFF2-40B4-BE49-F238E27FC236}">
                      <a16:creationId xmlns:a16="http://schemas.microsoft.com/office/drawing/2014/main" id="{FBFD8402-6E01-4DCF-9D7E-177A2D17E351}"/>
                    </a:ext>
                  </a:extLst>
                </p:cNvPr>
                <p:cNvSpPr>
                  <a:spLocks noChangeArrowheads="1"/>
                </p:cNvSpPr>
                <p:nvPr/>
              </p:nvSpPr>
              <p:spPr bwMode="auto">
                <a:xfrm>
                  <a:off x="9722417" y="4411065"/>
                  <a:ext cx="26104" cy="215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24">
                  <a:extLst>
                    <a:ext uri="{FF2B5EF4-FFF2-40B4-BE49-F238E27FC236}">
                      <a16:creationId xmlns:a16="http://schemas.microsoft.com/office/drawing/2014/main" id="{C8C66232-634B-417A-A5F7-A0F41704BFFC}"/>
                    </a:ext>
                  </a:extLst>
                </p:cNvPr>
                <p:cNvSpPr>
                  <a:spLocks/>
                </p:cNvSpPr>
                <p:nvPr/>
              </p:nvSpPr>
              <p:spPr bwMode="auto">
                <a:xfrm>
                  <a:off x="9712968" y="4210967"/>
                  <a:ext cx="172519" cy="127119"/>
                </a:xfrm>
                <a:custGeom>
                  <a:avLst/>
                  <a:gdLst>
                    <a:gd name="T0" fmla="*/ 170 w 205"/>
                    <a:gd name="T1" fmla="*/ 0 h 152"/>
                    <a:gd name="T2" fmla="*/ 164 w 205"/>
                    <a:gd name="T3" fmla="*/ 6 h 152"/>
                    <a:gd name="T4" fmla="*/ 170 w 205"/>
                    <a:gd name="T5" fmla="*/ 12 h 152"/>
                    <a:gd name="T6" fmla="*/ 185 w 205"/>
                    <a:gd name="T7" fmla="*/ 12 h 152"/>
                    <a:gd name="T8" fmla="*/ 99 w 205"/>
                    <a:gd name="T9" fmla="*/ 98 h 152"/>
                    <a:gd name="T10" fmla="*/ 77 w 205"/>
                    <a:gd name="T11" fmla="*/ 75 h 152"/>
                    <a:gd name="T12" fmla="*/ 73 w 205"/>
                    <a:gd name="T13" fmla="*/ 73 h 152"/>
                    <a:gd name="T14" fmla="*/ 73 w 205"/>
                    <a:gd name="T15" fmla="*/ 73 h 152"/>
                    <a:gd name="T16" fmla="*/ 68 w 205"/>
                    <a:gd name="T17" fmla="*/ 75 h 152"/>
                    <a:gd name="T18" fmla="*/ 3 w 205"/>
                    <a:gd name="T19" fmla="*/ 142 h 152"/>
                    <a:gd name="T20" fmla="*/ 3 w 205"/>
                    <a:gd name="T21" fmla="*/ 150 h 152"/>
                    <a:gd name="T22" fmla="*/ 7 w 205"/>
                    <a:gd name="T23" fmla="*/ 152 h 152"/>
                    <a:gd name="T24" fmla="*/ 11 w 205"/>
                    <a:gd name="T25" fmla="*/ 150 h 152"/>
                    <a:gd name="T26" fmla="*/ 73 w 205"/>
                    <a:gd name="T27" fmla="*/ 88 h 152"/>
                    <a:gd name="T28" fmla="*/ 95 w 205"/>
                    <a:gd name="T29" fmla="*/ 111 h 152"/>
                    <a:gd name="T30" fmla="*/ 99 w 205"/>
                    <a:gd name="T31" fmla="*/ 113 h 152"/>
                    <a:gd name="T32" fmla="*/ 104 w 205"/>
                    <a:gd name="T33" fmla="*/ 111 h 152"/>
                    <a:gd name="T34" fmla="*/ 193 w 205"/>
                    <a:gd name="T35" fmla="*/ 21 h 152"/>
                    <a:gd name="T36" fmla="*/ 193 w 205"/>
                    <a:gd name="T37" fmla="*/ 35 h 152"/>
                    <a:gd name="T38" fmla="*/ 199 w 205"/>
                    <a:gd name="T39" fmla="*/ 41 h 152"/>
                    <a:gd name="T40" fmla="*/ 205 w 205"/>
                    <a:gd name="T41" fmla="*/ 35 h 152"/>
                    <a:gd name="T42" fmla="*/ 205 w 205"/>
                    <a:gd name="T43" fmla="*/ 0 h 152"/>
                    <a:gd name="T44" fmla="*/ 170 w 205"/>
                    <a:gd name="T4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5" h="152">
                      <a:moveTo>
                        <a:pt x="170" y="0"/>
                      </a:moveTo>
                      <a:cubicBezTo>
                        <a:pt x="167" y="0"/>
                        <a:pt x="164" y="3"/>
                        <a:pt x="164" y="6"/>
                      </a:cubicBezTo>
                      <a:cubicBezTo>
                        <a:pt x="164" y="9"/>
                        <a:pt x="167" y="12"/>
                        <a:pt x="170" y="12"/>
                      </a:cubicBezTo>
                      <a:cubicBezTo>
                        <a:pt x="185" y="12"/>
                        <a:pt x="185" y="12"/>
                        <a:pt x="185" y="12"/>
                      </a:cubicBezTo>
                      <a:cubicBezTo>
                        <a:pt x="99" y="98"/>
                        <a:pt x="99" y="98"/>
                        <a:pt x="99" y="98"/>
                      </a:cubicBezTo>
                      <a:cubicBezTo>
                        <a:pt x="77" y="75"/>
                        <a:pt x="77" y="75"/>
                        <a:pt x="77" y="75"/>
                      </a:cubicBezTo>
                      <a:cubicBezTo>
                        <a:pt x="76" y="74"/>
                        <a:pt x="74" y="73"/>
                        <a:pt x="73" y="73"/>
                      </a:cubicBezTo>
                      <a:cubicBezTo>
                        <a:pt x="73" y="73"/>
                        <a:pt x="73" y="73"/>
                        <a:pt x="73" y="73"/>
                      </a:cubicBezTo>
                      <a:cubicBezTo>
                        <a:pt x="71" y="73"/>
                        <a:pt x="70" y="74"/>
                        <a:pt x="68" y="75"/>
                      </a:cubicBezTo>
                      <a:cubicBezTo>
                        <a:pt x="3" y="142"/>
                        <a:pt x="3" y="142"/>
                        <a:pt x="3" y="142"/>
                      </a:cubicBezTo>
                      <a:cubicBezTo>
                        <a:pt x="0" y="144"/>
                        <a:pt x="0" y="148"/>
                        <a:pt x="3" y="150"/>
                      </a:cubicBezTo>
                      <a:cubicBezTo>
                        <a:pt x="4" y="151"/>
                        <a:pt x="5" y="152"/>
                        <a:pt x="7" y="152"/>
                      </a:cubicBezTo>
                      <a:cubicBezTo>
                        <a:pt x="9" y="152"/>
                        <a:pt x="10" y="151"/>
                        <a:pt x="11" y="150"/>
                      </a:cubicBezTo>
                      <a:cubicBezTo>
                        <a:pt x="73" y="88"/>
                        <a:pt x="73" y="88"/>
                        <a:pt x="73" y="88"/>
                      </a:cubicBezTo>
                      <a:cubicBezTo>
                        <a:pt x="95" y="111"/>
                        <a:pt x="95" y="111"/>
                        <a:pt x="95" y="111"/>
                      </a:cubicBezTo>
                      <a:cubicBezTo>
                        <a:pt x="96" y="112"/>
                        <a:pt x="98" y="113"/>
                        <a:pt x="99" y="113"/>
                      </a:cubicBezTo>
                      <a:cubicBezTo>
                        <a:pt x="101" y="113"/>
                        <a:pt x="103" y="112"/>
                        <a:pt x="104" y="111"/>
                      </a:cubicBezTo>
                      <a:cubicBezTo>
                        <a:pt x="193" y="21"/>
                        <a:pt x="193" y="21"/>
                        <a:pt x="193" y="21"/>
                      </a:cubicBezTo>
                      <a:cubicBezTo>
                        <a:pt x="193" y="35"/>
                        <a:pt x="193" y="35"/>
                        <a:pt x="193" y="35"/>
                      </a:cubicBezTo>
                      <a:cubicBezTo>
                        <a:pt x="193" y="38"/>
                        <a:pt x="196" y="41"/>
                        <a:pt x="199" y="41"/>
                      </a:cubicBezTo>
                      <a:cubicBezTo>
                        <a:pt x="202" y="41"/>
                        <a:pt x="205" y="38"/>
                        <a:pt x="205" y="35"/>
                      </a:cubicBezTo>
                      <a:cubicBezTo>
                        <a:pt x="205" y="0"/>
                        <a:pt x="205" y="0"/>
                        <a:pt x="205" y="0"/>
                      </a:cubicBezTo>
                      <a:lnTo>
                        <a:pt x="1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5" name="Rectangle 26">
                  <a:extLst>
                    <a:ext uri="{FF2B5EF4-FFF2-40B4-BE49-F238E27FC236}">
                      <a16:creationId xmlns:a16="http://schemas.microsoft.com/office/drawing/2014/main" id="{234F58C6-BC89-4F66-937D-BC04DDF491E2}"/>
                    </a:ext>
                  </a:extLst>
                </p:cNvPr>
                <p:cNvSpPr>
                  <a:spLocks noChangeArrowheads="1"/>
                </p:cNvSpPr>
                <p:nvPr/>
              </p:nvSpPr>
              <p:spPr bwMode="auto">
                <a:xfrm>
                  <a:off x="9571463" y="4389500"/>
                  <a:ext cx="122579" cy="1475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6" name="Rectangle 27">
                  <a:extLst>
                    <a:ext uri="{FF2B5EF4-FFF2-40B4-BE49-F238E27FC236}">
                      <a16:creationId xmlns:a16="http://schemas.microsoft.com/office/drawing/2014/main" id="{FA37EC4D-0A2C-41DF-99AD-B73A25FAA7A5}"/>
                    </a:ext>
                  </a:extLst>
                </p:cNvPr>
                <p:cNvSpPr>
                  <a:spLocks noChangeArrowheads="1"/>
                </p:cNvSpPr>
                <p:nvPr/>
              </p:nvSpPr>
              <p:spPr bwMode="auto">
                <a:xfrm>
                  <a:off x="9571463" y="4417874"/>
                  <a:ext cx="122579" cy="1475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28">
                  <a:extLst>
                    <a:ext uri="{FF2B5EF4-FFF2-40B4-BE49-F238E27FC236}">
                      <a16:creationId xmlns:a16="http://schemas.microsoft.com/office/drawing/2014/main" id="{33D44E5B-7303-4ECB-A223-A89EB7BFCE86}"/>
                    </a:ext>
                  </a:extLst>
                </p:cNvPr>
                <p:cNvSpPr>
                  <a:spLocks noEditPoints="1"/>
                </p:cNvSpPr>
                <p:nvPr/>
              </p:nvSpPr>
              <p:spPr bwMode="auto">
                <a:xfrm>
                  <a:off x="9573733" y="4221521"/>
                  <a:ext cx="119174" cy="120309"/>
                </a:xfrm>
                <a:custGeom>
                  <a:avLst/>
                  <a:gdLst>
                    <a:gd name="T0" fmla="*/ 72 w 141"/>
                    <a:gd name="T1" fmla="*/ 92 h 142"/>
                    <a:gd name="T2" fmla="*/ 49 w 141"/>
                    <a:gd name="T3" fmla="*/ 69 h 142"/>
                    <a:gd name="T4" fmla="*/ 72 w 141"/>
                    <a:gd name="T5" fmla="*/ 46 h 142"/>
                    <a:gd name="T6" fmla="*/ 95 w 141"/>
                    <a:gd name="T7" fmla="*/ 69 h 142"/>
                    <a:gd name="T8" fmla="*/ 72 w 141"/>
                    <a:gd name="T9" fmla="*/ 92 h 142"/>
                    <a:gd name="T10" fmla="*/ 141 w 141"/>
                    <a:gd name="T11" fmla="*/ 77 h 142"/>
                    <a:gd name="T12" fmla="*/ 141 w 141"/>
                    <a:gd name="T13" fmla="*/ 61 h 142"/>
                    <a:gd name="T14" fmla="*/ 140 w 141"/>
                    <a:gd name="T15" fmla="*/ 60 h 142"/>
                    <a:gd name="T16" fmla="*/ 123 w 141"/>
                    <a:gd name="T17" fmla="*/ 54 h 142"/>
                    <a:gd name="T18" fmla="*/ 119 w 141"/>
                    <a:gd name="T19" fmla="*/ 43 h 142"/>
                    <a:gd name="T20" fmla="*/ 127 w 141"/>
                    <a:gd name="T21" fmla="*/ 26 h 142"/>
                    <a:gd name="T22" fmla="*/ 128 w 141"/>
                    <a:gd name="T23" fmla="*/ 24 h 142"/>
                    <a:gd name="T24" fmla="*/ 123 w 141"/>
                    <a:gd name="T25" fmla="*/ 19 h 142"/>
                    <a:gd name="T26" fmla="*/ 117 w 141"/>
                    <a:gd name="T27" fmla="*/ 12 h 142"/>
                    <a:gd name="T28" fmla="*/ 115 w 141"/>
                    <a:gd name="T29" fmla="*/ 13 h 142"/>
                    <a:gd name="T30" fmla="*/ 98 w 141"/>
                    <a:gd name="T31" fmla="*/ 22 h 142"/>
                    <a:gd name="T32" fmla="*/ 87 w 141"/>
                    <a:gd name="T33" fmla="*/ 19 h 142"/>
                    <a:gd name="T34" fmla="*/ 80 w 141"/>
                    <a:gd name="T35" fmla="*/ 0 h 142"/>
                    <a:gd name="T36" fmla="*/ 63 w 141"/>
                    <a:gd name="T37" fmla="*/ 0 h 142"/>
                    <a:gd name="T38" fmla="*/ 62 w 141"/>
                    <a:gd name="T39" fmla="*/ 1 h 142"/>
                    <a:gd name="T40" fmla="*/ 57 w 141"/>
                    <a:gd name="T41" fmla="*/ 18 h 142"/>
                    <a:gd name="T42" fmla="*/ 45 w 141"/>
                    <a:gd name="T43" fmla="*/ 22 h 142"/>
                    <a:gd name="T44" fmla="*/ 26 w 141"/>
                    <a:gd name="T45" fmla="*/ 13 h 142"/>
                    <a:gd name="T46" fmla="*/ 15 w 141"/>
                    <a:gd name="T47" fmla="*/ 24 h 142"/>
                    <a:gd name="T48" fmla="*/ 16 w 141"/>
                    <a:gd name="T49" fmla="*/ 27 h 142"/>
                    <a:gd name="T50" fmla="*/ 24 w 141"/>
                    <a:gd name="T51" fmla="*/ 43 h 142"/>
                    <a:gd name="T52" fmla="*/ 20 w 141"/>
                    <a:gd name="T53" fmla="*/ 54 h 142"/>
                    <a:gd name="T54" fmla="*/ 0 w 141"/>
                    <a:gd name="T55" fmla="*/ 61 h 142"/>
                    <a:gd name="T56" fmla="*/ 0 w 141"/>
                    <a:gd name="T57" fmla="*/ 78 h 142"/>
                    <a:gd name="T58" fmla="*/ 2 w 141"/>
                    <a:gd name="T59" fmla="*/ 79 h 142"/>
                    <a:gd name="T60" fmla="*/ 20 w 141"/>
                    <a:gd name="T61" fmla="*/ 84 h 142"/>
                    <a:gd name="T62" fmla="*/ 24 w 141"/>
                    <a:gd name="T63" fmla="*/ 96 h 142"/>
                    <a:gd name="T64" fmla="*/ 15 w 141"/>
                    <a:gd name="T65" fmla="*/ 115 h 142"/>
                    <a:gd name="T66" fmla="*/ 27 w 141"/>
                    <a:gd name="T67" fmla="*/ 126 h 142"/>
                    <a:gd name="T68" fmla="*/ 29 w 141"/>
                    <a:gd name="T69" fmla="*/ 125 h 142"/>
                    <a:gd name="T70" fmla="*/ 46 w 141"/>
                    <a:gd name="T71" fmla="*/ 117 h 142"/>
                    <a:gd name="T72" fmla="*/ 57 w 141"/>
                    <a:gd name="T73" fmla="*/ 122 h 142"/>
                    <a:gd name="T74" fmla="*/ 64 w 141"/>
                    <a:gd name="T75" fmla="*/ 142 h 142"/>
                    <a:gd name="T76" fmla="*/ 80 w 141"/>
                    <a:gd name="T77" fmla="*/ 142 h 142"/>
                    <a:gd name="T78" fmla="*/ 81 w 141"/>
                    <a:gd name="T79" fmla="*/ 139 h 142"/>
                    <a:gd name="T80" fmla="*/ 87 w 141"/>
                    <a:gd name="T81" fmla="*/ 122 h 142"/>
                    <a:gd name="T82" fmla="*/ 98 w 141"/>
                    <a:gd name="T83" fmla="*/ 117 h 142"/>
                    <a:gd name="T84" fmla="*/ 117 w 141"/>
                    <a:gd name="T85" fmla="*/ 126 h 142"/>
                    <a:gd name="T86" fmla="*/ 129 w 141"/>
                    <a:gd name="T87" fmla="*/ 114 h 142"/>
                    <a:gd name="T88" fmla="*/ 128 w 141"/>
                    <a:gd name="T89" fmla="*/ 112 h 142"/>
                    <a:gd name="T90" fmla="*/ 119 w 141"/>
                    <a:gd name="T91" fmla="*/ 96 h 142"/>
                    <a:gd name="T92" fmla="*/ 123 w 141"/>
                    <a:gd name="T93" fmla="*/ 84 h 142"/>
                    <a:gd name="T94" fmla="*/ 141 w 141"/>
                    <a:gd name="T9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1" h="142">
                      <a:moveTo>
                        <a:pt x="72" y="92"/>
                      </a:moveTo>
                      <a:cubicBezTo>
                        <a:pt x="59" y="92"/>
                        <a:pt x="49" y="82"/>
                        <a:pt x="49" y="69"/>
                      </a:cubicBezTo>
                      <a:cubicBezTo>
                        <a:pt x="49" y="57"/>
                        <a:pt x="59" y="46"/>
                        <a:pt x="72" y="46"/>
                      </a:cubicBezTo>
                      <a:cubicBezTo>
                        <a:pt x="85" y="46"/>
                        <a:pt x="95" y="57"/>
                        <a:pt x="95" y="69"/>
                      </a:cubicBezTo>
                      <a:cubicBezTo>
                        <a:pt x="95" y="82"/>
                        <a:pt x="85" y="92"/>
                        <a:pt x="72" y="92"/>
                      </a:cubicBezTo>
                      <a:close/>
                      <a:moveTo>
                        <a:pt x="141" y="77"/>
                      </a:moveTo>
                      <a:cubicBezTo>
                        <a:pt x="141" y="61"/>
                        <a:pt x="141" y="61"/>
                        <a:pt x="141" y="61"/>
                      </a:cubicBezTo>
                      <a:cubicBezTo>
                        <a:pt x="140" y="60"/>
                        <a:pt x="140" y="60"/>
                        <a:pt x="140" y="60"/>
                      </a:cubicBezTo>
                      <a:cubicBezTo>
                        <a:pt x="123" y="54"/>
                        <a:pt x="123" y="54"/>
                        <a:pt x="123" y="54"/>
                      </a:cubicBezTo>
                      <a:cubicBezTo>
                        <a:pt x="119" y="43"/>
                        <a:pt x="119" y="43"/>
                        <a:pt x="119" y="43"/>
                      </a:cubicBezTo>
                      <a:cubicBezTo>
                        <a:pt x="127" y="26"/>
                        <a:pt x="127" y="26"/>
                        <a:pt x="127" y="26"/>
                      </a:cubicBezTo>
                      <a:cubicBezTo>
                        <a:pt x="128" y="24"/>
                        <a:pt x="128" y="24"/>
                        <a:pt x="128" y="24"/>
                      </a:cubicBezTo>
                      <a:cubicBezTo>
                        <a:pt x="123" y="19"/>
                        <a:pt x="123" y="19"/>
                        <a:pt x="123" y="19"/>
                      </a:cubicBezTo>
                      <a:cubicBezTo>
                        <a:pt x="117" y="12"/>
                        <a:pt x="117" y="12"/>
                        <a:pt x="117" y="12"/>
                      </a:cubicBezTo>
                      <a:cubicBezTo>
                        <a:pt x="115" y="13"/>
                        <a:pt x="115" y="13"/>
                        <a:pt x="115" y="13"/>
                      </a:cubicBezTo>
                      <a:cubicBezTo>
                        <a:pt x="98" y="22"/>
                        <a:pt x="98" y="22"/>
                        <a:pt x="98" y="22"/>
                      </a:cubicBezTo>
                      <a:cubicBezTo>
                        <a:pt x="87" y="19"/>
                        <a:pt x="87" y="19"/>
                        <a:pt x="87" y="19"/>
                      </a:cubicBezTo>
                      <a:cubicBezTo>
                        <a:pt x="80" y="0"/>
                        <a:pt x="80" y="0"/>
                        <a:pt x="80" y="0"/>
                      </a:cubicBezTo>
                      <a:cubicBezTo>
                        <a:pt x="63" y="0"/>
                        <a:pt x="63" y="0"/>
                        <a:pt x="63" y="0"/>
                      </a:cubicBezTo>
                      <a:cubicBezTo>
                        <a:pt x="62" y="1"/>
                        <a:pt x="62" y="1"/>
                        <a:pt x="62" y="1"/>
                      </a:cubicBezTo>
                      <a:cubicBezTo>
                        <a:pt x="57" y="18"/>
                        <a:pt x="57" y="18"/>
                        <a:pt x="57" y="18"/>
                      </a:cubicBezTo>
                      <a:cubicBezTo>
                        <a:pt x="45" y="22"/>
                        <a:pt x="45" y="22"/>
                        <a:pt x="45" y="22"/>
                      </a:cubicBezTo>
                      <a:cubicBezTo>
                        <a:pt x="26" y="13"/>
                        <a:pt x="26" y="13"/>
                        <a:pt x="26" y="13"/>
                      </a:cubicBezTo>
                      <a:cubicBezTo>
                        <a:pt x="15" y="24"/>
                        <a:pt x="15" y="24"/>
                        <a:pt x="15" y="24"/>
                      </a:cubicBezTo>
                      <a:cubicBezTo>
                        <a:pt x="16" y="27"/>
                        <a:pt x="16" y="27"/>
                        <a:pt x="16" y="27"/>
                      </a:cubicBezTo>
                      <a:cubicBezTo>
                        <a:pt x="24" y="43"/>
                        <a:pt x="24" y="43"/>
                        <a:pt x="24" y="43"/>
                      </a:cubicBezTo>
                      <a:cubicBezTo>
                        <a:pt x="20" y="54"/>
                        <a:pt x="20" y="54"/>
                        <a:pt x="20" y="54"/>
                      </a:cubicBezTo>
                      <a:cubicBezTo>
                        <a:pt x="0" y="61"/>
                        <a:pt x="0" y="61"/>
                        <a:pt x="0" y="61"/>
                      </a:cubicBezTo>
                      <a:cubicBezTo>
                        <a:pt x="0" y="78"/>
                        <a:pt x="0" y="78"/>
                        <a:pt x="0" y="78"/>
                      </a:cubicBezTo>
                      <a:cubicBezTo>
                        <a:pt x="2" y="79"/>
                        <a:pt x="2" y="79"/>
                        <a:pt x="2" y="79"/>
                      </a:cubicBezTo>
                      <a:cubicBezTo>
                        <a:pt x="20" y="84"/>
                        <a:pt x="20" y="84"/>
                        <a:pt x="20" y="84"/>
                      </a:cubicBezTo>
                      <a:cubicBezTo>
                        <a:pt x="24" y="96"/>
                        <a:pt x="24" y="96"/>
                        <a:pt x="24" y="96"/>
                      </a:cubicBezTo>
                      <a:cubicBezTo>
                        <a:pt x="15" y="115"/>
                        <a:pt x="15" y="115"/>
                        <a:pt x="15" y="115"/>
                      </a:cubicBezTo>
                      <a:cubicBezTo>
                        <a:pt x="27" y="126"/>
                        <a:pt x="27" y="126"/>
                        <a:pt x="27" y="126"/>
                      </a:cubicBezTo>
                      <a:cubicBezTo>
                        <a:pt x="29" y="125"/>
                        <a:pt x="29" y="125"/>
                        <a:pt x="29" y="125"/>
                      </a:cubicBezTo>
                      <a:cubicBezTo>
                        <a:pt x="46" y="117"/>
                        <a:pt x="46" y="117"/>
                        <a:pt x="46" y="117"/>
                      </a:cubicBezTo>
                      <a:cubicBezTo>
                        <a:pt x="57" y="122"/>
                        <a:pt x="57" y="122"/>
                        <a:pt x="57" y="122"/>
                      </a:cubicBezTo>
                      <a:cubicBezTo>
                        <a:pt x="64" y="142"/>
                        <a:pt x="64" y="142"/>
                        <a:pt x="64" y="142"/>
                      </a:cubicBezTo>
                      <a:cubicBezTo>
                        <a:pt x="80" y="142"/>
                        <a:pt x="80" y="142"/>
                        <a:pt x="80" y="142"/>
                      </a:cubicBezTo>
                      <a:cubicBezTo>
                        <a:pt x="81" y="139"/>
                        <a:pt x="81" y="139"/>
                        <a:pt x="81" y="139"/>
                      </a:cubicBezTo>
                      <a:cubicBezTo>
                        <a:pt x="87" y="122"/>
                        <a:pt x="87" y="122"/>
                        <a:pt x="87" y="122"/>
                      </a:cubicBezTo>
                      <a:cubicBezTo>
                        <a:pt x="98" y="117"/>
                        <a:pt x="98" y="117"/>
                        <a:pt x="98" y="117"/>
                      </a:cubicBezTo>
                      <a:cubicBezTo>
                        <a:pt x="117" y="126"/>
                        <a:pt x="117" y="126"/>
                        <a:pt x="117" y="126"/>
                      </a:cubicBezTo>
                      <a:cubicBezTo>
                        <a:pt x="129" y="114"/>
                        <a:pt x="129" y="114"/>
                        <a:pt x="129" y="114"/>
                      </a:cubicBezTo>
                      <a:cubicBezTo>
                        <a:pt x="128" y="112"/>
                        <a:pt x="128" y="112"/>
                        <a:pt x="128" y="112"/>
                      </a:cubicBezTo>
                      <a:cubicBezTo>
                        <a:pt x="119" y="96"/>
                        <a:pt x="119" y="96"/>
                        <a:pt x="119" y="96"/>
                      </a:cubicBezTo>
                      <a:cubicBezTo>
                        <a:pt x="123" y="84"/>
                        <a:pt x="123" y="84"/>
                        <a:pt x="123" y="84"/>
                      </a:cubicBezTo>
                      <a:lnTo>
                        <a:pt x="141"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8" name="Oval 29">
                  <a:extLst>
                    <a:ext uri="{FF2B5EF4-FFF2-40B4-BE49-F238E27FC236}">
                      <a16:creationId xmlns:a16="http://schemas.microsoft.com/office/drawing/2014/main" id="{1E7DB8D1-4DA6-47D0-B5C9-F0FC2A5140C3}"/>
                    </a:ext>
                  </a:extLst>
                </p:cNvPr>
                <p:cNvSpPr>
                  <a:spLocks noChangeArrowheads="1"/>
                </p:cNvSpPr>
                <p:nvPr/>
              </p:nvSpPr>
              <p:spPr bwMode="auto">
                <a:xfrm>
                  <a:off x="9856346" y="4357721"/>
                  <a:ext cx="140739" cy="140738"/>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30">
                  <a:extLst>
                    <a:ext uri="{FF2B5EF4-FFF2-40B4-BE49-F238E27FC236}">
                      <a16:creationId xmlns:a16="http://schemas.microsoft.com/office/drawing/2014/main" id="{6F47D3F5-FDF7-4944-B80E-DBE946B5D562}"/>
                    </a:ext>
                  </a:extLst>
                </p:cNvPr>
                <p:cNvSpPr>
                  <a:spLocks/>
                </p:cNvSpPr>
                <p:nvPr/>
              </p:nvSpPr>
              <p:spPr bwMode="auto">
                <a:xfrm>
                  <a:off x="9889261" y="4398580"/>
                  <a:ext cx="76045" cy="59019"/>
                </a:xfrm>
                <a:custGeom>
                  <a:avLst/>
                  <a:gdLst>
                    <a:gd name="T0" fmla="*/ 22 w 67"/>
                    <a:gd name="T1" fmla="*/ 52 h 52"/>
                    <a:gd name="T2" fmla="*/ 0 w 67"/>
                    <a:gd name="T3" fmla="*/ 29 h 52"/>
                    <a:gd name="T4" fmla="*/ 6 w 67"/>
                    <a:gd name="T5" fmla="*/ 23 h 52"/>
                    <a:gd name="T6" fmla="*/ 22 w 67"/>
                    <a:gd name="T7" fmla="*/ 39 h 52"/>
                    <a:gd name="T8" fmla="*/ 61 w 67"/>
                    <a:gd name="T9" fmla="*/ 0 h 52"/>
                    <a:gd name="T10" fmla="*/ 67 w 67"/>
                    <a:gd name="T11" fmla="*/ 6 h 52"/>
                    <a:gd name="T12" fmla="*/ 22 w 6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67" h="52">
                      <a:moveTo>
                        <a:pt x="22" y="52"/>
                      </a:moveTo>
                      <a:lnTo>
                        <a:pt x="0" y="29"/>
                      </a:lnTo>
                      <a:lnTo>
                        <a:pt x="6" y="23"/>
                      </a:lnTo>
                      <a:lnTo>
                        <a:pt x="22" y="39"/>
                      </a:lnTo>
                      <a:lnTo>
                        <a:pt x="61" y="0"/>
                      </a:lnTo>
                      <a:lnTo>
                        <a:pt x="67" y="6"/>
                      </a:lnTo>
                      <a:lnTo>
                        <a:pt x="22"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31">
                  <a:extLst>
                    <a:ext uri="{FF2B5EF4-FFF2-40B4-BE49-F238E27FC236}">
                      <a16:creationId xmlns:a16="http://schemas.microsoft.com/office/drawing/2014/main" id="{B3D784BE-8F97-4235-8F46-774E05E15473}"/>
                    </a:ext>
                  </a:extLst>
                </p:cNvPr>
                <p:cNvSpPr>
                  <a:spLocks/>
                </p:cNvSpPr>
                <p:nvPr/>
              </p:nvSpPr>
              <p:spPr bwMode="auto">
                <a:xfrm>
                  <a:off x="9540818" y="4130722"/>
                  <a:ext cx="392707" cy="52210"/>
                </a:xfrm>
                <a:custGeom>
                  <a:avLst/>
                  <a:gdLst>
                    <a:gd name="T0" fmla="*/ 452 w 466"/>
                    <a:gd name="T1" fmla="*/ 0 h 61"/>
                    <a:gd name="T2" fmla="*/ 14 w 466"/>
                    <a:gd name="T3" fmla="*/ 0 h 61"/>
                    <a:gd name="T4" fmla="*/ 0 w 466"/>
                    <a:gd name="T5" fmla="*/ 14 h 61"/>
                    <a:gd name="T6" fmla="*/ 0 w 466"/>
                    <a:gd name="T7" fmla="*/ 61 h 61"/>
                    <a:gd name="T8" fmla="*/ 466 w 466"/>
                    <a:gd name="T9" fmla="*/ 61 h 61"/>
                    <a:gd name="T10" fmla="*/ 466 w 466"/>
                    <a:gd name="T11" fmla="*/ 14 h 61"/>
                    <a:gd name="T12" fmla="*/ 452 w 466"/>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466" h="61">
                      <a:moveTo>
                        <a:pt x="452" y="0"/>
                      </a:moveTo>
                      <a:cubicBezTo>
                        <a:pt x="14" y="0"/>
                        <a:pt x="14" y="0"/>
                        <a:pt x="14" y="0"/>
                      </a:cubicBezTo>
                      <a:cubicBezTo>
                        <a:pt x="6" y="0"/>
                        <a:pt x="0" y="6"/>
                        <a:pt x="0" y="14"/>
                      </a:cubicBezTo>
                      <a:cubicBezTo>
                        <a:pt x="0" y="61"/>
                        <a:pt x="0" y="61"/>
                        <a:pt x="0" y="61"/>
                      </a:cubicBezTo>
                      <a:cubicBezTo>
                        <a:pt x="466" y="61"/>
                        <a:pt x="466" y="61"/>
                        <a:pt x="466" y="61"/>
                      </a:cubicBezTo>
                      <a:cubicBezTo>
                        <a:pt x="466" y="14"/>
                        <a:pt x="466" y="14"/>
                        <a:pt x="466" y="14"/>
                      </a:cubicBezTo>
                      <a:cubicBezTo>
                        <a:pt x="466" y="6"/>
                        <a:pt x="460" y="0"/>
                        <a:pt x="452" y="0"/>
                      </a:cubicBezTo>
                      <a:close/>
                    </a:path>
                  </a:pathLst>
                </a:custGeom>
                <a:solidFill>
                  <a:schemeClr val="bg1">
                    <a:lumMod val="65000"/>
                  </a:schemeClr>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91" name="Rectangle 90">
                <a:extLst>
                  <a:ext uri="{FF2B5EF4-FFF2-40B4-BE49-F238E27FC236}">
                    <a16:creationId xmlns:a16="http://schemas.microsoft.com/office/drawing/2014/main" id="{FAC3CDEB-B139-4D9F-A1E7-4062FCF7EC75}"/>
                  </a:ext>
                </a:extLst>
              </p:cNvPr>
              <p:cNvSpPr/>
              <p:nvPr/>
            </p:nvSpPr>
            <p:spPr>
              <a:xfrm>
                <a:off x="7760060" y="3403397"/>
                <a:ext cx="2183136" cy="338554"/>
              </a:xfrm>
              <a:prstGeom prst="rect">
                <a:avLst/>
              </a:prstGeom>
            </p:spPr>
            <p:txBody>
              <a:bodyPr wrap="square">
                <a:spAutoFit/>
              </a:bodyPr>
              <a:lstStyle/>
              <a:p>
                <a:r>
                  <a:rPr lang="en-US" sz="1600" b="1">
                    <a:latin typeface="Segoe UI" panose="020B0502040204020203" pitchFamily="34" charset="0"/>
                    <a:cs typeface="Segoe UI" panose="020B0502040204020203" pitchFamily="34" charset="0"/>
                  </a:rPr>
                  <a:t>Compiler Backend</a:t>
                </a:r>
              </a:p>
            </p:txBody>
          </p:sp>
        </p:grpSp>
      </p:grpSp>
      <p:sp>
        <p:nvSpPr>
          <p:cNvPr id="105" name="Rectangle 104">
            <a:extLst>
              <a:ext uri="{FF2B5EF4-FFF2-40B4-BE49-F238E27FC236}">
                <a16:creationId xmlns:a16="http://schemas.microsoft.com/office/drawing/2014/main" id="{CCEE4357-0491-475A-BC20-4468C90C38E3}"/>
              </a:ext>
            </a:extLst>
          </p:cNvPr>
          <p:cNvSpPr/>
          <p:nvPr/>
        </p:nvSpPr>
        <p:spPr bwMode="auto">
          <a:xfrm>
            <a:off x="1512871" y="1656892"/>
            <a:ext cx="1788220" cy="2915107"/>
          </a:xfrm>
          <a:prstGeom prst="rect">
            <a:avLst/>
          </a:prstGeom>
          <a:solidFill>
            <a:schemeClr val="bg1"/>
          </a:solidFill>
          <a:ln w="10795" cap="flat" cmpd="sng" algn="ctr">
            <a:noFill/>
            <a:prstDash val="solid"/>
          </a:ln>
          <a:effectLst>
            <a:outerShdw blurRad="254000" dist="50800" dir="2700000" sx="98000" sy="98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914400" rIns="274320" bIns="3657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Semibold"/>
              <a:ea typeface="+mn-ea"/>
              <a:cs typeface="Segoe UI" pitchFamily="34" charset="0"/>
            </a:endParaRPr>
          </a:p>
        </p:txBody>
      </p:sp>
      <p:sp>
        <p:nvSpPr>
          <p:cNvPr id="16" name="Rectangle 15">
            <a:extLst>
              <a:ext uri="{FF2B5EF4-FFF2-40B4-BE49-F238E27FC236}">
                <a16:creationId xmlns:a16="http://schemas.microsoft.com/office/drawing/2014/main" id="{D1ECD6D1-D2A9-4C28-88C8-E5C0E3A4C3C8}"/>
              </a:ext>
            </a:extLst>
          </p:cNvPr>
          <p:cNvSpPr/>
          <p:nvPr/>
        </p:nvSpPr>
        <p:spPr>
          <a:xfrm>
            <a:off x="1546630" y="1720431"/>
            <a:ext cx="1801117" cy="830997"/>
          </a:xfrm>
          <a:prstGeom prst="rect">
            <a:avLst/>
          </a:prstGeom>
        </p:spPr>
        <p:txBody>
          <a:bodyPr wrap="square">
            <a:spAutoFit/>
          </a:bodyPr>
          <a:lstStyle/>
          <a:p>
            <a:r>
              <a:rPr lang="en-US" sz="1600" b="1"/>
              <a:t>Custom</a:t>
            </a:r>
            <a:r>
              <a:rPr lang="en-US" sz="1600"/>
              <a:t> purpose machine learning </a:t>
            </a:r>
            <a:r>
              <a:rPr lang="en-US" sz="1600" b="1"/>
              <a:t>algorithms</a:t>
            </a:r>
            <a:r>
              <a:rPr lang="en-US" sz="1600"/>
              <a:t> </a:t>
            </a:r>
          </a:p>
        </p:txBody>
      </p:sp>
      <p:sp>
        <p:nvSpPr>
          <p:cNvPr id="81" name="Rectangle 80">
            <a:extLst>
              <a:ext uri="{FF2B5EF4-FFF2-40B4-BE49-F238E27FC236}">
                <a16:creationId xmlns:a16="http://schemas.microsoft.com/office/drawing/2014/main" id="{0EA6C256-F1F2-43DA-A7BE-65533BD6EC80}"/>
              </a:ext>
            </a:extLst>
          </p:cNvPr>
          <p:cNvSpPr/>
          <p:nvPr/>
        </p:nvSpPr>
        <p:spPr bwMode="auto">
          <a:xfrm>
            <a:off x="1605828" y="2146682"/>
            <a:ext cx="1601390" cy="2441904"/>
          </a:xfrm>
          <a:prstGeom prst="rect">
            <a:avLst/>
          </a:prstGeom>
          <a:noFill/>
          <a:ln w="10795" cap="flat" cmpd="sng" algn="ctr">
            <a:no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280160" rIns="182880" bIns="365760" numCol="1" spcCol="0" rtlCol="0" fromWordArt="0" anchor="t" anchorCtr="0" forceAA="0" compatLnSpc="1">
            <a:prstTxWarp prst="textNoShape">
              <a:avLst/>
            </a:prstTxWarp>
            <a:noAutofit/>
          </a:bodyPr>
          <a:lstStyle/>
          <a:p>
            <a:pPr lvl="0" algn="ctr" defTabSz="932472" fontAlgn="base">
              <a:spcBef>
                <a:spcPct val="0"/>
              </a:spcBef>
              <a:spcAft>
                <a:spcPct val="0"/>
              </a:spcAft>
              <a:defRPr/>
            </a:pPr>
            <a:r>
              <a:rPr lang="en-US" sz="1600" dirty="0">
                <a:solidFill>
                  <a:srgbClr val="1A1A1A"/>
                </a:solidFill>
                <a:latin typeface="Segoe UI Light" panose="020B0502040204020203" pitchFamily="34" charset="0"/>
                <a:cs typeface="Segoe UI Light" panose="020B0502040204020203" pitchFamily="34" charset="0"/>
              </a:rPr>
              <a:t>Theano</a:t>
            </a:r>
          </a:p>
          <a:p>
            <a:pPr lvl="0" algn="ctr" defTabSz="932472" fontAlgn="base">
              <a:spcBef>
                <a:spcPct val="0"/>
              </a:spcBef>
              <a:spcAft>
                <a:spcPct val="0"/>
              </a:spcAft>
              <a:defRPr/>
            </a:pPr>
            <a:r>
              <a:rPr lang="en-US" sz="1600" dirty="0" err="1">
                <a:solidFill>
                  <a:srgbClr val="1A1A1A"/>
                </a:solidFill>
                <a:latin typeface="Segoe UI Light" panose="020B0502040204020203" pitchFamily="34" charset="0"/>
                <a:cs typeface="Segoe UI Light" panose="020B0502040204020203" pitchFamily="34" charset="0"/>
              </a:rPr>
              <a:t>DisBelief</a:t>
            </a:r>
            <a:endParaRPr lang="en-US" sz="1600" dirty="0">
              <a:solidFill>
                <a:srgbClr val="1A1A1A"/>
              </a:solidFill>
              <a:latin typeface="Segoe UI Light" panose="020B0502040204020203" pitchFamily="34" charset="0"/>
              <a:cs typeface="Segoe UI Light" panose="020B0502040204020203" pitchFamily="34" charset="0"/>
            </a:endParaRPr>
          </a:p>
          <a:p>
            <a:pPr lvl="0" algn="ctr" defTabSz="932472" fontAlgn="base">
              <a:spcBef>
                <a:spcPct val="0"/>
              </a:spcBef>
              <a:spcAft>
                <a:spcPct val="0"/>
              </a:spcAft>
              <a:defRPr/>
            </a:pPr>
            <a:r>
              <a:rPr lang="en-US" sz="1600" b="1" dirty="0">
                <a:solidFill>
                  <a:srgbClr val="1A1A1A"/>
                </a:solidFill>
                <a:latin typeface="Segoe UI Light" panose="020B0502040204020203" pitchFamily="34" charset="0"/>
                <a:cs typeface="Segoe UI Light" panose="020B0502040204020203" pitchFamily="34" charset="0"/>
              </a:rPr>
              <a:t>Caffe</a:t>
            </a:r>
          </a:p>
        </p:txBody>
      </p:sp>
      <p:sp>
        <p:nvSpPr>
          <p:cNvPr id="78" name="TextBox 77">
            <a:extLst>
              <a:ext uri="{FF2B5EF4-FFF2-40B4-BE49-F238E27FC236}">
                <a16:creationId xmlns:a16="http://schemas.microsoft.com/office/drawing/2014/main" id="{D91A22C0-00D1-474D-96C3-D134AD91999E}"/>
              </a:ext>
            </a:extLst>
          </p:cNvPr>
          <p:cNvSpPr txBox="1"/>
          <p:nvPr/>
        </p:nvSpPr>
        <p:spPr>
          <a:xfrm>
            <a:off x="1512871" y="1163229"/>
            <a:ext cx="1758110" cy="341632"/>
          </a:xfrm>
          <a:prstGeom prst="rect">
            <a:avLst/>
          </a:prstGeom>
          <a:noFill/>
        </p:spPr>
        <p:txBody>
          <a:bodyPr wrap="none" lIns="45720" tIns="45720" rIns="45720" bIns="45720" rtlCol="0">
            <a:spAutoFit/>
          </a:bodyPr>
          <a:lstStyle/>
          <a:p>
            <a:pPr algn="ctr">
              <a:lnSpc>
                <a:spcPct val="90000"/>
              </a:lnSpc>
              <a:spcAft>
                <a:spcPts val="600"/>
              </a:spcAft>
            </a:pPr>
            <a:r>
              <a:rPr lang="en-US" b="1">
                <a:gradFill>
                  <a:gsLst>
                    <a:gs pos="2917">
                      <a:schemeClr val="tx1"/>
                    </a:gs>
                    <a:gs pos="30000">
                      <a:schemeClr val="tx1"/>
                    </a:gs>
                  </a:gsLst>
                  <a:lin ang="5400000" scaled="0"/>
                </a:gradFill>
              </a:rPr>
              <a:t>Gen 1  </a:t>
            </a:r>
            <a:r>
              <a:rPr lang="en-US" i="1">
                <a:gradFill>
                  <a:gsLst>
                    <a:gs pos="2917">
                      <a:schemeClr val="tx1"/>
                    </a:gs>
                    <a:gs pos="30000">
                      <a:schemeClr val="tx1"/>
                    </a:gs>
                  </a:gsLst>
                  <a:lin ang="5400000" scaled="0"/>
                </a:gradFill>
              </a:rPr>
              <a:t>pre-2010</a:t>
            </a:r>
          </a:p>
        </p:txBody>
      </p:sp>
      <p:grpSp>
        <p:nvGrpSpPr>
          <p:cNvPr id="35" name="Group 34">
            <a:extLst>
              <a:ext uri="{FF2B5EF4-FFF2-40B4-BE49-F238E27FC236}">
                <a16:creationId xmlns:a16="http://schemas.microsoft.com/office/drawing/2014/main" id="{CE3BC5D6-612D-44A4-83C7-A2079A11E740}"/>
              </a:ext>
            </a:extLst>
          </p:cNvPr>
          <p:cNvGrpSpPr/>
          <p:nvPr/>
        </p:nvGrpSpPr>
        <p:grpSpPr>
          <a:xfrm>
            <a:off x="1506514" y="4998250"/>
            <a:ext cx="1788220" cy="1625365"/>
            <a:chOff x="1506514" y="4998250"/>
            <a:chExt cx="1788220" cy="1625365"/>
          </a:xfrm>
        </p:grpSpPr>
        <p:sp>
          <p:nvSpPr>
            <p:cNvPr id="109" name="Rectangle 108">
              <a:extLst>
                <a:ext uri="{FF2B5EF4-FFF2-40B4-BE49-F238E27FC236}">
                  <a16:creationId xmlns:a16="http://schemas.microsoft.com/office/drawing/2014/main" id="{8C583BAE-A7BD-46DB-8A93-163A14AB09F9}"/>
                </a:ext>
              </a:extLst>
            </p:cNvPr>
            <p:cNvSpPr/>
            <p:nvPr/>
          </p:nvSpPr>
          <p:spPr bwMode="auto">
            <a:xfrm>
              <a:off x="1506514" y="4998250"/>
              <a:ext cx="1788220" cy="1625365"/>
            </a:xfrm>
            <a:prstGeom prst="rect">
              <a:avLst/>
            </a:prstGeom>
            <a:solidFill>
              <a:schemeClr val="bg1"/>
            </a:solidFill>
            <a:ln w="10795" cap="flat" cmpd="sng" algn="ctr">
              <a:noFill/>
              <a:prstDash val="solid"/>
            </a:ln>
            <a:effectLst>
              <a:outerShdw blurRad="254000" dist="50800" dir="2700000" sx="98000" sy="98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914400" rIns="274320" bIns="3657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Semibold"/>
                <a:ea typeface="+mn-ea"/>
                <a:cs typeface="Segoe UI" pitchFamily="34" charset="0"/>
              </a:endParaRPr>
            </a:p>
          </p:txBody>
        </p:sp>
        <p:sp>
          <p:nvSpPr>
            <p:cNvPr id="19" name="Rectangle 18">
              <a:extLst>
                <a:ext uri="{FF2B5EF4-FFF2-40B4-BE49-F238E27FC236}">
                  <a16:creationId xmlns:a16="http://schemas.microsoft.com/office/drawing/2014/main" id="{14A8F487-D306-4B05-936E-AF874072012A}"/>
                </a:ext>
              </a:extLst>
            </p:cNvPr>
            <p:cNvSpPr/>
            <p:nvPr/>
          </p:nvSpPr>
          <p:spPr>
            <a:xfrm>
              <a:off x="1766227" y="5272322"/>
              <a:ext cx="1268793" cy="1077218"/>
            </a:xfrm>
            <a:prstGeom prst="rect">
              <a:avLst/>
            </a:prstGeom>
          </p:spPr>
          <p:txBody>
            <a:bodyPr wrap="square">
              <a:spAutoFit/>
            </a:bodyPr>
            <a:lstStyle/>
            <a:p>
              <a:pPr lvl="0" algn="ctr" defTabSz="932472" fontAlgn="base">
                <a:spcBef>
                  <a:spcPct val="0"/>
                </a:spcBef>
                <a:spcAft>
                  <a:spcPct val="0"/>
                </a:spcAft>
                <a:defRPr/>
              </a:pPr>
              <a:r>
                <a:rPr lang="en-US" sz="1600">
                  <a:solidFill>
                    <a:srgbClr val="1A1A1A"/>
                  </a:solidFill>
                  <a:latin typeface="Segoe UI Semibold"/>
                  <a:cs typeface="Segoe UI" pitchFamily="34" charset="0"/>
                </a:rPr>
                <a:t>Algebra &amp; linear libs</a:t>
              </a:r>
            </a:p>
            <a:p>
              <a:pPr marL="171450" lvl="0" indent="-171450" algn="ctr" defTabSz="932472" fontAlgn="base">
                <a:spcBef>
                  <a:spcPct val="0"/>
                </a:spcBef>
                <a:spcAft>
                  <a:spcPct val="0"/>
                </a:spcAft>
                <a:buFont typeface="Arial" panose="020B0604020202020204" pitchFamily="34" charset="0"/>
                <a:buChar char="•"/>
                <a:defRPr/>
              </a:pPr>
              <a:r>
                <a:rPr lang="en-US" sz="1600">
                  <a:solidFill>
                    <a:srgbClr val="1A1A1A"/>
                  </a:solidFill>
                  <a:latin typeface="Segoe UI Light" panose="020B0502040204020203" pitchFamily="34" charset="0"/>
                  <a:cs typeface="Segoe UI Light" panose="020B0502040204020203" pitchFamily="34" charset="0"/>
                </a:rPr>
                <a:t>CPU</a:t>
              </a:r>
            </a:p>
            <a:p>
              <a:pPr marL="171450" lvl="0" indent="-171450" algn="ctr" defTabSz="932472" fontAlgn="base">
                <a:spcBef>
                  <a:spcPct val="0"/>
                </a:spcBef>
                <a:spcAft>
                  <a:spcPct val="0"/>
                </a:spcAft>
                <a:buFont typeface="Arial" panose="020B0604020202020204" pitchFamily="34" charset="0"/>
                <a:buChar char="•"/>
                <a:defRPr/>
              </a:pPr>
              <a:r>
                <a:rPr lang="en-US" sz="1600">
                  <a:solidFill>
                    <a:srgbClr val="1A1A1A"/>
                  </a:solidFill>
                  <a:latin typeface="Segoe UI Light" panose="020B0502040204020203" pitchFamily="34" charset="0"/>
                  <a:cs typeface="Segoe UI Light" panose="020B0502040204020203" pitchFamily="34" charset="0"/>
                </a:rPr>
                <a:t>GPU</a:t>
              </a:r>
            </a:p>
          </p:txBody>
        </p:sp>
      </p:grpSp>
      <p:grpSp>
        <p:nvGrpSpPr>
          <p:cNvPr id="45" name="Group 44">
            <a:extLst>
              <a:ext uri="{FF2B5EF4-FFF2-40B4-BE49-F238E27FC236}">
                <a16:creationId xmlns:a16="http://schemas.microsoft.com/office/drawing/2014/main" id="{FE7F9B9D-BFA4-49F7-B24A-4202E1C2DAE5}"/>
              </a:ext>
            </a:extLst>
          </p:cNvPr>
          <p:cNvGrpSpPr/>
          <p:nvPr/>
        </p:nvGrpSpPr>
        <p:grpSpPr>
          <a:xfrm>
            <a:off x="3381282" y="3102437"/>
            <a:ext cx="520224" cy="2810970"/>
            <a:chOff x="3381282" y="3102437"/>
            <a:chExt cx="520224" cy="2810970"/>
          </a:xfrm>
        </p:grpSpPr>
        <p:sp>
          <p:nvSpPr>
            <p:cNvPr id="132" name="Arrow: Down 131">
              <a:extLst>
                <a:ext uri="{FF2B5EF4-FFF2-40B4-BE49-F238E27FC236}">
                  <a16:creationId xmlns:a16="http://schemas.microsoft.com/office/drawing/2014/main" id="{72EEEA25-8CED-421E-AF35-BB11BE5191CA}"/>
                </a:ext>
              </a:extLst>
            </p:cNvPr>
            <p:cNvSpPr/>
            <p:nvPr/>
          </p:nvSpPr>
          <p:spPr>
            <a:xfrm rot="16200000">
              <a:off x="3522630" y="2961089"/>
              <a:ext cx="237527" cy="520224"/>
            </a:xfrm>
            <a:prstGeom prst="downArrow">
              <a:avLst>
                <a:gd name="adj1" fmla="val 44022"/>
                <a:gd name="adj2" fmla="val 50000"/>
              </a:avLst>
            </a:prstGeom>
            <a:solidFill>
              <a:schemeClr val="accent6">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6" name="Arrow: Down 95">
              <a:extLst>
                <a:ext uri="{FF2B5EF4-FFF2-40B4-BE49-F238E27FC236}">
                  <a16:creationId xmlns:a16="http://schemas.microsoft.com/office/drawing/2014/main" id="{FC6BBBD5-A94F-412A-873C-3B0FA21D1771}"/>
                </a:ext>
              </a:extLst>
            </p:cNvPr>
            <p:cNvSpPr/>
            <p:nvPr/>
          </p:nvSpPr>
          <p:spPr>
            <a:xfrm rot="16200000">
              <a:off x="3522630" y="5534532"/>
              <a:ext cx="237527" cy="520224"/>
            </a:xfrm>
            <a:prstGeom prst="downArrow">
              <a:avLst>
                <a:gd name="adj1" fmla="val 44022"/>
                <a:gd name="adj2" fmla="val 50000"/>
              </a:avLst>
            </a:prstGeom>
            <a:solidFill>
              <a:schemeClr val="accent6">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97" name="Rectangle 96">
            <a:extLst>
              <a:ext uri="{FF2B5EF4-FFF2-40B4-BE49-F238E27FC236}">
                <a16:creationId xmlns:a16="http://schemas.microsoft.com/office/drawing/2014/main" id="{D1328027-4926-4FED-BF1A-E09A0FD3F327}"/>
              </a:ext>
            </a:extLst>
          </p:cNvPr>
          <p:cNvSpPr/>
          <p:nvPr/>
        </p:nvSpPr>
        <p:spPr bwMode="auto">
          <a:xfrm>
            <a:off x="4105653" y="4998250"/>
            <a:ext cx="5997920" cy="1625365"/>
          </a:xfrm>
          <a:prstGeom prst="rect">
            <a:avLst/>
          </a:prstGeom>
          <a:solidFill>
            <a:schemeClr val="bg1"/>
          </a:solidFill>
          <a:ln w="10795" cap="flat" cmpd="sng" algn="ctr">
            <a:noFill/>
            <a:prstDash val="solid"/>
          </a:ln>
          <a:effectLst>
            <a:outerShdw blurRad="254000" dist="50800" dir="2700000" sx="98000" sy="98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914400" rIns="274320" bIns="3657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Semibold"/>
              <a:ea typeface="+mn-ea"/>
              <a:cs typeface="Segoe UI" pitchFamily="34" charset="0"/>
            </a:endParaRPr>
          </a:p>
        </p:txBody>
      </p:sp>
      <p:sp>
        <p:nvSpPr>
          <p:cNvPr id="100" name="Arrow: Down 99">
            <a:extLst>
              <a:ext uri="{FF2B5EF4-FFF2-40B4-BE49-F238E27FC236}">
                <a16:creationId xmlns:a16="http://schemas.microsoft.com/office/drawing/2014/main" id="{1C76FAD2-2540-42FE-A6D4-341AECC0F8BC}"/>
              </a:ext>
            </a:extLst>
          </p:cNvPr>
          <p:cNvSpPr/>
          <p:nvPr/>
        </p:nvSpPr>
        <p:spPr>
          <a:xfrm>
            <a:off x="8398814" y="4456413"/>
            <a:ext cx="287701" cy="541835"/>
          </a:xfrm>
          <a:prstGeom prst="downArrow">
            <a:avLst>
              <a:gd name="adj1" fmla="val 44022"/>
              <a:gd name="adj2" fmla="val 50000"/>
            </a:avLst>
          </a:prstGeom>
          <a:solidFill>
            <a:schemeClr val="accent6">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 name="Rectangle 28">
            <a:extLst>
              <a:ext uri="{FF2B5EF4-FFF2-40B4-BE49-F238E27FC236}">
                <a16:creationId xmlns:a16="http://schemas.microsoft.com/office/drawing/2014/main" id="{B2D509DA-0F6F-44CD-8EE5-53AEE4BB1D94}"/>
              </a:ext>
            </a:extLst>
          </p:cNvPr>
          <p:cNvSpPr/>
          <p:nvPr/>
        </p:nvSpPr>
        <p:spPr>
          <a:xfrm rot="16200000">
            <a:off x="-141030" y="2898230"/>
            <a:ext cx="1808893" cy="461665"/>
          </a:xfrm>
          <a:prstGeom prst="rect">
            <a:avLst/>
          </a:prstGeom>
        </p:spPr>
        <p:txBody>
          <a:bodyPr wrap="none">
            <a:spAutoFit/>
          </a:bodyPr>
          <a:lstStyle/>
          <a:p>
            <a:r>
              <a:rPr lang="en-US" sz="2400" spc="-50">
                <a:ln w="3175">
                  <a:noFill/>
                </a:ln>
                <a:gradFill>
                  <a:gsLst>
                    <a:gs pos="1250">
                      <a:srgbClr val="1A1A1A"/>
                    </a:gs>
                    <a:gs pos="100000">
                      <a:srgbClr val="1A1A1A"/>
                    </a:gs>
                  </a:gsLst>
                  <a:lin ang="5400000" scaled="0"/>
                </a:gradFill>
                <a:latin typeface="Segoe UI Semibold"/>
                <a:cs typeface="Segoe UI" pitchFamily="34" charset="0"/>
              </a:rPr>
              <a:t>Frameworks</a:t>
            </a:r>
            <a:endParaRPr lang="en-US" sz="2400"/>
          </a:p>
        </p:txBody>
      </p:sp>
      <p:sp>
        <p:nvSpPr>
          <p:cNvPr id="115" name="Rectangle 114">
            <a:extLst>
              <a:ext uri="{FF2B5EF4-FFF2-40B4-BE49-F238E27FC236}">
                <a16:creationId xmlns:a16="http://schemas.microsoft.com/office/drawing/2014/main" id="{811B7D16-C245-4D3C-9908-D5336B32FB5C}"/>
              </a:ext>
            </a:extLst>
          </p:cNvPr>
          <p:cNvSpPr/>
          <p:nvPr/>
        </p:nvSpPr>
        <p:spPr>
          <a:xfrm rot="16200000">
            <a:off x="21354" y="5580099"/>
            <a:ext cx="1484124" cy="461665"/>
          </a:xfrm>
          <a:prstGeom prst="rect">
            <a:avLst/>
          </a:prstGeom>
        </p:spPr>
        <p:txBody>
          <a:bodyPr wrap="none">
            <a:spAutoFit/>
          </a:bodyPr>
          <a:lstStyle/>
          <a:p>
            <a:r>
              <a:rPr lang="en-US" sz="2400" spc="-50">
                <a:ln w="3175">
                  <a:noFill/>
                </a:ln>
                <a:gradFill>
                  <a:gsLst>
                    <a:gs pos="1250">
                      <a:srgbClr val="1A1A1A"/>
                    </a:gs>
                    <a:gs pos="100000">
                      <a:srgbClr val="1A1A1A"/>
                    </a:gs>
                  </a:gsLst>
                  <a:lin ang="5400000" scaled="0"/>
                </a:gradFill>
                <a:latin typeface="Segoe UI Semibold"/>
                <a:cs typeface="Segoe UI" pitchFamily="34" charset="0"/>
              </a:rPr>
              <a:t>Hardware</a:t>
            </a:r>
            <a:endParaRPr lang="en-US" sz="2400"/>
          </a:p>
        </p:txBody>
      </p:sp>
      <p:grpSp>
        <p:nvGrpSpPr>
          <p:cNvPr id="38" name="Group 37">
            <a:extLst>
              <a:ext uri="{FF2B5EF4-FFF2-40B4-BE49-F238E27FC236}">
                <a16:creationId xmlns:a16="http://schemas.microsoft.com/office/drawing/2014/main" id="{596C2FEA-2984-4C09-9729-60873B0A7150}"/>
              </a:ext>
            </a:extLst>
          </p:cNvPr>
          <p:cNvGrpSpPr/>
          <p:nvPr/>
        </p:nvGrpSpPr>
        <p:grpSpPr>
          <a:xfrm>
            <a:off x="4329753" y="5207451"/>
            <a:ext cx="2397686" cy="1211522"/>
            <a:chOff x="4329753" y="5207451"/>
            <a:chExt cx="2397686" cy="1211522"/>
          </a:xfrm>
        </p:grpSpPr>
        <p:sp>
          <p:nvSpPr>
            <p:cNvPr id="98" name="Rectangle 97">
              <a:extLst>
                <a:ext uri="{FF2B5EF4-FFF2-40B4-BE49-F238E27FC236}">
                  <a16:creationId xmlns:a16="http://schemas.microsoft.com/office/drawing/2014/main" id="{B4F751BC-F41D-4DB4-9598-E5F625E44159}"/>
                </a:ext>
              </a:extLst>
            </p:cNvPr>
            <p:cNvSpPr/>
            <p:nvPr/>
          </p:nvSpPr>
          <p:spPr bwMode="auto">
            <a:xfrm>
              <a:off x="4329753" y="5207451"/>
              <a:ext cx="2397686" cy="1211522"/>
            </a:xfrm>
            <a:prstGeom prst="rect">
              <a:avLst/>
            </a:prstGeom>
            <a:noFill/>
            <a:ln w="12700" cap="flat" cmpd="sng" algn="ctr">
              <a:solidFill>
                <a:schemeClr val="accent6">
                  <a:lumMod val="90000"/>
                </a:schemeClr>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0" tIns="365760" rIns="182880" bIns="365760" numCol="1" spcCol="0" rtlCol="0" fromWordArt="0" anchor="ctr" anchorCtr="0" forceAA="0" compatLnSpc="1">
              <a:prstTxWarp prst="textNoShape">
                <a:avLst/>
              </a:prstTxWarp>
              <a:noAutofit/>
            </a:bodyPr>
            <a:lstStyle/>
            <a:p>
              <a:pPr lvl="0" defTabSz="932472" fontAlgn="base">
                <a:spcBef>
                  <a:spcPct val="0"/>
                </a:spcBef>
                <a:spcAft>
                  <a:spcPct val="0"/>
                </a:spcAft>
                <a:defRPr/>
              </a:pPr>
              <a:endParaRPr lang="en-US" sz="1600">
                <a:solidFill>
                  <a:srgbClr val="1A1A1A"/>
                </a:solidFill>
                <a:latin typeface="Segoe UI Semibold"/>
                <a:cs typeface="Segoe UI" pitchFamily="34" charset="0"/>
              </a:endParaRPr>
            </a:p>
          </p:txBody>
        </p:sp>
        <p:sp>
          <p:nvSpPr>
            <p:cNvPr id="30" name="TextBox 29">
              <a:extLst>
                <a:ext uri="{FF2B5EF4-FFF2-40B4-BE49-F238E27FC236}">
                  <a16:creationId xmlns:a16="http://schemas.microsoft.com/office/drawing/2014/main" id="{10F6E60C-18A3-4D1C-BDD4-10DDB74F5207}"/>
                </a:ext>
              </a:extLst>
            </p:cNvPr>
            <p:cNvSpPr txBox="1"/>
            <p:nvPr/>
          </p:nvSpPr>
          <p:spPr>
            <a:xfrm>
              <a:off x="4533900" y="5277923"/>
              <a:ext cx="2127545" cy="738664"/>
            </a:xfrm>
            <a:prstGeom prst="rect">
              <a:avLst/>
            </a:prstGeom>
            <a:noFill/>
          </p:spPr>
          <p:txBody>
            <a:bodyPr wrap="square" lIns="0" tIns="0" rIns="0" bIns="0" rtlCol="0">
              <a:spAutoFit/>
            </a:bodyPr>
            <a:lstStyle/>
            <a:p>
              <a:pPr lvl="0" defTabSz="932472" fontAlgn="base">
                <a:spcBef>
                  <a:spcPct val="0"/>
                </a:spcBef>
                <a:spcAft>
                  <a:spcPct val="0"/>
                </a:spcAft>
                <a:defRPr/>
              </a:pPr>
              <a:r>
                <a:rPr lang="en-US" altLang="zh-CN" sz="1600">
                  <a:solidFill>
                    <a:srgbClr val="1A1A1A"/>
                  </a:solidFill>
                  <a:latin typeface="Segoe UI Semibold"/>
                  <a:cs typeface="Segoe UI" pitchFamily="34" charset="0"/>
                </a:rPr>
                <a:t>D</a:t>
              </a:r>
              <a:r>
                <a:rPr lang="en-US" sz="1600">
                  <a:solidFill>
                    <a:srgbClr val="1A1A1A"/>
                  </a:solidFill>
                  <a:latin typeface="Segoe UI Semibold"/>
                  <a:cs typeface="Segoe UI" pitchFamily="34" charset="0"/>
                </a:rPr>
                <a:t>ense </a:t>
              </a:r>
              <a:r>
                <a:rPr lang="en-US" sz="1600" err="1">
                  <a:solidFill>
                    <a:srgbClr val="1A1A1A"/>
                  </a:solidFill>
                  <a:latin typeface="Segoe UI Semibold"/>
                  <a:cs typeface="Segoe UI" pitchFamily="34" charset="0"/>
                </a:rPr>
                <a:t>matmul</a:t>
              </a:r>
              <a:r>
                <a:rPr lang="en-US" sz="1600">
                  <a:solidFill>
                    <a:srgbClr val="1A1A1A"/>
                  </a:solidFill>
                  <a:latin typeface="Segoe UI Semibold"/>
                  <a:cs typeface="Segoe UI" pitchFamily="34" charset="0"/>
                </a:rPr>
                <a:t> engine</a:t>
              </a:r>
            </a:p>
            <a:p>
              <a:pPr marL="171450" lvl="0" indent="-171450" defTabSz="932472" fontAlgn="base">
                <a:spcBef>
                  <a:spcPct val="0"/>
                </a:spcBef>
                <a:spcAft>
                  <a:spcPct val="0"/>
                </a:spcAft>
                <a:buFont typeface="Arial" panose="020B0604020202020204" pitchFamily="34" charset="0"/>
                <a:buChar char="•"/>
                <a:defRPr/>
              </a:pPr>
              <a:r>
                <a:rPr lang="en-US" sz="1600">
                  <a:solidFill>
                    <a:srgbClr val="1A1A1A"/>
                  </a:solidFill>
                  <a:latin typeface="Segoe UI Light" panose="020B0502040204020203" pitchFamily="34" charset="0"/>
                  <a:cs typeface="Segoe UI Light" panose="020B0502040204020203" pitchFamily="34" charset="0"/>
                </a:rPr>
                <a:t>GPU </a:t>
              </a:r>
            </a:p>
            <a:p>
              <a:pPr marL="171450" lvl="0" indent="-171450" defTabSz="932472" fontAlgn="base">
                <a:spcBef>
                  <a:spcPct val="0"/>
                </a:spcBef>
                <a:spcAft>
                  <a:spcPct val="0"/>
                </a:spcAft>
                <a:buFont typeface="Arial" panose="020B0604020202020204" pitchFamily="34" charset="0"/>
                <a:buChar char="•"/>
                <a:defRPr/>
              </a:pPr>
              <a:r>
                <a:rPr lang="en-US" sz="1600">
                  <a:solidFill>
                    <a:srgbClr val="1A1A1A"/>
                  </a:solidFill>
                  <a:latin typeface="Segoe UI Light" panose="020B0502040204020203" pitchFamily="34" charset="0"/>
                  <a:cs typeface="Segoe UI Light" panose="020B0502040204020203" pitchFamily="34" charset="0"/>
                </a:rPr>
                <a:t>FPGA</a:t>
              </a:r>
              <a:endParaRPr lang="en-US" sz="2000">
                <a:gradFill>
                  <a:gsLst>
                    <a:gs pos="2917">
                      <a:schemeClr val="tx1"/>
                    </a:gs>
                    <a:gs pos="30000">
                      <a:schemeClr val="tx1"/>
                    </a:gs>
                  </a:gsLst>
                  <a:lin ang="5400000" scaled="0"/>
                </a:gradFill>
                <a:latin typeface="Segoe UI Light" panose="020B0502040204020203" pitchFamily="34" charset="0"/>
                <a:cs typeface="Segoe UI Light" panose="020B0502040204020203" pitchFamily="34" charset="0"/>
              </a:endParaRPr>
            </a:p>
          </p:txBody>
        </p:sp>
      </p:grpSp>
      <p:grpSp>
        <p:nvGrpSpPr>
          <p:cNvPr id="43" name="Group 42">
            <a:extLst>
              <a:ext uri="{FF2B5EF4-FFF2-40B4-BE49-F238E27FC236}">
                <a16:creationId xmlns:a16="http://schemas.microsoft.com/office/drawing/2014/main" id="{B0C38795-E4E8-4C3B-B04C-0886E01E3D88}"/>
              </a:ext>
            </a:extLst>
          </p:cNvPr>
          <p:cNvGrpSpPr/>
          <p:nvPr/>
        </p:nvGrpSpPr>
        <p:grpSpPr>
          <a:xfrm>
            <a:off x="6931586" y="5207451"/>
            <a:ext cx="3011609" cy="1211522"/>
            <a:chOff x="6931586" y="5207451"/>
            <a:chExt cx="3011609" cy="1211522"/>
          </a:xfrm>
        </p:grpSpPr>
        <p:sp>
          <p:nvSpPr>
            <p:cNvPr id="99" name="Rectangle 98">
              <a:extLst>
                <a:ext uri="{FF2B5EF4-FFF2-40B4-BE49-F238E27FC236}">
                  <a16:creationId xmlns:a16="http://schemas.microsoft.com/office/drawing/2014/main" id="{7BBF47BA-7117-4F8B-8294-03FFD6D5FBFF}"/>
                </a:ext>
              </a:extLst>
            </p:cNvPr>
            <p:cNvSpPr/>
            <p:nvPr/>
          </p:nvSpPr>
          <p:spPr bwMode="auto">
            <a:xfrm>
              <a:off x="6931586" y="5207451"/>
              <a:ext cx="3011609" cy="1211522"/>
            </a:xfrm>
            <a:prstGeom prst="rect">
              <a:avLst/>
            </a:prstGeom>
            <a:noFill/>
            <a:ln w="12700" cap="flat" cmpd="sng" algn="ctr">
              <a:solidFill>
                <a:schemeClr val="accent6">
                  <a:lumMod val="90000"/>
                </a:schemeClr>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0" tIns="365760" rIns="182880" bIns="365760" numCol="1" spcCol="0" rtlCol="0" fromWordArt="0" anchor="ctr" anchorCtr="0" forceAA="0" compatLnSpc="1">
              <a:prstTxWarp prst="textNoShape">
                <a:avLst/>
              </a:prstTxWarp>
              <a:noAutofit/>
            </a:bodyPr>
            <a:lstStyle/>
            <a:p>
              <a:pPr lvl="0" defTabSz="932472" fontAlgn="base">
                <a:spcBef>
                  <a:spcPct val="0"/>
                </a:spcBef>
                <a:spcAft>
                  <a:spcPct val="0"/>
                </a:spcAft>
                <a:defRPr/>
              </a:pPr>
              <a:endParaRPr lang="en-US" sz="1600">
                <a:solidFill>
                  <a:srgbClr val="1A1A1A"/>
                </a:solidFill>
                <a:latin typeface="Segoe UI Semibold"/>
                <a:cs typeface="Segoe UI" pitchFamily="34" charset="0"/>
              </a:endParaRPr>
            </a:p>
          </p:txBody>
        </p:sp>
        <p:sp>
          <p:nvSpPr>
            <p:cNvPr id="117" name="TextBox 116">
              <a:extLst>
                <a:ext uri="{FF2B5EF4-FFF2-40B4-BE49-F238E27FC236}">
                  <a16:creationId xmlns:a16="http://schemas.microsoft.com/office/drawing/2014/main" id="{C5D4DD9F-D4AB-419B-B7B3-A5867A1AC994}"/>
                </a:ext>
              </a:extLst>
            </p:cNvPr>
            <p:cNvSpPr txBox="1"/>
            <p:nvPr/>
          </p:nvSpPr>
          <p:spPr>
            <a:xfrm>
              <a:off x="7205048" y="5302203"/>
              <a:ext cx="2417616" cy="984885"/>
            </a:xfrm>
            <a:prstGeom prst="rect">
              <a:avLst/>
            </a:prstGeom>
            <a:noFill/>
          </p:spPr>
          <p:txBody>
            <a:bodyPr wrap="square" lIns="0" tIns="0" rIns="0" bIns="0" rtlCol="0">
              <a:spAutoFit/>
            </a:bodyPr>
            <a:lstStyle/>
            <a:p>
              <a:pPr lvl="0" defTabSz="932472" fontAlgn="base">
                <a:spcBef>
                  <a:spcPct val="0"/>
                </a:spcBef>
                <a:spcAft>
                  <a:spcPct val="0"/>
                </a:spcAft>
                <a:defRPr/>
              </a:pPr>
              <a:r>
                <a:rPr lang="en-US" sz="1600">
                  <a:solidFill>
                    <a:srgbClr val="1A1A1A"/>
                  </a:solidFill>
                  <a:latin typeface="Segoe UI Semibold"/>
                  <a:cs typeface="Segoe UI" pitchFamily="34" charset="0"/>
                </a:rPr>
                <a:t>Special AI accelerators</a:t>
              </a:r>
            </a:p>
            <a:p>
              <a:pPr marL="171450" lvl="0" indent="-171450" defTabSz="932472" fontAlgn="base">
                <a:spcBef>
                  <a:spcPct val="0"/>
                </a:spcBef>
                <a:spcAft>
                  <a:spcPct val="0"/>
                </a:spcAft>
                <a:buFont typeface="Arial" panose="020B0604020202020204" pitchFamily="34" charset="0"/>
                <a:buChar char="•"/>
                <a:defRPr/>
              </a:pPr>
              <a:r>
                <a:rPr lang="en-US" sz="1600">
                  <a:solidFill>
                    <a:srgbClr val="1A1A1A"/>
                  </a:solidFill>
                  <a:latin typeface="Segoe UI Light" panose="020B0502040204020203" pitchFamily="34" charset="0"/>
                  <a:cs typeface="Segoe UI Light" panose="020B0502040204020203" pitchFamily="34" charset="0"/>
                </a:rPr>
                <a:t>TPU</a:t>
              </a:r>
            </a:p>
            <a:p>
              <a:pPr marL="171450" lvl="0" indent="-171450" defTabSz="932472" fontAlgn="base">
                <a:spcBef>
                  <a:spcPct val="0"/>
                </a:spcBef>
                <a:spcAft>
                  <a:spcPct val="0"/>
                </a:spcAft>
                <a:buFont typeface="Arial" panose="020B0604020202020204" pitchFamily="34" charset="0"/>
                <a:buChar char="•"/>
                <a:defRPr/>
              </a:pPr>
              <a:r>
                <a:rPr lang="en-US" sz="1600" err="1">
                  <a:solidFill>
                    <a:srgbClr val="1A1A1A"/>
                  </a:solidFill>
                  <a:latin typeface="Segoe UI Light" panose="020B0502040204020203" pitchFamily="34" charset="0"/>
                  <a:cs typeface="Segoe UI Light" panose="020B0502040204020203" pitchFamily="34" charset="0"/>
                </a:rPr>
                <a:t>GraphCore</a:t>
              </a:r>
              <a:endParaRPr lang="en-US" sz="1600">
                <a:solidFill>
                  <a:srgbClr val="1A1A1A"/>
                </a:solidFill>
                <a:latin typeface="Segoe UI Light" panose="020B0502040204020203" pitchFamily="34" charset="0"/>
                <a:cs typeface="Segoe UI Light" panose="020B0502040204020203" pitchFamily="34" charset="0"/>
              </a:endParaRPr>
            </a:p>
            <a:p>
              <a:pPr marL="171450" lvl="0" indent="-171450" defTabSz="932472" fontAlgn="base">
                <a:spcBef>
                  <a:spcPct val="0"/>
                </a:spcBef>
                <a:spcAft>
                  <a:spcPct val="0"/>
                </a:spcAft>
                <a:buFont typeface="Arial" panose="020B0604020202020204" pitchFamily="34" charset="0"/>
                <a:buChar char="•"/>
                <a:defRPr/>
              </a:pPr>
              <a:r>
                <a:rPr lang="en-US" sz="1600">
                  <a:solidFill>
                    <a:srgbClr val="1A1A1A"/>
                  </a:solidFill>
                  <a:latin typeface="Segoe UI Light" panose="020B0502040204020203" pitchFamily="34" charset="0"/>
                  <a:cs typeface="Segoe UI Light" panose="020B0502040204020203" pitchFamily="34" charset="0"/>
                </a:rPr>
                <a:t>Other ASICs</a:t>
              </a:r>
            </a:p>
          </p:txBody>
        </p:sp>
      </p:grpSp>
      <p:cxnSp>
        <p:nvCxnSpPr>
          <p:cNvPr id="184" name="Straight Connector 183">
            <a:extLst>
              <a:ext uri="{FF2B5EF4-FFF2-40B4-BE49-F238E27FC236}">
                <a16:creationId xmlns:a16="http://schemas.microsoft.com/office/drawing/2014/main" id="{01B72E00-7B6D-40F0-83AA-821F6ECB1268}"/>
              </a:ext>
            </a:extLst>
          </p:cNvPr>
          <p:cNvCxnSpPr>
            <a:cxnSpLocks/>
          </p:cNvCxnSpPr>
          <p:nvPr/>
        </p:nvCxnSpPr>
        <p:spPr>
          <a:xfrm flipH="1">
            <a:off x="21193" y="4741680"/>
            <a:ext cx="12170807" cy="0"/>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7C590A0D-786F-4BD8-9041-95FA77953A62}"/>
              </a:ext>
            </a:extLst>
          </p:cNvPr>
          <p:cNvGrpSpPr/>
          <p:nvPr/>
        </p:nvGrpSpPr>
        <p:grpSpPr>
          <a:xfrm>
            <a:off x="2239541" y="2757722"/>
            <a:ext cx="322163" cy="428489"/>
            <a:chOff x="1031674" y="930127"/>
            <a:chExt cx="1441832" cy="1917689"/>
          </a:xfrm>
        </p:grpSpPr>
        <p:sp>
          <p:nvSpPr>
            <p:cNvPr id="101" name="Freeform: Shape 100">
              <a:extLst>
                <a:ext uri="{FF2B5EF4-FFF2-40B4-BE49-F238E27FC236}">
                  <a16:creationId xmlns:a16="http://schemas.microsoft.com/office/drawing/2014/main" id="{5B821523-8F3D-4CCA-A628-E29C9F31E64D}"/>
                </a:ext>
              </a:extLst>
            </p:cNvPr>
            <p:cNvSpPr/>
            <p:nvPr/>
          </p:nvSpPr>
          <p:spPr>
            <a:xfrm>
              <a:off x="1031674" y="1220234"/>
              <a:ext cx="1441832" cy="1627582"/>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tx1">
                <a:lumMod val="50000"/>
                <a:lumOff val="50000"/>
              </a:schemeClr>
            </a:solidFill>
            <a:ln w="9525" cap="flat">
              <a:noFill/>
              <a:prstDash val="solid"/>
              <a:miter/>
            </a:ln>
          </p:spPr>
          <p:txBody>
            <a:bodyPr rtlCol="0" anchor="ct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1A1A1A"/>
                </a:solidFill>
                <a:effectLst/>
                <a:uLnTx/>
                <a:uFillTx/>
              </a:endParaRPr>
            </a:p>
          </p:txBody>
        </p:sp>
        <p:sp>
          <p:nvSpPr>
            <p:cNvPr id="103" name="Oval 102">
              <a:extLst>
                <a:ext uri="{FF2B5EF4-FFF2-40B4-BE49-F238E27FC236}">
                  <a16:creationId xmlns:a16="http://schemas.microsoft.com/office/drawing/2014/main" id="{87C7B032-10BD-42D9-AB20-29BEDB0CA67A}"/>
                </a:ext>
              </a:extLst>
            </p:cNvPr>
            <p:cNvSpPr/>
            <p:nvPr/>
          </p:nvSpPr>
          <p:spPr bwMode="auto">
            <a:xfrm>
              <a:off x="1057756" y="930127"/>
              <a:ext cx="1389667" cy="506476"/>
            </a:xfrm>
            <a:prstGeom prst="ellipse">
              <a:avLst/>
            </a:prstGeom>
            <a:solidFill>
              <a:srgbClr val="00BCF2"/>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 </a:t>
              </a:r>
            </a:p>
          </p:txBody>
        </p:sp>
      </p:grpSp>
    </p:spTree>
    <p:extLst>
      <p:ext uri="{BB962C8B-B14F-4D97-AF65-F5344CB8AC3E}">
        <p14:creationId xmlns:p14="http://schemas.microsoft.com/office/powerpoint/2010/main" val="2616429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102">
            <a:extLst>
              <a:ext uri="{FF2B5EF4-FFF2-40B4-BE49-F238E27FC236}">
                <a16:creationId xmlns:a16="http://schemas.microsoft.com/office/drawing/2014/main" id="{46380F2E-8AC4-47DA-84BB-6A72F8B26702}"/>
              </a:ext>
            </a:extLst>
          </p:cNvPr>
          <p:cNvSpPr/>
          <p:nvPr/>
        </p:nvSpPr>
        <p:spPr bwMode="auto">
          <a:xfrm>
            <a:off x="3526651" y="4998250"/>
            <a:ext cx="1788220" cy="1625365"/>
          </a:xfrm>
          <a:prstGeom prst="rect">
            <a:avLst/>
          </a:prstGeom>
          <a:solidFill>
            <a:schemeClr val="bg1"/>
          </a:solidFill>
          <a:ln w="10795" cap="flat" cmpd="sng" algn="ctr">
            <a:noFill/>
            <a:prstDash val="solid"/>
          </a:ln>
          <a:effectLst>
            <a:outerShdw blurRad="254000" dist="50800" dir="2700000" sx="98000" sy="98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914400" rIns="274320" bIns="3657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Semibold"/>
              <a:ea typeface="+mn-ea"/>
              <a:cs typeface="Segoe UI" pitchFamily="34" charset="0"/>
            </a:endParaRPr>
          </a:p>
        </p:txBody>
      </p:sp>
      <p:sp>
        <p:nvSpPr>
          <p:cNvPr id="215" name="Rectangle 214">
            <a:extLst>
              <a:ext uri="{FF2B5EF4-FFF2-40B4-BE49-F238E27FC236}">
                <a16:creationId xmlns:a16="http://schemas.microsoft.com/office/drawing/2014/main" id="{15EE3D89-EA2D-4F58-8E6F-4013DE7D6DB0}"/>
              </a:ext>
            </a:extLst>
          </p:cNvPr>
          <p:cNvSpPr/>
          <p:nvPr/>
        </p:nvSpPr>
        <p:spPr bwMode="auto">
          <a:xfrm>
            <a:off x="3526651" y="1656892"/>
            <a:ext cx="1777353" cy="2915107"/>
          </a:xfrm>
          <a:prstGeom prst="rect">
            <a:avLst/>
          </a:prstGeom>
          <a:solidFill>
            <a:schemeClr val="bg1"/>
          </a:solidFill>
          <a:ln w="10795" cap="flat" cmpd="sng" algn="ctr">
            <a:noFill/>
            <a:prstDash val="solid"/>
          </a:ln>
          <a:effectLst>
            <a:outerShdw blurRad="254000" dist="50800" dir="2700000" sx="98000" sy="98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914400" rIns="274320" bIns="3657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Light"/>
              <a:cs typeface="Segoe UI Light"/>
            </a:endParaRPr>
          </a:p>
        </p:txBody>
      </p:sp>
      <p:sp>
        <p:nvSpPr>
          <p:cNvPr id="2" name="Title 1">
            <a:extLst>
              <a:ext uri="{FF2B5EF4-FFF2-40B4-BE49-F238E27FC236}">
                <a16:creationId xmlns:a16="http://schemas.microsoft.com/office/drawing/2014/main" id="{89593C28-6F76-4C55-8D49-4B4AF17E580A}"/>
              </a:ext>
            </a:extLst>
          </p:cNvPr>
          <p:cNvSpPr>
            <a:spLocks noGrp="1"/>
          </p:cNvSpPr>
          <p:nvPr>
            <p:ph type="title"/>
          </p:nvPr>
        </p:nvSpPr>
        <p:spPr>
          <a:xfrm>
            <a:off x="588263" y="457200"/>
            <a:ext cx="4467570" cy="553998"/>
          </a:xfrm>
        </p:spPr>
        <p:txBody>
          <a:bodyPr wrap="none"/>
          <a:lstStyle/>
          <a:p>
            <a:r>
              <a:rPr lang="zh-CN" altLang="en-US" dirty="0"/>
              <a:t>计算框架的进步 （</a:t>
            </a:r>
            <a:r>
              <a:rPr lang="en-US" altLang="zh-CN" dirty="0"/>
              <a:t>2</a:t>
            </a:r>
            <a:r>
              <a:rPr lang="zh-CN" altLang="en-US" dirty="0"/>
              <a:t>）</a:t>
            </a:r>
            <a:endParaRPr lang="en-US" dirty="0"/>
          </a:p>
        </p:txBody>
      </p:sp>
      <p:sp>
        <p:nvSpPr>
          <p:cNvPr id="78" name="TextBox 77">
            <a:extLst>
              <a:ext uri="{FF2B5EF4-FFF2-40B4-BE49-F238E27FC236}">
                <a16:creationId xmlns:a16="http://schemas.microsoft.com/office/drawing/2014/main" id="{D91A22C0-00D1-474D-96C3-D134AD91999E}"/>
              </a:ext>
            </a:extLst>
          </p:cNvPr>
          <p:cNvSpPr txBox="1"/>
          <p:nvPr/>
        </p:nvSpPr>
        <p:spPr>
          <a:xfrm>
            <a:off x="3383760" y="1163229"/>
            <a:ext cx="2022157" cy="341632"/>
          </a:xfrm>
          <a:prstGeom prst="rect">
            <a:avLst/>
          </a:prstGeom>
          <a:noFill/>
        </p:spPr>
        <p:txBody>
          <a:bodyPr wrap="none" lIns="45720" tIns="45720" rIns="45720" bIns="45720" rtlCol="0">
            <a:spAutoFit/>
          </a:bodyPr>
          <a:lstStyle/>
          <a:p>
            <a:pPr algn="ctr">
              <a:lnSpc>
                <a:spcPct val="90000"/>
              </a:lnSpc>
              <a:spcAft>
                <a:spcPts val="600"/>
              </a:spcAft>
            </a:pPr>
            <a:r>
              <a:rPr lang="en-US" b="1">
                <a:gradFill>
                  <a:gsLst>
                    <a:gs pos="2917">
                      <a:schemeClr val="tx1"/>
                    </a:gs>
                    <a:gs pos="30000">
                      <a:schemeClr val="tx1"/>
                    </a:gs>
                  </a:gsLst>
                  <a:lin ang="5400000" scaled="0"/>
                </a:gradFill>
                <a:latin typeface="Segoe UI Light"/>
                <a:cs typeface="Segoe UI Light"/>
              </a:rPr>
              <a:t>Gen 2  </a:t>
            </a:r>
            <a:r>
              <a:rPr lang="en-US" i="1">
                <a:gradFill>
                  <a:gsLst>
                    <a:gs pos="2917">
                      <a:schemeClr val="tx1"/>
                    </a:gs>
                    <a:gs pos="30000">
                      <a:schemeClr val="tx1"/>
                    </a:gs>
                  </a:gsLst>
                  <a:lin ang="5400000" scaled="0"/>
                </a:gradFill>
                <a:latin typeface="Segoe UI Light"/>
                <a:cs typeface="Segoe UI Light"/>
              </a:rPr>
              <a:t>2010-present</a:t>
            </a:r>
          </a:p>
        </p:txBody>
      </p:sp>
      <p:sp>
        <p:nvSpPr>
          <p:cNvPr id="19" name="Rectangle 18">
            <a:extLst>
              <a:ext uri="{FF2B5EF4-FFF2-40B4-BE49-F238E27FC236}">
                <a16:creationId xmlns:a16="http://schemas.microsoft.com/office/drawing/2014/main" id="{14A8F487-D306-4B05-936E-AF874072012A}"/>
              </a:ext>
            </a:extLst>
          </p:cNvPr>
          <p:cNvSpPr/>
          <p:nvPr/>
        </p:nvSpPr>
        <p:spPr>
          <a:xfrm>
            <a:off x="3662988" y="5356429"/>
            <a:ext cx="1488008" cy="1077218"/>
          </a:xfrm>
          <a:prstGeom prst="rect">
            <a:avLst/>
          </a:prstGeom>
        </p:spPr>
        <p:txBody>
          <a:bodyPr wrap="square">
            <a:spAutoFit/>
          </a:bodyPr>
          <a:lstStyle/>
          <a:p>
            <a:pPr lvl="0" defTabSz="932472" fontAlgn="base">
              <a:spcBef>
                <a:spcPct val="0"/>
              </a:spcBef>
              <a:spcAft>
                <a:spcPct val="0"/>
              </a:spcAft>
              <a:defRPr/>
            </a:pPr>
            <a:r>
              <a:rPr lang="en-US" sz="1600" dirty="0">
                <a:solidFill>
                  <a:srgbClr val="1A1A1A"/>
                </a:solidFill>
                <a:latin typeface="Segoe UI Light"/>
                <a:cs typeface="Segoe UI Light"/>
              </a:rPr>
              <a:t>AI framework</a:t>
            </a:r>
          </a:p>
          <a:p>
            <a:pPr defTabSz="932472" fontAlgn="base">
              <a:spcBef>
                <a:spcPct val="0"/>
              </a:spcBef>
              <a:spcAft>
                <a:spcPct val="0"/>
              </a:spcAft>
              <a:defRPr/>
            </a:pPr>
            <a:r>
              <a:rPr lang="en-US" altLang="zh-CN" sz="1600" dirty="0">
                <a:solidFill>
                  <a:srgbClr val="1A1A1A"/>
                </a:solidFill>
                <a:latin typeface="Segoe UI Light"/>
                <a:cs typeface="Segoe UI Light"/>
              </a:rPr>
              <a:t>D</a:t>
            </a:r>
            <a:r>
              <a:rPr lang="en-US" sz="1600" dirty="0">
                <a:solidFill>
                  <a:srgbClr val="1A1A1A"/>
                </a:solidFill>
                <a:latin typeface="Segoe UI Light"/>
                <a:cs typeface="Segoe UI Light"/>
              </a:rPr>
              <a:t>ense </a:t>
            </a:r>
            <a:r>
              <a:rPr lang="en-US" sz="1600" dirty="0" err="1">
                <a:solidFill>
                  <a:srgbClr val="1A1A1A"/>
                </a:solidFill>
                <a:latin typeface="Segoe UI Light"/>
                <a:cs typeface="Segoe UI Light"/>
              </a:rPr>
              <a:t>matmul</a:t>
            </a:r>
            <a:r>
              <a:rPr lang="en-US" sz="1600" dirty="0">
                <a:solidFill>
                  <a:srgbClr val="1A1A1A"/>
                </a:solidFill>
                <a:latin typeface="Segoe UI Light"/>
                <a:cs typeface="Segoe UI Light"/>
              </a:rPr>
              <a:t> engine</a:t>
            </a:r>
          </a:p>
          <a:p>
            <a:pPr lvl="0" defTabSz="932472" fontAlgn="base">
              <a:spcBef>
                <a:spcPct val="0"/>
              </a:spcBef>
              <a:spcAft>
                <a:spcPct val="0"/>
              </a:spcAft>
              <a:defRPr/>
            </a:pPr>
            <a:r>
              <a:rPr lang="en-US" sz="1600" dirty="0">
                <a:solidFill>
                  <a:srgbClr val="1A1A1A"/>
                </a:solidFill>
                <a:latin typeface="Segoe UI Light"/>
                <a:cs typeface="Segoe UI Light"/>
              </a:rPr>
              <a:t> </a:t>
            </a:r>
          </a:p>
        </p:txBody>
      </p:sp>
      <p:sp>
        <p:nvSpPr>
          <p:cNvPr id="122" name="Arrow: Down 121">
            <a:extLst>
              <a:ext uri="{FF2B5EF4-FFF2-40B4-BE49-F238E27FC236}">
                <a16:creationId xmlns:a16="http://schemas.microsoft.com/office/drawing/2014/main" id="{EBBC72D2-75F4-4731-8389-B7EA944F54BE}"/>
              </a:ext>
            </a:extLst>
          </p:cNvPr>
          <p:cNvSpPr/>
          <p:nvPr/>
        </p:nvSpPr>
        <p:spPr>
          <a:xfrm rot="16200000">
            <a:off x="3027950" y="2891079"/>
            <a:ext cx="237527" cy="520224"/>
          </a:xfrm>
          <a:prstGeom prst="downArrow">
            <a:avLst>
              <a:gd name="adj1" fmla="val 44022"/>
              <a:gd name="adj2" fmla="val 50000"/>
            </a:avLst>
          </a:prstGeom>
          <a:solidFill>
            <a:schemeClr val="accent6">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Light"/>
              <a:cs typeface="Segoe UI Light"/>
            </a:endParaRPr>
          </a:p>
        </p:txBody>
      </p:sp>
      <p:sp>
        <p:nvSpPr>
          <p:cNvPr id="129" name="TextBox 128">
            <a:extLst>
              <a:ext uri="{FF2B5EF4-FFF2-40B4-BE49-F238E27FC236}">
                <a16:creationId xmlns:a16="http://schemas.microsoft.com/office/drawing/2014/main" id="{BE8A0B8F-E3CB-4419-AD2C-C532A7E29BC8}"/>
              </a:ext>
            </a:extLst>
          </p:cNvPr>
          <p:cNvSpPr txBox="1"/>
          <p:nvPr/>
        </p:nvSpPr>
        <p:spPr>
          <a:xfrm>
            <a:off x="1181825" y="1163229"/>
            <a:ext cx="1430841" cy="313932"/>
          </a:xfrm>
          <a:prstGeom prst="rect">
            <a:avLst/>
          </a:prstGeom>
          <a:noFill/>
        </p:spPr>
        <p:txBody>
          <a:bodyPr wrap="none" lIns="45720" tIns="45720" rIns="45720" bIns="45720" rtlCol="0">
            <a:spAutoFit/>
          </a:bodyPr>
          <a:lstStyle/>
          <a:p>
            <a:pPr algn="ctr">
              <a:lnSpc>
                <a:spcPct val="90000"/>
              </a:lnSpc>
              <a:spcAft>
                <a:spcPts val="600"/>
              </a:spcAft>
            </a:pPr>
            <a:r>
              <a:rPr lang="en-US" sz="1600" b="1">
                <a:gradFill>
                  <a:gsLst>
                    <a:gs pos="2917">
                      <a:schemeClr val="tx1"/>
                    </a:gs>
                    <a:gs pos="30000">
                      <a:schemeClr val="tx1"/>
                    </a:gs>
                  </a:gsLst>
                  <a:lin ang="5400000" scaled="0"/>
                </a:gradFill>
                <a:latin typeface="Segoe UI Light"/>
                <a:cs typeface="Segoe UI Light"/>
              </a:rPr>
              <a:t>Gen 1  </a:t>
            </a:r>
            <a:r>
              <a:rPr lang="en-US" sz="1600" i="1">
                <a:gradFill>
                  <a:gsLst>
                    <a:gs pos="2917">
                      <a:schemeClr val="tx1"/>
                    </a:gs>
                    <a:gs pos="30000">
                      <a:schemeClr val="tx1"/>
                    </a:gs>
                  </a:gsLst>
                  <a:lin ang="5400000" scaled="0"/>
                </a:gradFill>
                <a:latin typeface="Segoe UI Light"/>
                <a:cs typeface="Segoe UI Light"/>
              </a:rPr>
              <a:t>pre-2010</a:t>
            </a:r>
          </a:p>
        </p:txBody>
      </p:sp>
      <p:sp>
        <p:nvSpPr>
          <p:cNvPr id="140" name="Arrow: Down 139">
            <a:extLst>
              <a:ext uri="{FF2B5EF4-FFF2-40B4-BE49-F238E27FC236}">
                <a16:creationId xmlns:a16="http://schemas.microsoft.com/office/drawing/2014/main" id="{B3AF5F15-112F-4EA6-B8CA-FBF32BA0C0B1}"/>
              </a:ext>
            </a:extLst>
          </p:cNvPr>
          <p:cNvSpPr/>
          <p:nvPr/>
        </p:nvSpPr>
        <p:spPr>
          <a:xfrm rot="16200000">
            <a:off x="3027950" y="5454606"/>
            <a:ext cx="237527" cy="520224"/>
          </a:xfrm>
          <a:prstGeom prst="downArrow">
            <a:avLst>
              <a:gd name="adj1" fmla="val 44022"/>
              <a:gd name="adj2" fmla="val 50000"/>
            </a:avLst>
          </a:prstGeom>
          <a:solidFill>
            <a:schemeClr val="accent6">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Light"/>
              <a:cs typeface="Segoe UI Light"/>
            </a:endParaRPr>
          </a:p>
        </p:txBody>
      </p:sp>
      <p:sp>
        <p:nvSpPr>
          <p:cNvPr id="179" name="Rectangle 178">
            <a:extLst>
              <a:ext uri="{FF2B5EF4-FFF2-40B4-BE49-F238E27FC236}">
                <a16:creationId xmlns:a16="http://schemas.microsoft.com/office/drawing/2014/main" id="{422D7EB5-664A-473B-9A64-76F7357254F0}"/>
              </a:ext>
            </a:extLst>
          </p:cNvPr>
          <p:cNvSpPr/>
          <p:nvPr/>
        </p:nvSpPr>
        <p:spPr>
          <a:xfrm>
            <a:off x="3515784" y="1745174"/>
            <a:ext cx="1788220" cy="1323439"/>
          </a:xfrm>
          <a:prstGeom prst="rect">
            <a:avLst/>
          </a:prstGeom>
        </p:spPr>
        <p:txBody>
          <a:bodyPr wrap="square">
            <a:spAutoFit/>
          </a:bodyPr>
          <a:lstStyle/>
          <a:p>
            <a:r>
              <a:rPr lang="en-US" sz="1600" b="1" dirty="0">
                <a:latin typeface="Segoe UI" panose="020B0502040204020203" pitchFamily="34" charset="0"/>
                <a:cs typeface="Segoe UI" panose="020B0502040204020203" pitchFamily="34" charset="0"/>
              </a:rPr>
              <a:t>Deep learning frameworks </a:t>
            </a:r>
            <a:r>
              <a:rPr lang="en-US" sz="1600" dirty="0">
                <a:latin typeface="Segoe UI Light"/>
                <a:cs typeface="Segoe UI Light"/>
              </a:rPr>
              <a:t>provide easier ways to leverage various libraries</a:t>
            </a:r>
          </a:p>
        </p:txBody>
      </p:sp>
      <p:grpSp>
        <p:nvGrpSpPr>
          <p:cNvPr id="181" name="Group 180">
            <a:extLst>
              <a:ext uri="{FF2B5EF4-FFF2-40B4-BE49-F238E27FC236}">
                <a16:creationId xmlns:a16="http://schemas.microsoft.com/office/drawing/2014/main" id="{D1F2841B-2DB4-4690-A33E-97E0DBF73436}"/>
              </a:ext>
            </a:extLst>
          </p:cNvPr>
          <p:cNvGrpSpPr/>
          <p:nvPr/>
        </p:nvGrpSpPr>
        <p:grpSpPr>
          <a:xfrm>
            <a:off x="4507222" y="3459029"/>
            <a:ext cx="456267" cy="367737"/>
            <a:chOff x="9540818" y="4130722"/>
            <a:chExt cx="456267" cy="367737"/>
          </a:xfrm>
        </p:grpSpPr>
        <p:sp>
          <p:nvSpPr>
            <p:cNvPr id="182" name="Freeform 13">
              <a:extLst>
                <a:ext uri="{FF2B5EF4-FFF2-40B4-BE49-F238E27FC236}">
                  <a16:creationId xmlns:a16="http://schemas.microsoft.com/office/drawing/2014/main" id="{7B221437-58B4-4C03-AA68-DBA5137A11B0}"/>
                </a:ext>
              </a:extLst>
            </p:cNvPr>
            <p:cNvSpPr>
              <a:spLocks/>
            </p:cNvSpPr>
            <p:nvPr/>
          </p:nvSpPr>
          <p:spPr bwMode="auto">
            <a:xfrm>
              <a:off x="9540818" y="4130722"/>
              <a:ext cx="392707" cy="333688"/>
            </a:xfrm>
            <a:custGeom>
              <a:avLst/>
              <a:gdLst>
                <a:gd name="T0" fmla="*/ 452 w 466"/>
                <a:gd name="T1" fmla="*/ 396 h 396"/>
                <a:gd name="T2" fmla="*/ 14 w 466"/>
                <a:gd name="T3" fmla="*/ 396 h 396"/>
                <a:gd name="T4" fmla="*/ 0 w 466"/>
                <a:gd name="T5" fmla="*/ 382 h 396"/>
                <a:gd name="T6" fmla="*/ 0 w 466"/>
                <a:gd name="T7" fmla="*/ 14 h 396"/>
                <a:gd name="T8" fmla="*/ 14 w 466"/>
                <a:gd name="T9" fmla="*/ 0 h 396"/>
                <a:gd name="T10" fmla="*/ 452 w 466"/>
                <a:gd name="T11" fmla="*/ 0 h 396"/>
                <a:gd name="T12" fmla="*/ 466 w 466"/>
                <a:gd name="T13" fmla="*/ 14 h 396"/>
                <a:gd name="T14" fmla="*/ 466 w 466"/>
                <a:gd name="T15" fmla="*/ 382 h 396"/>
                <a:gd name="T16" fmla="*/ 452 w 466"/>
                <a:gd name="T17" fmla="*/ 396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6" h="396">
                  <a:moveTo>
                    <a:pt x="452" y="396"/>
                  </a:moveTo>
                  <a:cubicBezTo>
                    <a:pt x="14" y="396"/>
                    <a:pt x="14" y="396"/>
                    <a:pt x="14" y="396"/>
                  </a:cubicBezTo>
                  <a:cubicBezTo>
                    <a:pt x="6" y="396"/>
                    <a:pt x="0" y="390"/>
                    <a:pt x="0" y="382"/>
                  </a:cubicBezTo>
                  <a:cubicBezTo>
                    <a:pt x="0" y="14"/>
                    <a:pt x="0" y="14"/>
                    <a:pt x="0" y="14"/>
                  </a:cubicBezTo>
                  <a:cubicBezTo>
                    <a:pt x="0" y="6"/>
                    <a:pt x="6" y="0"/>
                    <a:pt x="14" y="0"/>
                  </a:cubicBezTo>
                  <a:cubicBezTo>
                    <a:pt x="452" y="0"/>
                    <a:pt x="452" y="0"/>
                    <a:pt x="452" y="0"/>
                  </a:cubicBezTo>
                  <a:cubicBezTo>
                    <a:pt x="460" y="0"/>
                    <a:pt x="466" y="6"/>
                    <a:pt x="466" y="14"/>
                  </a:cubicBezTo>
                  <a:cubicBezTo>
                    <a:pt x="466" y="382"/>
                    <a:pt x="466" y="382"/>
                    <a:pt x="466" y="382"/>
                  </a:cubicBezTo>
                  <a:cubicBezTo>
                    <a:pt x="466" y="390"/>
                    <a:pt x="460" y="396"/>
                    <a:pt x="452" y="396"/>
                  </a:cubicBezTo>
                  <a:close/>
                </a:path>
              </a:pathLst>
            </a:custGeom>
            <a:solidFill>
              <a:schemeClr val="bg1">
                <a:lumMod val="75000"/>
              </a:schemeClr>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3" name="Rectangle 14">
              <a:extLst>
                <a:ext uri="{FF2B5EF4-FFF2-40B4-BE49-F238E27FC236}">
                  <a16:creationId xmlns:a16="http://schemas.microsoft.com/office/drawing/2014/main" id="{AD685FFC-47CC-4921-8040-66C89C337B37}"/>
                </a:ext>
              </a:extLst>
            </p:cNvPr>
            <p:cNvSpPr>
              <a:spLocks noChangeArrowheads="1"/>
            </p:cNvSpPr>
            <p:nvPr/>
          </p:nvSpPr>
          <p:spPr bwMode="auto">
            <a:xfrm>
              <a:off x="9867696" y="4269191"/>
              <a:ext cx="26104" cy="163439"/>
            </a:xfrm>
            <a:prstGeom prst="rect">
              <a:avLst/>
            </a:prstGeom>
            <a:solidFill>
              <a:schemeClr val="accent6">
                <a:lumMod val="90000"/>
              </a:schemeClr>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4" name="Rectangle 15">
              <a:extLst>
                <a:ext uri="{FF2B5EF4-FFF2-40B4-BE49-F238E27FC236}">
                  <a16:creationId xmlns:a16="http://schemas.microsoft.com/office/drawing/2014/main" id="{355157DE-C7F8-4389-BE56-E14A58142AAC}"/>
                </a:ext>
              </a:extLst>
            </p:cNvPr>
            <p:cNvSpPr>
              <a:spLocks noChangeArrowheads="1"/>
            </p:cNvSpPr>
            <p:nvPr/>
          </p:nvSpPr>
          <p:spPr bwMode="auto">
            <a:xfrm>
              <a:off x="9831376" y="4307780"/>
              <a:ext cx="26104" cy="124849"/>
            </a:xfrm>
            <a:prstGeom prst="rect">
              <a:avLst/>
            </a:prstGeom>
            <a:solidFill>
              <a:schemeClr val="accent6">
                <a:lumMod val="90000"/>
              </a:schemeClr>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5" name="Rectangle 16">
              <a:extLst>
                <a:ext uri="{FF2B5EF4-FFF2-40B4-BE49-F238E27FC236}">
                  <a16:creationId xmlns:a16="http://schemas.microsoft.com/office/drawing/2014/main" id="{5C150275-118A-400D-952B-9C26A78F2D16}"/>
                </a:ext>
              </a:extLst>
            </p:cNvPr>
            <p:cNvSpPr>
              <a:spLocks noChangeArrowheads="1"/>
            </p:cNvSpPr>
            <p:nvPr/>
          </p:nvSpPr>
          <p:spPr bwMode="auto">
            <a:xfrm>
              <a:off x="9795056" y="4353180"/>
              <a:ext cx="26104" cy="79449"/>
            </a:xfrm>
            <a:prstGeom prst="rect">
              <a:avLst/>
            </a:prstGeom>
            <a:solidFill>
              <a:schemeClr val="accent6">
                <a:lumMod val="90000"/>
              </a:schemeClr>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6" name="Rectangle 17">
              <a:extLst>
                <a:ext uri="{FF2B5EF4-FFF2-40B4-BE49-F238E27FC236}">
                  <a16:creationId xmlns:a16="http://schemas.microsoft.com/office/drawing/2014/main" id="{A8328C30-DFED-4726-80BD-C2CDB522E38F}"/>
                </a:ext>
              </a:extLst>
            </p:cNvPr>
            <p:cNvSpPr>
              <a:spLocks noChangeArrowheads="1"/>
            </p:cNvSpPr>
            <p:nvPr/>
          </p:nvSpPr>
          <p:spPr bwMode="auto">
            <a:xfrm>
              <a:off x="9758736" y="4339560"/>
              <a:ext cx="26104" cy="93069"/>
            </a:xfrm>
            <a:prstGeom prst="rect">
              <a:avLst/>
            </a:prstGeom>
            <a:solidFill>
              <a:schemeClr val="accent6">
                <a:lumMod val="90000"/>
              </a:schemeClr>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7" name="Rectangle 18">
              <a:extLst>
                <a:ext uri="{FF2B5EF4-FFF2-40B4-BE49-F238E27FC236}">
                  <a16:creationId xmlns:a16="http://schemas.microsoft.com/office/drawing/2014/main" id="{36AF4A11-604D-4BB5-BF6F-256A6B1E9FF2}"/>
                </a:ext>
              </a:extLst>
            </p:cNvPr>
            <p:cNvSpPr>
              <a:spLocks noChangeArrowheads="1"/>
            </p:cNvSpPr>
            <p:nvPr/>
          </p:nvSpPr>
          <p:spPr bwMode="auto">
            <a:xfrm>
              <a:off x="9722417" y="4370205"/>
              <a:ext cx="26104" cy="62424"/>
            </a:xfrm>
            <a:prstGeom prst="rect">
              <a:avLst/>
            </a:prstGeom>
            <a:solidFill>
              <a:schemeClr val="accent6">
                <a:lumMod val="90000"/>
              </a:schemeClr>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8" name="Rectangle 19">
              <a:extLst>
                <a:ext uri="{FF2B5EF4-FFF2-40B4-BE49-F238E27FC236}">
                  <a16:creationId xmlns:a16="http://schemas.microsoft.com/office/drawing/2014/main" id="{5AC5562F-597D-460E-A8BD-79F1E2363144}"/>
                </a:ext>
              </a:extLst>
            </p:cNvPr>
            <p:cNvSpPr>
              <a:spLocks noChangeArrowheads="1"/>
            </p:cNvSpPr>
            <p:nvPr/>
          </p:nvSpPr>
          <p:spPr bwMode="auto">
            <a:xfrm>
              <a:off x="9867696" y="4288486"/>
              <a:ext cx="26104" cy="1441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89" name="Rectangle 20">
              <a:extLst>
                <a:ext uri="{FF2B5EF4-FFF2-40B4-BE49-F238E27FC236}">
                  <a16:creationId xmlns:a16="http://schemas.microsoft.com/office/drawing/2014/main" id="{6FFC386A-98DD-438E-92AA-EC545DCF0DF6}"/>
                </a:ext>
              </a:extLst>
            </p:cNvPr>
            <p:cNvSpPr>
              <a:spLocks noChangeArrowheads="1"/>
            </p:cNvSpPr>
            <p:nvPr/>
          </p:nvSpPr>
          <p:spPr bwMode="auto">
            <a:xfrm>
              <a:off x="9831376" y="4328210"/>
              <a:ext cx="26104" cy="1044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90" name="Rectangle 21">
              <a:extLst>
                <a:ext uri="{FF2B5EF4-FFF2-40B4-BE49-F238E27FC236}">
                  <a16:creationId xmlns:a16="http://schemas.microsoft.com/office/drawing/2014/main" id="{19A01A6A-0934-45DC-AEFB-A56A23E7E4ED}"/>
                </a:ext>
              </a:extLst>
            </p:cNvPr>
            <p:cNvSpPr>
              <a:spLocks noChangeArrowheads="1"/>
            </p:cNvSpPr>
            <p:nvPr/>
          </p:nvSpPr>
          <p:spPr bwMode="auto">
            <a:xfrm>
              <a:off x="9795056" y="4370205"/>
              <a:ext cx="26104" cy="624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91" name="Rectangle 22">
              <a:extLst>
                <a:ext uri="{FF2B5EF4-FFF2-40B4-BE49-F238E27FC236}">
                  <a16:creationId xmlns:a16="http://schemas.microsoft.com/office/drawing/2014/main" id="{A9170CF9-047D-44BF-BAC5-4E1C7271B275}"/>
                </a:ext>
              </a:extLst>
            </p:cNvPr>
            <p:cNvSpPr>
              <a:spLocks noChangeArrowheads="1"/>
            </p:cNvSpPr>
            <p:nvPr/>
          </p:nvSpPr>
          <p:spPr bwMode="auto">
            <a:xfrm>
              <a:off x="9758736" y="4396310"/>
              <a:ext cx="26104" cy="363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92" name="Rectangle 23">
              <a:extLst>
                <a:ext uri="{FF2B5EF4-FFF2-40B4-BE49-F238E27FC236}">
                  <a16:creationId xmlns:a16="http://schemas.microsoft.com/office/drawing/2014/main" id="{54C9CD26-9D52-4F6B-9FCE-C2ABD4729F28}"/>
                </a:ext>
              </a:extLst>
            </p:cNvPr>
            <p:cNvSpPr>
              <a:spLocks noChangeArrowheads="1"/>
            </p:cNvSpPr>
            <p:nvPr/>
          </p:nvSpPr>
          <p:spPr bwMode="auto">
            <a:xfrm>
              <a:off x="9722417" y="4411065"/>
              <a:ext cx="26104" cy="215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93" name="Freeform 24">
              <a:extLst>
                <a:ext uri="{FF2B5EF4-FFF2-40B4-BE49-F238E27FC236}">
                  <a16:creationId xmlns:a16="http://schemas.microsoft.com/office/drawing/2014/main" id="{B80E453C-B15E-402C-97DB-0B8CA76A4739}"/>
                </a:ext>
              </a:extLst>
            </p:cNvPr>
            <p:cNvSpPr>
              <a:spLocks/>
            </p:cNvSpPr>
            <p:nvPr/>
          </p:nvSpPr>
          <p:spPr bwMode="auto">
            <a:xfrm>
              <a:off x="9712968" y="4210967"/>
              <a:ext cx="172519" cy="127119"/>
            </a:xfrm>
            <a:custGeom>
              <a:avLst/>
              <a:gdLst>
                <a:gd name="T0" fmla="*/ 170 w 205"/>
                <a:gd name="T1" fmla="*/ 0 h 152"/>
                <a:gd name="T2" fmla="*/ 164 w 205"/>
                <a:gd name="T3" fmla="*/ 6 h 152"/>
                <a:gd name="T4" fmla="*/ 170 w 205"/>
                <a:gd name="T5" fmla="*/ 12 h 152"/>
                <a:gd name="T6" fmla="*/ 185 w 205"/>
                <a:gd name="T7" fmla="*/ 12 h 152"/>
                <a:gd name="T8" fmla="*/ 99 w 205"/>
                <a:gd name="T9" fmla="*/ 98 h 152"/>
                <a:gd name="T10" fmla="*/ 77 w 205"/>
                <a:gd name="T11" fmla="*/ 75 h 152"/>
                <a:gd name="T12" fmla="*/ 73 w 205"/>
                <a:gd name="T13" fmla="*/ 73 h 152"/>
                <a:gd name="T14" fmla="*/ 73 w 205"/>
                <a:gd name="T15" fmla="*/ 73 h 152"/>
                <a:gd name="T16" fmla="*/ 68 w 205"/>
                <a:gd name="T17" fmla="*/ 75 h 152"/>
                <a:gd name="T18" fmla="*/ 3 w 205"/>
                <a:gd name="T19" fmla="*/ 142 h 152"/>
                <a:gd name="T20" fmla="*/ 3 w 205"/>
                <a:gd name="T21" fmla="*/ 150 h 152"/>
                <a:gd name="T22" fmla="*/ 7 w 205"/>
                <a:gd name="T23" fmla="*/ 152 h 152"/>
                <a:gd name="T24" fmla="*/ 11 w 205"/>
                <a:gd name="T25" fmla="*/ 150 h 152"/>
                <a:gd name="T26" fmla="*/ 73 w 205"/>
                <a:gd name="T27" fmla="*/ 88 h 152"/>
                <a:gd name="T28" fmla="*/ 95 w 205"/>
                <a:gd name="T29" fmla="*/ 111 h 152"/>
                <a:gd name="T30" fmla="*/ 99 w 205"/>
                <a:gd name="T31" fmla="*/ 113 h 152"/>
                <a:gd name="T32" fmla="*/ 104 w 205"/>
                <a:gd name="T33" fmla="*/ 111 h 152"/>
                <a:gd name="T34" fmla="*/ 193 w 205"/>
                <a:gd name="T35" fmla="*/ 21 h 152"/>
                <a:gd name="T36" fmla="*/ 193 w 205"/>
                <a:gd name="T37" fmla="*/ 35 h 152"/>
                <a:gd name="T38" fmla="*/ 199 w 205"/>
                <a:gd name="T39" fmla="*/ 41 h 152"/>
                <a:gd name="T40" fmla="*/ 205 w 205"/>
                <a:gd name="T41" fmla="*/ 35 h 152"/>
                <a:gd name="T42" fmla="*/ 205 w 205"/>
                <a:gd name="T43" fmla="*/ 0 h 152"/>
                <a:gd name="T44" fmla="*/ 170 w 205"/>
                <a:gd name="T4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5" h="152">
                  <a:moveTo>
                    <a:pt x="170" y="0"/>
                  </a:moveTo>
                  <a:cubicBezTo>
                    <a:pt x="167" y="0"/>
                    <a:pt x="164" y="3"/>
                    <a:pt x="164" y="6"/>
                  </a:cubicBezTo>
                  <a:cubicBezTo>
                    <a:pt x="164" y="9"/>
                    <a:pt x="167" y="12"/>
                    <a:pt x="170" y="12"/>
                  </a:cubicBezTo>
                  <a:cubicBezTo>
                    <a:pt x="185" y="12"/>
                    <a:pt x="185" y="12"/>
                    <a:pt x="185" y="12"/>
                  </a:cubicBezTo>
                  <a:cubicBezTo>
                    <a:pt x="99" y="98"/>
                    <a:pt x="99" y="98"/>
                    <a:pt x="99" y="98"/>
                  </a:cubicBezTo>
                  <a:cubicBezTo>
                    <a:pt x="77" y="75"/>
                    <a:pt x="77" y="75"/>
                    <a:pt x="77" y="75"/>
                  </a:cubicBezTo>
                  <a:cubicBezTo>
                    <a:pt x="76" y="74"/>
                    <a:pt x="74" y="73"/>
                    <a:pt x="73" y="73"/>
                  </a:cubicBezTo>
                  <a:cubicBezTo>
                    <a:pt x="73" y="73"/>
                    <a:pt x="73" y="73"/>
                    <a:pt x="73" y="73"/>
                  </a:cubicBezTo>
                  <a:cubicBezTo>
                    <a:pt x="71" y="73"/>
                    <a:pt x="70" y="74"/>
                    <a:pt x="68" y="75"/>
                  </a:cubicBezTo>
                  <a:cubicBezTo>
                    <a:pt x="3" y="142"/>
                    <a:pt x="3" y="142"/>
                    <a:pt x="3" y="142"/>
                  </a:cubicBezTo>
                  <a:cubicBezTo>
                    <a:pt x="0" y="144"/>
                    <a:pt x="0" y="148"/>
                    <a:pt x="3" y="150"/>
                  </a:cubicBezTo>
                  <a:cubicBezTo>
                    <a:pt x="4" y="151"/>
                    <a:pt x="5" y="152"/>
                    <a:pt x="7" y="152"/>
                  </a:cubicBezTo>
                  <a:cubicBezTo>
                    <a:pt x="9" y="152"/>
                    <a:pt x="10" y="151"/>
                    <a:pt x="11" y="150"/>
                  </a:cubicBezTo>
                  <a:cubicBezTo>
                    <a:pt x="73" y="88"/>
                    <a:pt x="73" y="88"/>
                    <a:pt x="73" y="88"/>
                  </a:cubicBezTo>
                  <a:cubicBezTo>
                    <a:pt x="95" y="111"/>
                    <a:pt x="95" y="111"/>
                    <a:pt x="95" y="111"/>
                  </a:cubicBezTo>
                  <a:cubicBezTo>
                    <a:pt x="96" y="112"/>
                    <a:pt x="98" y="113"/>
                    <a:pt x="99" y="113"/>
                  </a:cubicBezTo>
                  <a:cubicBezTo>
                    <a:pt x="101" y="113"/>
                    <a:pt x="103" y="112"/>
                    <a:pt x="104" y="111"/>
                  </a:cubicBezTo>
                  <a:cubicBezTo>
                    <a:pt x="193" y="21"/>
                    <a:pt x="193" y="21"/>
                    <a:pt x="193" y="21"/>
                  </a:cubicBezTo>
                  <a:cubicBezTo>
                    <a:pt x="193" y="35"/>
                    <a:pt x="193" y="35"/>
                    <a:pt x="193" y="35"/>
                  </a:cubicBezTo>
                  <a:cubicBezTo>
                    <a:pt x="193" y="38"/>
                    <a:pt x="196" y="41"/>
                    <a:pt x="199" y="41"/>
                  </a:cubicBezTo>
                  <a:cubicBezTo>
                    <a:pt x="202" y="41"/>
                    <a:pt x="205" y="38"/>
                    <a:pt x="205" y="35"/>
                  </a:cubicBezTo>
                  <a:cubicBezTo>
                    <a:pt x="205" y="0"/>
                    <a:pt x="205" y="0"/>
                    <a:pt x="205" y="0"/>
                  </a:cubicBezTo>
                  <a:lnTo>
                    <a:pt x="1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94" name="Rectangle 26">
              <a:extLst>
                <a:ext uri="{FF2B5EF4-FFF2-40B4-BE49-F238E27FC236}">
                  <a16:creationId xmlns:a16="http://schemas.microsoft.com/office/drawing/2014/main" id="{50F11CB7-9E85-4851-B3A2-7B84A349A1AC}"/>
                </a:ext>
              </a:extLst>
            </p:cNvPr>
            <p:cNvSpPr>
              <a:spLocks noChangeArrowheads="1"/>
            </p:cNvSpPr>
            <p:nvPr/>
          </p:nvSpPr>
          <p:spPr bwMode="auto">
            <a:xfrm>
              <a:off x="9571463" y="4389500"/>
              <a:ext cx="122579" cy="1475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95" name="Rectangle 27">
              <a:extLst>
                <a:ext uri="{FF2B5EF4-FFF2-40B4-BE49-F238E27FC236}">
                  <a16:creationId xmlns:a16="http://schemas.microsoft.com/office/drawing/2014/main" id="{0EF0AC9B-3BD6-4071-AC20-D339F168C7F3}"/>
                </a:ext>
              </a:extLst>
            </p:cNvPr>
            <p:cNvSpPr>
              <a:spLocks noChangeArrowheads="1"/>
            </p:cNvSpPr>
            <p:nvPr/>
          </p:nvSpPr>
          <p:spPr bwMode="auto">
            <a:xfrm>
              <a:off x="9571463" y="4417874"/>
              <a:ext cx="122579" cy="1475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96" name="Freeform 28">
              <a:extLst>
                <a:ext uri="{FF2B5EF4-FFF2-40B4-BE49-F238E27FC236}">
                  <a16:creationId xmlns:a16="http://schemas.microsoft.com/office/drawing/2014/main" id="{A5C4A6B2-0A42-48F1-84D3-DAF93122F34E}"/>
                </a:ext>
              </a:extLst>
            </p:cNvPr>
            <p:cNvSpPr>
              <a:spLocks noEditPoints="1"/>
            </p:cNvSpPr>
            <p:nvPr/>
          </p:nvSpPr>
          <p:spPr bwMode="auto">
            <a:xfrm>
              <a:off x="9573733" y="4221521"/>
              <a:ext cx="119174" cy="120309"/>
            </a:xfrm>
            <a:custGeom>
              <a:avLst/>
              <a:gdLst>
                <a:gd name="T0" fmla="*/ 72 w 141"/>
                <a:gd name="T1" fmla="*/ 92 h 142"/>
                <a:gd name="T2" fmla="*/ 49 w 141"/>
                <a:gd name="T3" fmla="*/ 69 h 142"/>
                <a:gd name="T4" fmla="*/ 72 w 141"/>
                <a:gd name="T5" fmla="*/ 46 h 142"/>
                <a:gd name="T6" fmla="*/ 95 w 141"/>
                <a:gd name="T7" fmla="*/ 69 h 142"/>
                <a:gd name="T8" fmla="*/ 72 w 141"/>
                <a:gd name="T9" fmla="*/ 92 h 142"/>
                <a:gd name="T10" fmla="*/ 141 w 141"/>
                <a:gd name="T11" fmla="*/ 77 h 142"/>
                <a:gd name="T12" fmla="*/ 141 w 141"/>
                <a:gd name="T13" fmla="*/ 61 h 142"/>
                <a:gd name="T14" fmla="*/ 140 w 141"/>
                <a:gd name="T15" fmla="*/ 60 h 142"/>
                <a:gd name="T16" fmla="*/ 123 w 141"/>
                <a:gd name="T17" fmla="*/ 54 h 142"/>
                <a:gd name="T18" fmla="*/ 119 w 141"/>
                <a:gd name="T19" fmla="*/ 43 h 142"/>
                <a:gd name="T20" fmla="*/ 127 w 141"/>
                <a:gd name="T21" fmla="*/ 26 h 142"/>
                <a:gd name="T22" fmla="*/ 128 w 141"/>
                <a:gd name="T23" fmla="*/ 24 h 142"/>
                <a:gd name="T24" fmla="*/ 123 w 141"/>
                <a:gd name="T25" fmla="*/ 19 h 142"/>
                <a:gd name="T26" fmla="*/ 117 w 141"/>
                <a:gd name="T27" fmla="*/ 12 h 142"/>
                <a:gd name="T28" fmla="*/ 115 w 141"/>
                <a:gd name="T29" fmla="*/ 13 h 142"/>
                <a:gd name="T30" fmla="*/ 98 w 141"/>
                <a:gd name="T31" fmla="*/ 22 h 142"/>
                <a:gd name="T32" fmla="*/ 87 w 141"/>
                <a:gd name="T33" fmla="*/ 19 h 142"/>
                <a:gd name="T34" fmla="*/ 80 w 141"/>
                <a:gd name="T35" fmla="*/ 0 h 142"/>
                <a:gd name="T36" fmla="*/ 63 w 141"/>
                <a:gd name="T37" fmla="*/ 0 h 142"/>
                <a:gd name="T38" fmla="*/ 62 w 141"/>
                <a:gd name="T39" fmla="*/ 1 h 142"/>
                <a:gd name="T40" fmla="*/ 57 w 141"/>
                <a:gd name="T41" fmla="*/ 18 h 142"/>
                <a:gd name="T42" fmla="*/ 45 w 141"/>
                <a:gd name="T43" fmla="*/ 22 h 142"/>
                <a:gd name="T44" fmla="*/ 26 w 141"/>
                <a:gd name="T45" fmla="*/ 13 h 142"/>
                <a:gd name="T46" fmla="*/ 15 w 141"/>
                <a:gd name="T47" fmla="*/ 24 h 142"/>
                <a:gd name="T48" fmla="*/ 16 w 141"/>
                <a:gd name="T49" fmla="*/ 27 h 142"/>
                <a:gd name="T50" fmla="*/ 24 w 141"/>
                <a:gd name="T51" fmla="*/ 43 h 142"/>
                <a:gd name="T52" fmla="*/ 20 w 141"/>
                <a:gd name="T53" fmla="*/ 54 h 142"/>
                <a:gd name="T54" fmla="*/ 0 w 141"/>
                <a:gd name="T55" fmla="*/ 61 h 142"/>
                <a:gd name="T56" fmla="*/ 0 w 141"/>
                <a:gd name="T57" fmla="*/ 78 h 142"/>
                <a:gd name="T58" fmla="*/ 2 w 141"/>
                <a:gd name="T59" fmla="*/ 79 h 142"/>
                <a:gd name="T60" fmla="*/ 20 w 141"/>
                <a:gd name="T61" fmla="*/ 84 h 142"/>
                <a:gd name="T62" fmla="*/ 24 w 141"/>
                <a:gd name="T63" fmla="*/ 96 h 142"/>
                <a:gd name="T64" fmla="*/ 15 w 141"/>
                <a:gd name="T65" fmla="*/ 115 h 142"/>
                <a:gd name="T66" fmla="*/ 27 w 141"/>
                <a:gd name="T67" fmla="*/ 126 h 142"/>
                <a:gd name="T68" fmla="*/ 29 w 141"/>
                <a:gd name="T69" fmla="*/ 125 h 142"/>
                <a:gd name="T70" fmla="*/ 46 w 141"/>
                <a:gd name="T71" fmla="*/ 117 h 142"/>
                <a:gd name="T72" fmla="*/ 57 w 141"/>
                <a:gd name="T73" fmla="*/ 122 h 142"/>
                <a:gd name="T74" fmla="*/ 64 w 141"/>
                <a:gd name="T75" fmla="*/ 142 h 142"/>
                <a:gd name="T76" fmla="*/ 80 w 141"/>
                <a:gd name="T77" fmla="*/ 142 h 142"/>
                <a:gd name="T78" fmla="*/ 81 w 141"/>
                <a:gd name="T79" fmla="*/ 139 h 142"/>
                <a:gd name="T80" fmla="*/ 87 w 141"/>
                <a:gd name="T81" fmla="*/ 122 h 142"/>
                <a:gd name="T82" fmla="*/ 98 w 141"/>
                <a:gd name="T83" fmla="*/ 117 h 142"/>
                <a:gd name="T84" fmla="*/ 117 w 141"/>
                <a:gd name="T85" fmla="*/ 126 h 142"/>
                <a:gd name="T86" fmla="*/ 129 w 141"/>
                <a:gd name="T87" fmla="*/ 114 h 142"/>
                <a:gd name="T88" fmla="*/ 128 w 141"/>
                <a:gd name="T89" fmla="*/ 112 h 142"/>
                <a:gd name="T90" fmla="*/ 119 w 141"/>
                <a:gd name="T91" fmla="*/ 96 h 142"/>
                <a:gd name="T92" fmla="*/ 123 w 141"/>
                <a:gd name="T93" fmla="*/ 84 h 142"/>
                <a:gd name="T94" fmla="*/ 141 w 141"/>
                <a:gd name="T9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1" h="142">
                  <a:moveTo>
                    <a:pt x="72" y="92"/>
                  </a:moveTo>
                  <a:cubicBezTo>
                    <a:pt x="59" y="92"/>
                    <a:pt x="49" y="82"/>
                    <a:pt x="49" y="69"/>
                  </a:cubicBezTo>
                  <a:cubicBezTo>
                    <a:pt x="49" y="57"/>
                    <a:pt x="59" y="46"/>
                    <a:pt x="72" y="46"/>
                  </a:cubicBezTo>
                  <a:cubicBezTo>
                    <a:pt x="85" y="46"/>
                    <a:pt x="95" y="57"/>
                    <a:pt x="95" y="69"/>
                  </a:cubicBezTo>
                  <a:cubicBezTo>
                    <a:pt x="95" y="82"/>
                    <a:pt x="85" y="92"/>
                    <a:pt x="72" y="92"/>
                  </a:cubicBezTo>
                  <a:close/>
                  <a:moveTo>
                    <a:pt x="141" y="77"/>
                  </a:moveTo>
                  <a:cubicBezTo>
                    <a:pt x="141" y="61"/>
                    <a:pt x="141" y="61"/>
                    <a:pt x="141" y="61"/>
                  </a:cubicBezTo>
                  <a:cubicBezTo>
                    <a:pt x="140" y="60"/>
                    <a:pt x="140" y="60"/>
                    <a:pt x="140" y="60"/>
                  </a:cubicBezTo>
                  <a:cubicBezTo>
                    <a:pt x="123" y="54"/>
                    <a:pt x="123" y="54"/>
                    <a:pt x="123" y="54"/>
                  </a:cubicBezTo>
                  <a:cubicBezTo>
                    <a:pt x="119" y="43"/>
                    <a:pt x="119" y="43"/>
                    <a:pt x="119" y="43"/>
                  </a:cubicBezTo>
                  <a:cubicBezTo>
                    <a:pt x="127" y="26"/>
                    <a:pt x="127" y="26"/>
                    <a:pt x="127" y="26"/>
                  </a:cubicBezTo>
                  <a:cubicBezTo>
                    <a:pt x="128" y="24"/>
                    <a:pt x="128" y="24"/>
                    <a:pt x="128" y="24"/>
                  </a:cubicBezTo>
                  <a:cubicBezTo>
                    <a:pt x="123" y="19"/>
                    <a:pt x="123" y="19"/>
                    <a:pt x="123" y="19"/>
                  </a:cubicBezTo>
                  <a:cubicBezTo>
                    <a:pt x="117" y="12"/>
                    <a:pt x="117" y="12"/>
                    <a:pt x="117" y="12"/>
                  </a:cubicBezTo>
                  <a:cubicBezTo>
                    <a:pt x="115" y="13"/>
                    <a:pt x="115" y="13"/>
                    <a:pt x="115" y="13"/>
                  </a:cubicBezTo>
                  <a:cubicBezTo>
                    <a:pt x="98" y="22"/>
                    <a:pt x="98" y="22"/>
                    <a:pt x="98" y="22"/>
                  </a:cubicBezTo>
                  <a:cubicBezTo>
                    <a:pt x="87" y="19"/>
                    <a:pt x="87" y="19"/>
                    <a:pt x="87" y="19"/>
                  </a:cubicBezTo>
                  <a:cubicBezTo>
                    <a:pt x="80" y="0"/>
                    <a:pt x="80" y="0"/>
                    <a:pt x="80" y="0"/>
                  </a:cubicBezTo>
                  <a:cubicBezTo>
                    <a:pt x="63" y="0"/>
                    <a:pt x="63" y="0"/>
                    <a:pt x="63" y="0"/>
                  </a:cubicBezTo>
                  <a:cubicBezTo>
                    <a:pt x="62" y="1"/>
                    <a:pt x="62" y="1"/>
                    <a:pt x="62" y="1"/>
                  </a:cubicBezTo>
                  <a:cubicBezTo>
                    <a:pt x="57" y="18"/>
                    <a:pt x="57" y="18"/>
                    <a:pt x="57" y="18"/>
                  </a:cubicBezTo>
                  <a:cubicBezTo>
                    <a:pt x="45" y="22"/>
                    <a:pt x="45" y="22"/>
                    <a:pt x="45" y="22"/>
                  </a:cubicBezTo>
                  <a:cubicBezTo>
                    <a:pt x="26" y="13"/>
                    <a:pt x="26" y="13"/>
                    <a:pt x="26" y="13"/>
                  </a:cubicBezTo>
                  <a:cubicBezTo>
                    <a:pt x="15" y="24"/>
                    <a:pt x="15" y="24"/>
                    <a:pt x="15" y="24"/>
                  </a:cubicBezTo>
                  <a:cubicBezTo>
                    <a:pt x="16" y="27"/>
                    <a:pt x="16" y="27"/>
                    <a:pt x="16" y="27"/>
                  </a:cubicBezTo>
                  <a:cubicBezTo>
                    <a:pt x="24" y="43"/>
                    <a:pt x="24" y="43"/>
                    <a:pt x="24" y="43"/>
                  </a:cubicBezTo>
                  <a:cubicBezTo>
                    <a:pt x="20" y="54"/>
                    <a:pt x="20" y="54"/>
                    <a:pt x="20" y="54"/>
                  </a:cubicBezTo>
                  <a:cubicBezTo>
                    <a:pt x="0" y="61"/>
                    <a:pt x="0" y="61"/>
                    <a:pt x="0" y="61"/>
                  </a:cubicBezTo>
                  <a:cubicBezTo>
                    <a:pt x="0" y="78"/>
                    <a:pt x="0" y="78"/>
                    <a:pt x="0" y="78"/>
                  </a:cubicBezTo>
                  <a:cubicBezTo>
                    <a:pt x="2" y="79"/>
                    <a:pt x="2" y="79"/>
                    <a:pt x="2" y="79"/>
                  </a:cubicBezTo>
                  <a:cubicBezTo>
                    <a:pt x="20" y="84"/>
                    <a:pt x="20" y="84"/>
                    <a:pt x="20" y="84"/>
                  </a:cubicBezTo>
                  <a:cubicBezTo>
                    <a:pt x="24" y="96"/>
                    <a:pt x="24" y="96"/>
                    <a:pt x="24" y="96"/>
                  </a:cubicBezTo>
                  <a:cubicBezTo>
                    <a:pt x="15" y="115"/>
                    <a:pt x="15" y="115"/>
                    <a:pt x="15" y="115"/>
                  </a:cubicBezTo>
                  <a:cubicBezTo>
                    <a:pt x="27" y="126"/>
                    <a:pt x="27" y="126"/>
                    <a:pt x="27" y="126"/>
                  </a:cubicBezTo>
                  <a:cubicBezTo>
                    <a:pt x="29" y="125"/>
                    <a:pt x="29" y="125"/>
                    <a:pt x="29" y="125"/>
                  </a:cubicBezTo>
                  <a:cubicBezTo>
                    <a:pt x="46" y="117"/>
                    <a:pt x="46" y="117"/>
                    <a:pt x="46" y="117"/>
                  </a:cubicBezTo>
                  <a:cubicBezTo>
                    <a:pt x="57" y="122"/>
                    <a:pt x="57" y="122"/>
                    <a:pt x="57" y="122"/>
                  </a:cubicBezTo>
                  <a:cubicBezTo>
                    <a:pt x="64" y="142"/>
                    <a:pt x="64" y="142"/>
                    <a:pt x="64" y="142"/>
                  </a:cubicBezTo>
                  <a:cubicBezTo>
                    <a:pt x="80" y="142"/>
                    <a:pt x="80" y="142"/>
                    <a:pt x="80" y="142"/>
                  </a:cubicBezTo>
                  <a:cubicBezTo>
                    <a:pt x="81" y="139"/>
                    <a:pt x="81" y="139"/>
                    <a:pt x="81" y="139"/>
                  </a:cubicBezTo>
                  <a:cubicBezTo>
                    <a:pt x="87" y="122"/>
                    <a:pt x="87" y="122"/>
                    <a:pt x="87" y="122"/>
                  </a:cubicBezTo>
                  <a:cubicBezTo>
                    <a:pt x="98" y="117"/>
                    <a:pt x="98" y="117"/>
                    <a:pt x="98" y="117"/>
                  </a:cubicBezTo>
                  <a:cubicBezTo>
                    <a:pt x="117" y="126"/>
                    <a:pt x="117" y="126"/>
                    <a:pt x="117" y="126"/>
                  </a:cubicBezTo>
                  <a:cubicBezTo>
                    <a:pt x="129" y="114"/>
                    <a:pt x="129" y="114"/>
                    <a:pt x="129" y="114"/>
                  </a:cubicBezTo>
                  <a:cubicBezTo>
                    <a:pt x="128" y="112"/>
                    <a:pt x="128" y="112"/>
                    <a:pt x="128" y="112"/>
                  </a:cubicBezTo>
                  <a:cubicBezTo>
                    <a:pt x="119" y="96"/>
                    <a:pt x="119" y="96"/>
                    <a:pt x="119" y="96"/>
                  </a:cubicBezTo>
                  <a:cubicBezTo>
                    <a:pt x="123" y="84"/>
                    <a:pt x="123" y="84"/>
                    <a:pt x="123" y="84"/>
                  </a:cubicBezTo>
                  <a:lnTo>
                    <a:pt x="141"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97" name="Oval 29">
              <a:extLst>
                <a:ext uri="{FF2B5EF4-FFF2-40B4-BE49-F238E27FC236}">
                  <a16:creationId xmlns:a16="http://schemas.microsoft.com/office/drawing/2014/main" id="{633BDABD-B6D2-419A-B454-0B4CC5800B6D}"/>
                </a:ext>
              </a:extLst>
            </p:cNvPr>
            <p:cNvSpPr>
              <a:spLocks noChangeArrowheads="1"/>
            </p:cNvSpPr>
            <p:nvPr/>
          </p:nvSpPr>
          <p:spPr bwMode="auto">
            <a:xfrm>
              <a:off x="9856346" y="4357721"/>
              <a:ext cx="140739" cy="140738"/>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98" name="Freeform 30">
              <a:extLst>
                <a:ext uri="{FF2B5EF4-FFF2-40B4-BE49-F238E27FC236}">
                  <a16:creationId xmlns:a16="http://schemas.microsoft.com/office/drawing/2014/main" id="{47B61F11-0F13-4DC2-9FEB-67F95A58B1B9}"/>
                </a:ext>
              </a:extLst>
            </p:cNvPr>
            <p:cNvSpPr>
              <a:spLocks/>
            </p:cNvSpPr>
            <p:nvPr/>
          </p:nvSpPr>
          <p:spPr bwMode="auto">
            <a:xfrm>
              <a:off x="9889261" y="4398580"/>
              <a:ext cx="76045" cy="59019"/>
            </a:xfrm>
            <a:custGeom>
              <a:avLst/>
              <a:gdLst>
                <a:gd name="T0" fmla="*/ 22 w 67"/>
                <a:gd name="T1" fmla="*/ 52 h 52"/>
                <a:gd name="T2" fmla="*/ 0 w 67"/>
                <a:gd name="T3" fmla="*/ 29 h 52"/>
                <a:gd name="T4" fmla="*/ 6 w 67"/>
                <a:gd name="T5" fmla="*/ 23 h 52"/>
                <a:gd name="T6" fmla="*/ 22 w 67"/>
                <a:gd name="T7" fmla="*/ 39 h 52"/>
                <a:gd name="T8" fmla="*/ 61 w 67"/>
                <a:gd name="T9" fmla="*/ 0 h 52"/>
                <a:gd name="T10" fmla="*/ 67 w 67"/>
                <a:gd name="T11" fmla="*/ 6 h 52"/>
                <a:gd name="T12" fmla="*/ 22 w 6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67" h="52">
                  <a:moveTo>
                    <a:pt x="22" y="52"/>
                  </a:moveTo>
                  <a:lnTo>
                    <a:pt x="0" y="29"/>
                  </a:lnTo>
                  <a:lnTo>
                    <a:pt x="6" y="23"/>
                  </a:lnTo>
                  <a:lnTo>
                    <a:pt x="22" y="39"/>
                  </a:lnTo>
                  <a:lnTo>
                    <a:pt x="61" y="0"/>
                  </a:lnTo>
                  <a:lnTo>
                    <a:pt x="67" y="6"/>
                  </a:lnTo>
                  <a:lnTo>
                    <a:pt x="22"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99" name="Freeform 31">
              <a:extLst>
                <a:ext uri="{FF2B5EF4-FFF2-40B4-BE49-F238E27FC236}">
                  <a16:creationId xmlns:a16="http://schemas.microsoft.com/office/drawing/2014/main" id="{57466FA7-7EA8-4205-9ABC-4B95490D1C14}"/>
                </a:ext>
              </a:extLst>
            </p:cNvPr>
            <p:cNvSpPr>
              <a:spLocks/>
            </p:cNvSpPr>
            <p:nvPr/>
          </p:nvSpPr>
          <p:spPr bwMode="auto">
            <a:xfrm>
              <a:off x="9540818" y="4130722"/>
              <a:ext cx="392707" cy="52210"/>
            </a:xfrm>
            <a:custGeom>
              <a:avLst/>
              <a:gdLst>
                <a:gd name="T0" fmla="*/ 452 w 466"/>
                <a:gd name="T1" fmla="*/ 0 h 61"/>
                <a:gd name="T2" fmla="*/ 14 w 466"/>
                <a:gd name="T3" fmla="*/ 0 h 61"/>
                <a:gd name="T4" fmla="*/ 0 w 466"/>
                <a:gd name="T5" fmla="*/ 14 h 61"/>
                <a:gd name="T6" fmla="*/ 0 w 466"/>
                <a:gd name="T7" fmla="*/ 61 h 61"/>
                <a:gd name="T8" fmla="*/ 466 w 466"/>
                <a:gd name="T9" fmla="*/ 61 h 61"/>
                <a:gd name="T10" fmla="*/ 466 w 466"/>
                <a:gd name="T11" fmla="*/ 14 h 61"/>
                <a:gd name="T12" fmla="*/ 452 w 466"/>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466" h="61">
                  <a:moveTo>
                    <a:pt x="452" y="0"/>
                  </a:moveTo>
                  <a:cubicBezTo>
                    <a:pt x="14" y="0"/>
                    <a:pt x="14" y="0"/>
                    <a:pt x="14" y="0"/>
                  </a:cubicBezTo>
                  <a:cubicBezTo>
                    <a:pt x="6" y="0"/>
                    <a:pt x="0" y="6"/>
                    <a:pt x="0" y="14"/>
                  </a:cubicBezTo>
                  <a:cubicBezTo>
                    <a:pt x="0" y="61"/>
                    <a:pt x="0" y="61"/>
                    <a:pt x="0" y="61"/>
                  </a:cubicBezTo>
                  <a:cubicBezTo>
                    <a:pt x="466" y="61"/>
                    <a:pt x="466" y="61"/>
                    <a:pt x="466" y="61"/>
                  </a:cubicBezTo>
                  <a:cubicBezTo>
                    <a:pt x="466" y="14"/>
                    <a:pt x="466" y="14"/>
                    <a:pt x="466" y="14"/>
                  </a:cubicBezTo>
                  <a:cubicBezTo>
                    <a:pt x="466" y="6"/>
                    <a:pt x="460" y="0"/>
                    <a:pt x="452" y="0"/>
                  </a:cubicBezTo>
                  <a:close/>
                </a:path>
              </a:pathLst>
            </a:custGeom>
            <a:solidFill>
              <a:schemeClr val="bg1">
                <a:lumMod val="65000"/>
              </a:schemeClr>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00" name="Group 21">
            <a:extLst>
              <a:ext uri="{FF2B5EF4-FFF2-40B4-BE49-F238E27FC236}">
                <a16:creationId xmlns:a16="http://schemas.microsoft.com/office/drawing/2014/main" id="{6DD3C442-3518-4048-B93B-5FA6D6571B7C}"/>
              </a:ext>
            </a:extLst>
          </p:cNvPr>
          <p:cNvGrpSpPr>
            <a:grpSpLocks noChangeAspect="1"/>
          </p:cNvGrpSpPr>
          <p:nvPr/>
        </p:nvGrpSpPr>
        <p:grpSpPr bwMode="auto">
          <a:xfrm>
            <a:off x="3791176" y="3446570"/>
            <a:ext cx="398463" cy="371475"/>
            <a:chOff x="6013" y="1626"/>
            <a:chExt cx="251" cy="234"/>
          </a:xfrm>
        </p:grpSpPr>
        <p:sp>
          <p:nvSpPr>
            <p:cNvPr id="201" name="Rectangle 22">
              <a:extLst>
                <a:ext uri="{FF2B5EF4-FFF2-40B4-BE49-F238E27FC236}">
                  <a16:creationId xmlns:a16="http://schemas.microsoft.com/office/drawing/2014/main" id="{16F58253-E7A5-4582-92B5-7F8E06248B7F}"/>
                </a:ext>
              </a:extLst>
            </p:cNvPr>
            <p:cNvSpPr>
              <a:spLocks noChangeArrowheads="1"/>
            </p:cNvSpPr>
            <p:nvPr/>
          </p:nvSpPr>
          <p:spPr bwMode="auto">
            <a:xfrm>
              <a:off x="6028" y="1639"/>
              <a:ext cx="219" cy="156"/>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02" name="Freeform 23">
              <a:extLst>
                <a:ext uri="{FF2B5EF4-FFF2-40B4-BE49-F238E27FC236}">
                  <a16:creationId xmlns:a16="http://schemas.microsoft.com/office/drawing/2014/main" id="{65C03770-C9F8-4975-8350-BD7DEE0D1118}"/>
                </a:ext>
              </a:extLst>
            </p:cNvPr>
            <p:cNvSpPr>
              <a:spLocks/>
            </p:cNvSpPr>
            <p:nvPr/>
          </p:nvSpPr>
          <p:spPr bwMode="auto">
            <a:xfrm>
              <a:off x="6055" y="1811"/>
              <a:ext cx="166" cy="49"/>
            </a:xfrm>
            <a:custGeom>
              <a:avLst/>
              <a:gdLst>
                <a:gd name="T0" fmla="*/ 82 w 113"/>
                <a:gd name="T1" fmla="*/ 0 h 33"/>
                <a:gd name="T2" fmla="*/ 78 w 113"/>
                <a:gd name="T3" fmla="*/ 0 h 33"/>
                <a:gd name="T4" fmla="*/ 38 w 113"/>
                <a:gd name="T5" fmla="*/ 0 h 33"/>
                <a:gd name="T6" fmla="*/ 35 w 113"/>
                <a:gd name="T7" fmla="*/ 0 h 33"/>
                <a:gd name="T8" fmla="*/ 0 w 113"/>
                <a:gd name="T9" fmla="*/ 22 h 33"/>
                <a:gd name="T10" fmla="*/ 0 w 113"/>
                <a:gd name="T11" fmla="*/ 33 h 33"/>
                <a:gd name="T12" fmla="*/ 42 w 113"/>
                <a:gd name="T13" fmla="*/ 33 h 33"/>
                <a:gd name="T14" fmla="*/ 73 w 113"/>
                <a:gd name="T15" fmla="*/ 33 h 33"/>
                <a:gd name="T16" fmla="*/ 113 w 113"/>
                <a:gd name="T17" fmla="*/ 33 h 33"/>
                <a:gd name="T18" fmla="*/ 113 w 113"/>
                <a:gd name="T19" fmla="*/ 22 h 33"/>
                <a:gd name="T20" fmla="*/ 82 w 113"/>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33">
                  <a:moveTo>
                    <a:pt x="82" y="0"/>
                  </a:moveTo>
                  <a:cubicBezTo>
                    <a:pt x="78" y="0"/>
                    <a:pt x="78" y="0"/>
                    <a:pt x="78" y="0"/>
                  </a:cubicBezTo>
                  <a:cubicBezTo>
                    <a:pt x="38" y="0"/>
                    <a:pt x="38" y="0"/>
                    <a:pt x="38" y="0"/>
                  </a:cubicBezTo>
                  <a:cubicBezTo>
                    <a:pt x="35" y="0"/>
                    <a:pt x="35" y="0"/>
                    <a:pt x="35" y="0"/>
                  </a:cubicBezTo>
                  <a:cubicBezTo>
                    <a:pt x="41" y="20"/>
                    <a:pt x="33" y="22"/>
                    <a:pt x="0" y="22"/>
                  </a:cubicBezTo>
                  <a:cubicBezTo>
                    <a:pt x="0" y="33"/>
                    <a:pt x="0" y="33"/>
                    <a:pt x="0" y="33"/>
                  </a:cubicBezTo>
                  <a:cubicBezTo>
                    <a:pt x="42" y="33"/>
                    <a:pt x="42" y="33"/>
                    <a:pt x="42" y="33"/>
                  </a:cubicBezTo>
                  <a:cubicBezTo>
                    <a:pt x="73" y="33"/>
                    <a:pt x="73" y="33"/>
                    <a:pt x="73" y="33"/>
                  </a:cubicBezTo>
                  <a:cubicBezTo>
                    <a:pt x="113" y="33"/>
                    <a:pt x="113" y="33"/>
                    <a:pt x="113" y="33"/>
                  </a:cubicBezTo>
                  <a:cubicBezTo>
                    <a:pt x="113" y="22"/>
                    <a:pt x="113" y="22"/>
                    <a:pt x="113" y="22"/>
                  </a:cubicBezTo>
                  <a:cubicBezTo>
                    <a:pt x="80" y="22"/>
                    <a:pt x="77" y="20"/>
                    <a:pt x="82" y="0"/>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03" name="Freeform 24">
              <a:extLst>
                <a:ext uri="{FF2B5EF4-FFF2-40B4-BE49-F238E27FC236}">
                  <a16:creationId xmlns:a16="http://schemas.microsoft.com/office/drawing/2014/main" id="{92506E0A-5300-470E-A486-153B81CF0F08}"/>
                </a:ext>
              </a:extLst>
            </p:cNvPr>
            <p:cNvSpPr>
              <a:spLocks/>
            </p:cNvSpPr>
            <p:nvPr/>
          </p:nvSpPr>
          <p:spPr bwMode="auto">
            <a:xfrm>
              <a:off x="6017" y="1626"/>
              <a:ext cx="231" cy="2"/>
            </a:xfrm>
            <a:custGeom>
              <a:avLst/>
              <a:gdLst>
                <a:gd name="T0" fmla="*/ 158 w 158"/>
                <a:gd name="T1" fmla="*/ 0 h 2"/>
                <a:gd name="T2" fmla="*/ 158 w 158"/>
                <a:gd name="T3" fmla="*/ 0 h 2"/>
                <a:gd name="T4" fmla="*/ 158 w 158"/>
                <a:gd name="T5" fmla="*/ 0 h 2"/>
                <a:gd name="T6" fmla="*/ 6 w 158"/>
                <a:gd name="T7" fmla="*/ 0 h 2"/>
                <a:gd name="T8" fmla="*/ 0 w 158"/>
                <a:gd name="T9" fmla="*/ 2 h 2"/>
                <a:gd name="T10" fmla="*/ 6 w 158"/>
                <a:gd name="T11" fmla="*/ 0 h 2"/>
                <a:gd name="T12" fmla="*/ 158 w 158"/>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58" h="2">
                  <a:moveTo>
                    <a:pt x="158" y="0"/>
                  </a:moveTo>
                  <a:cubicBezTo>
                    <a:pt x="158" y="0"/>
                    <a:pt x="158" y="0"/>
                    <a:pt x="158" y="0"/>
                  </a:cubicBezTo>
                  <a:cubicBezTo>
                    <a:pt x="158" y="0"/>
                    <a:pt x="158" y="0"/>
                    <a:pt x="158" y="0"/>
                  </a:cubicBezTo>
                  <a:cubicBezTo>
                    <a:pt x="6" y="0"/>
                    <a:pt x="6" y="0"/>
                    <a:pt x="6" y="0"/>
                  </a:cubicBezTo>
                  <a:cubicBezTo>
                    <a:pt x="4" y="0"/>
                    <a:pt x="2" y="1"/>
                    <a:pt x="0" y="2"/>
                  </a:cubicBezTo>
                  <a:cubicBezTo>
                    <a:pt x="2" y="1"/>
                    <a:pt x="4" y="0"/>
                    <a:pt x="6" y="0"/>
                  </a:cubicBezTo>
                  <a:lnTo>
                    <a:pt x="158"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04" name="Freeform 25">
              <a:extLst>
                <a:ext uri="{FF2B5EF4-FFF2-40B4-BE49-F238E27FC236}">
                  <a16:creationId xmlns:a16="http://schemas.microsoft.com/office/drawing/2014/main" id="{A0BB8B4A-3FFD-428F-807B-9500C607BC11}"/>
                </a:ext>
              </a:extLst>
            </p:cNvPr>
            <p:cNvSpPr>
              <a:spLocks/>
            </p:cNvSpPr>
            <p:nvPr/>
          </p:nvSpPr>
          <p:spPr bwMode="auto">
            <a:xfrm>
              <a:off x="6032" y="1626"/>
              <a:ext cx="232" cy="185"/>
            </a:xfrm>
            <a:custGeom>
              <a:avLst/>
              <a:gdLst>
                <a:gd name="T0" fmla="*/ 148 w 159"/>
                <a:gd name="T1" fmla="*/ 0 h 127"/>
                <a:gd name="T2" fmla="*/ 133 w 159"/>
                <a:gd name="T3" fmla="*/ 13 h 127"/>
                <a:gd name="T4" fmla="*/ 145 w 159"/>
                <a:gd name="T5" fmla="*/ 13 h 127"/>
                <a:gd name="T6" fmla="*/ 145 w 159"/>
                <a:gd name="T7" fmla="*/ 113 h 127"/>
                <a:gd name="T8" fmla="*/ 15 w 159"/>
                <a:gd name="T9" fmla="*/ 113 h 127"/>
                <a:gd name="T10" fmla="*/ 0 w 159"/>
                <a:gd name="T11" fmla="*/ 127 h 127"/>
                <a:gd name="T12" fmla="*/ 148 w 159"/>
                <a:gd name="T13" fmla="*/ 127 h 127"/>
                <a:gd name="T14" fmla="*/ 159 w 159"/>
                <a:gd name="T15" fmla="*/ 117 h 127"/>
                <a:gd name="T16" fmla="*/ 159 w 159"/>
                <a:gd name="T17" fmla="*/ 10 h 127"/>
                <a:gd name="T18" fmla="*/ 148 w 159"/>
                <a:gd name="T1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127">
                  <a:moveTo>
                    <a:pt x="148" y="0"/>
                  </a:moveTo>
                  <a:cubicBezTo>
                    <a:pt x="133" y="13"/>
                    <a:pt x="133" y="13"/>
                    <a:pt x="133" y="13"/>
                  </a:cubicBezTo>
                  <a:cubicBezTo>
                    <a:pt x="145" y="13"/>
                    <a:pt x="145" y="13"/>
                    <a:pt x="145" y="13"/>
                  </a:cubicBezTo>
                  <a:cubicBezTo>
                    <a:pt x="145" y="113"/>
                    <a:pt x="145" y="113"/>
                    <a:pt x="145" y="113"/>
                  </a:cubicBezTo>
                  <a:cubicBezTo>
                    <a:pt x="15" y="113"/>
                    <a:pt x="15" y="113"/>
                    <a:pt x="15" y="113"/>
                  </a:cubicBezTo>
                  <a:cubicBezTo>
                    <a:pt x="0" y="127"/>
                    <a:pt x="0" y="127"/>
                    <a:pt x="0" y="127"/>
                  </a:cubicBezTo>
                  <a:cubicBezTo>
                    <a:pt x="148" y="127"/>
                    <a:pt x="148" y="127"/>
                    <a:pt x="148" y="127"/>
                  </a:cubicBezTo>
                  <a:cubicBezTo>
                    <a:pt x="153" y="127"/>
                    <a:pt x="159" y="122"/>
                    <a:pt x="159" y="117"/>
                  </a:cubicBezTo>
                  <a:cubicBezTo>
                    <a:pt x="159" y="10"/>
                    <a:pt x="159" y="10"/>
                    <a:pt x="159" y="10"/>
                  </a:cubicBezTo>
                  <a:cubicBezTo>
                    <a:pt x="159" y="5"/>
                    <a:pt x="153" y="0"/>
                    <a:pt x="148"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05" name="Freeform 26">
              <a:extLst>
                <a:ext uri="{FF2B5EF4-FFF2-40B4-BE49-F238E27FC236}">
                  <a16:creationId xmlns:a16="http://schemas.microsoft.com/office/drawing/2014/main" id="{D00B719B-6E42-4F8A-9EBC-8CE72CEBB01A}"/>
                </a:ext>
              </a:extLst>
            </p:cNvPr>
            <p:cNvSpPr>
              <a:spLocks/>
            </p:cNvSpPr>
            <p:nvPr/>
          </p:nvSpPr>
          <p:spPr bwMode="auto">
            <a:xfrm>
              <a:off x="6013" y="1628"/>
              <a:ext cx="19" cy="183"/>
            </a:xfrm>
            <a:custGeom>
              <a:avLst/>
              <a:gdLst>
                <a:gd name="T0" fmla="*/ 0 w 13"/>
                <a:gd name="T1" fmla="*/ 115 h 125"/>
                <a:gd name="T2" fmla="*/ 0 w 13"/>
                <a:gd name="T3" fmla="*/ 8 h 125"/>
                <a:gd name="T4" fmla="*/ 3 w 13"/>
                <a:gd name="T5" fmla="*/ 0 h 125"/>
                <a:gd name="T6" fmla="*/ 0 w 13"/>
                <a:gd name="T7" fmla="*/ 8 h 125"/>
                <a:gd name="T8" fmla="*/ 0 w 13"/>
                <a:gd name="T9" fmla="*/ 115 h 125"/>
                <a:gd name="T10" fmla="*/ 9 w 13"/>
                <a:gd name="T11" fmla="*/ 125 h 125"/>
                <a:gd name="T12" fmla="*/ 13 w 13"/>
                <a:gd name="T13" fmla="*/ 125 h 125"/>
                <a:gd name="T14" fmla="*/ 13 w 13"/>
                <a:gd name="T15" fmla="*/ 125 h 125"/>
                <a:gd name="T16" fmla="*/ 9 w 13"/>
                <a:gd name="T17" fmla="*/ 125 h 125"/>
                <a:gd name="T18" fmla="*/ 0 w 13"/>
                <a:gd name="T19" fmla="*/ 11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25">
                  <a:moveTo>
                    <a:pt x="0" y="115"/>
                  </a:moveTo>
                  <a:cubicBezTo>
                    <a:pt x="0" y="8"/>
                    <a:pt x="0" y="8"/>
                    <a:pt x="0" y="8"/>
                  </a:cubicBezTo>
                  <a:cubicBezTo>
                    <a:pt x="0" y="5"/>
                    <a:pt x="1" y="2"/>
                    <a:pt x="3" y="0"/>
                  </a:cubicBezTo>
                  <a:cubicBezTo>
                    <a:pt x="1" y="2"/>
                    <a:pt x="0" y="5"/>
                    <a:pt x="0" y="8"/>
                  </a:cubicBezTo>
                  <a:cubicBezTo>
                    <a:pt x="0" y="115"/>
                    <a:pt x="0" y="115"/>
                    <a:pt x="0" y="115"/>
                  </a:cubicBezTo>
                  <a:cubicBezTo>
                    <a:pt x="0" y="120"/>
                    <a:pt x="4" y="125"/>
                    <a:pt x="9" y="125"/>
                  </a:cubicBezTo>
                  <a:cubicBezTo>
                    <a:pt x="13" y="125"/>
                    <a:pt x="13" y="125"/>
                    <a:pt x="13" y="125"/>
                  </a:cubicBezTo>
                  <a:cubicBezTo>
                    <a:pt x="13" y="125"/>
                    <a:pt x="13" y="125"/>
                    <a:pt x="13" y="125"/>
                  </a:cubicBezTo>
                  <a:cubicBezTo>
                    <a:pt x="9" y="125"/>
                    <a:pt x="9" y="125"/>
                    <a:pt x="9" y="125"/>
                  </a:cubicBezTo>
                  <a:cubicBezTo>
                    <a:pt x="4" y="125"/>
                    <a:pt x="0" y="120"/>
                    <a:pt x="0" y="1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06" name="Freeform 27">
              <a:extLst>
                <a:ext uri="{FF2B5EF4-FFF2-40B4-BE49-F238E27FC236}">
                  <a16:creationId xmlns:a16="http://schemas.microsoft.com/office/drawing/2014/main" id="{3549C1AC-12D6-4DF3-A597-AFD4627FCBA1}"/>
                </a:ext>
              </a:extLst>
            </p:cNvPr>
            <p:cNvSpPr>
              <a:spLocks/>
            </p:cNvSpPr>
            <p:nvPr/>
          </p:nvSpPr>
          <p:spPr bwMode="auto">
            <a:xfrm>
              <a:off x="6013" y="1626"/>
              <a:ext cx="235" cy="185"/>
            </a:xfrm>
            <a:custGeom>
              <a:avLst/>
              <a:gdLst>
                <a:gd name="T0" fmla="*/ 13 w 161"/>
                <a:gd name="T1" fmla="*/ 113 h 127"/>
                <a:gd name="T2" fmla="*/ 13 w 161"/>
                <a:gd name="T3" fmla="*/ 13 h 127"/>
                <a:gd name="T4" fmla="*/ 146 w 161"/>
                <a:gd name="T5" fmla="*/ 13 h 127"/>
                <a:gd name="T6" fmla="*/ 161 w 161"/>
                <a:gd name="T7" fmla="*/ 0 h 127"/>
                <a:gd name="T8" fmla="*/ 161 w 161"/>
                <a:gd name="T9" fmla="*/ 0 h 127"/>
                <a:gd name="T10" fmla="*/ 161 w 161"/>
                <a:gd name="T11" fmla="*/ 0 h 127"/>
                <a:gd name="T12" fmla="*/ 9 w 161"/>
                <a:gd name="T13" fmla="*/ 0 h 127"/>
                <a:gd name="T14" fmla="*/ 3 w 161"/>
                <a:gd name="T15" fmla="*/ 2 h 127"/>
                <a:gd name="T16" fmla="*/ 0 w 161"/>
                <a:gd name="T17" fmla="*/ 10 h 127"/>
                <a:gd name="T18" fmla="*/ 0 w 161"/>
                <a:gd name="T19" fmla="*/ 117 h 127"/>
                <a:gd name="T20" fmla="*/ 9 w 161"/>
                <a:gd name="T21" fmla="*/ 127 h 127"/>
                <a:gd name="T22" fmla="*/ 13 w 161"/>
                <a:gd name="T23" fmla="*/ 127 h 127"/>
                <a:gd name="T24" fmla="*/ 28 w 161"/>
                <a:gd name="T25" fmla="*/ 113 h 127"/>
                <a:gd name="T26" fmla="*/ 13 w 161"/>
                <a:gd name="T27" fmla="*/ 11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1" h="127">
                  <a:moveTo>
                    <a:pt x="13" y="113"/>
                  </a:moveTo>
                  <a:cubicBezTo>
                    <a:pt x="13" y="13"/>
                    <a:pt x="13" y="13"/>
                    <a:pt x="13" y="13"/>
                  </a:cubicBezTo>
                  <a:cubicBezTo>
                    <a:pt x="146" y="13"/>
                    <a:pt x="146" y="13"/>
                    <a:pt x="146" y="13"/>
                  </a:cubicBezTo>
                  <a:cubicBezTo>
                    <a:pt x="161" y="0"/>
                    <a:pt x="161" y="0"/>
                    <a:pt x="161" y="0"/>
                  </a:cubicBezTo>
                  <a:cubicBezTo>
                    <a:pt x="161" y="0"/>
                    <a:pt x="161" y="0"/>
                    <a:pt x="161" y="0"/>
                  </a:cubicBezTo>
                  <a:cubicBezTo>
                    <a:pt x="161" y="0"/>
                    <a:pt x="161" y="0"/>
                    <a:pt x="161" y="0"/>
                  </a:cubicBezTo>
                  <a:cubicBezTo>
                    <a:pt x="9" y="0"/>
                    <a:pt x="9" y="0"/>
                    <a:pt x="9" y="0"/>
                  </a:cubicBezTo>
                  <a:cubicBezTo>
                    <a:pt x="7" y="0"/>
                    <a:pt x="5" y="1"/>
                    <a:pt x="3" y="2"/>
                  </a:cubicBezTo>
                  <a:cubicBezTo>
                    <a:pt x="1" y="4"/>
                    <a:pt x="0" y="7"/>
                    <a:pt x="0" y="10"/>
                  </a:cubicBezTo>
                  <a:cubicBezTo>
                    <a:pt x="0" y="117"/>
                    <a:pt x="0" y="117"/>
                    <a:pt x="0" y="117"/>
                  </a:cubicBezTo>
                  <a:cubicBezTo>
                    <a:pt x="0" y="122"/>
                    <a:pt x="4" y="127"/>
                    <a:pt x="9" y="127"/>
                  </a:cubicBezTo>
                  <a:cubicBezTo>
                    <a:pt x="13" y="127"/>
                    <a:pt x="13" y="127"/>
                    <a:pt x="13" y="127"/>
                  </a:cubicBezTo>
                  <a:cubicBezTo>
                    <a:pt x="28" y="113"/>
                    <a:pt x="28" y="113"/>
                    <a:pt x="28" y="113"/>
                  </a:cubicBezTo>
                  <a:lnTo>
                    <a:pt x="13" y="113"/>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07" name="Rectangle 28">
              <a:extLst>
                <a:ext uri="{FF2B5EF4-FFF2-40B4-BE49-F238E27FC236}">
                  <a16:creationId xmlns:a16="http://schemas.microsoft.com/office/drawing/2014/main" id="{6719197F-D8B1-4124-9D3A-64433AF417F9}"/>
                </a:ext>
              </a:extLst>
            </p:cNvPr>
            <p:cNvSpPr>
              <a:spLocks noChangeArrowheads="1"/>
            </p:cNvSpPr>
            <p:nvPr/>
          </p:nvSpPr>
          <p:spPr bwMode="auto">
            <a:xfrm>
              <a:off x="6055" y="1843"/>
              <a:ext cx="166" cy="17"/>
            </a:xfrm>
            <a:prstGeom prst="rect">
              <a:avLst/>
            </a:prstGeom>
            <a:solidFill>
              <a:srgbClr val="9FA0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08" name="Oval 29">
              <a:extLst>
                <a:ext uri="{FF2B5EF4-FFF2-40B4-BE49-F238E27FC236}">
                  <a16:creationId xmlns:a16="http://schemas.microsoft.com/office/drawing/2014/main" id="{7112C0AE-8D3C-4524-B452-D39ACAE16B38}"/>
                </a:ext>
              </a:extLst>
            </p:cNvPr>
            <p:cNvSpPr>
              <a:spLocks noChangeArrowheads="1"/>
            </p:cNvSpPr>
            <p:nvPr/>
          </p:nvSpPr>
          <p:spPr bwMode="auto">
            <a:xfrm>
              <a:off x="6134" y="1633"/>
              <a:ext cx="8" cy="7"/>
            </a:xfrm>
            <a:prstGeom prst="ellipse">
              <a:avLst/>
            </a:prstGeom>
            <a:solidFill>
              <a:srgbClr val="B7D3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09" name="Rectangle 30">
              <a:extLst>
                <a:ext uri="{FF2B5EF4-FFF2-40B4-BE49-F238E27FC236}">
                  <a16:creationId xmlns:a16="http://schemas.microsoft.com/office/drawing/2014/main" id="{EDD2F1E9-A6E6-43F3-A1EF-F6B5C922D22A}"/>
                </a:ext>
              </a:extLst>
            </p:cNvPr>
            <p:cNvSpPr>
              <a:spLocks noChangeArrowheads="1"/>
            </p:cNvSpPr>
            <p:nvPr/>
          </p:nvSpPr>
          <p:spPr bwMode="auto">
            <a:xfrm>
              <a:off x="6152" y="1683"/>
              <a:ext cx="74" cy="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10" name="Rectangle 31">
              <a:extLst>
                <a:ext uri="{FF2B5EF4-FFF2-40B4-BE49-F238E27FC236}">
                  <a16:creationId xmlns:a16="http://schemas.microsoft.com/office/drawing/2014/main" id="{6EE1DA7A-DF59-489D-8A9F-713767ECA963}"/>
                </a:ext>
              </a:extLst>
            </p:cNvPr>
            <p:cNvSpPr>
              <a:spLocks noChangeArrowheads="1"/>
            </p:cNvSpPr>
            <p:nvPr/>
          </p:nvSpPr>
          <p:spPr bwMode="auto">
            <a:xfrm>
              <a:off x="6152" y="1712"/>
              <a:ext cx="74" cy="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11" name="Rectangle 32">
              <a:extLst>
                <a:ext uri="{FF2B5EF4-FFF2-40B4-BE49-F238E27FC236}">
                  <a16:creationId xmlns:a16="http://schemas.microsoft.com/office/drawing/2014/main" id="{A75D3AAC-E022-4B27-B506-062A2F8B8D81}"/>
                </a:ext>
              </a:extLst>
            </p:cNvPr>
            <p:cNvSpPr>
              <a:spLocks noChangeArrowheads="1"/>
            </p:cNvSpPr>
            <p:nvPr/>
          </p:nvSpPr>
          <p:spPr bwMode="auto">
            <a:xfrm>
              <a:off x="6152" y="1740"/>
              <a:ext cx="74" cy="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12" name="Freeform 33">
              <a:extLst>
                <a:ext uri="{FF2B5EF4-FFF2-40B4-BE49-F238E27FC236}">
                  <a16:creationId xmlns:a16="http://schemas.microsoft.com/office/drawing/2014/main" id="{DA346020-92CC-486D-AA67-B8D035E09C37}"/>
                </a:ext>
              </a:extLst>
            </p:cNvPr>
            <p:cNvSpPr>
              <a:spLocks/>
            </p:cNvSpPr>
            <p:nvPr/>
          </p:nvSpPr>
          <p:spPr bwMode="auto">
            <a:xfrm>
              <a:off x="6050" y="1713"/>
              <a:ext cx="67" cy="43"/>
            </a:xfrm>
            <a:custGeom>
              <a:avLst/>
              <a:gdLst>
                <a:gd name="T0" fmla="*/ 0 w 46"/>
                <a:gd name="T1" fmla="*/ 0 h 29"/>
                <a:gd name="T2" fmla="*/ 28 w 46"/>
                <a:gd name="T3" fmla="*/ 29 h 29"/>
                <a:gd name="T4" fmla="*/ 46 w 46"/>
                <a:gd name="T5" fmla="*/ 23 h 29"/>
                <a:gd name="T6" fmla="*/ 28 w 46"/>
                <a:gd name="T7" fmla="*/ 0 h 29"/>
                <a:gd name="T8" fmla="*/ 0 w 46"/>
                <a:gd name="T9" fmla="*/ 0 h 29"/>
              </a:gdLst>
              <a:ahLst/>
              <a:cxnLst>
                <a:cxn ang="0">
                  <a:pos x="T0" y="T1"/>
                </a:cxn>
                <a:cxn ang="0">
                  <a:pos x="T2" y="T3"/>
                </a:cxn>
                <a:cxn ang="0">
                  <a:pos x="T4" y="T5"/>
                </a:cxn>
                <a:cxn ang="0">
                  <a:pos x="T6" y="T7"/>
                </a:cxn>
                <a:cxn ang="0">
                  <a:pos x="T8" y="T9"/>
                </a:cxn>
              </a:cxnLst>
              <a:rect l="0" t="0" r="r" b="b"/>
              <a:pathLst>
                <a:path w="46" h="29">
                  <a:moveTo>
                    <a:pt x="0" y="0"/>
                  </a:moveTo>
                  <a:cubicBezTo>
                    <a:pt x="0" y="16"/>
                    <a:pt x="12" y="29"/>
                    <a:pt x="28" y="29"/>
                  </a:cubicBezTo>
                  <a:cubicBezTo>
                    <a:pt x="35" y="29"/>
                    <a:pt x="41" y="27"/>
                    <a:pt x="46" y="23"/>
                  </a:cubicBezTo>
                  <a:cubicBezTo>
                    <a:pt x="28" y="0"/>
                    <a:pt x="28" y="0"/>
                    <a:pt x="28"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13" name="Freeform 34">
              <a:extLst>
                <a:ext uri="{FF2B5EF4-FFF2-40B4-BE49-F238E27FC236}">
                  <a16:creationId xmlns:a16="http://schemas.microsoft.com/office/drawing/2014/main" id="{7F005EF3-9B35-4956-ABCA-03151BB821CD}"/>
                </a:ext>
              </a:extLst>
            </p:cNvPr>
            <p:cNvSpPr>
              <a:spLocks/>
            </p:cNvSpPr>
            <p:nvPr/>
          </p:nvSpPr>
          <p:spPr bwMode="auto">
            <a:xfrm>
              <a:off x="6050" y="1671"/>
              <a:ext cx="67" cy="42"/>
            </a:xfrm>
            <a:custGeom>
              <a:avLst/>
              <a:gdLst>
                <a:gd name="T0" fmla="*/ 28 w 46"/>
                <a:gd name="T1" fmla="*/ 29 h 29"/>
                <a:gd name="T2" fmla="*/ 46 w 46"/>
                <a:gd name="T3" fmla="*/ 7 h 29"/>
                <a:gd name="T4" fmla="*/ 28 w 46"/>
                <a:gd name="T5" fmla="*/ 0 h 29"/>
                <a:gd name="T6" fmla="*/ 0 w 46"/>
                <a:gd name="T7" fmla="*/ 29 h 29"/>
                <a:gd name="T8" fmla="*/ 28 w 46"/>
                <a:gd name="T9" fmla="*/ 29 h 29"/>
              </a:gdLst>
              <a:ahLst/>
              <a:cxnLst>
                <a:cxn ang="0">
                  <a:pos x="T0" y="T1"/>
                </a:cxn>
                <a:cxn ang="0">
                  <a:pos x="T2" y="T3"/>
                </a:cxn>
                <a:cxn ang="0">
                  <a:pos x="T4" y="T5"/>
                </a:cxn>
                <a:cxn ang="0">
                  <a:pos x="T6" y="T7"/>
                </a:cxn>
                <a:cxn ang="0">
                  <a:pos x="T8" y="T9"/>
                </a:cxn>
              </a:cxnLst>
              <a:rect l="0" t="0" r="r" b="b"/>
              <a:pathLst>
                <a:path w="46" h="29">
                  <a:moveTo>
                    <a:pt x="28" y="29"/>
                  </a:moveTo>
                  <a:cubicBezTo>
                    <a:pt x="46" y="7"/>
                    <a:pt x="46" y="7"/>
                    <a:pt x="46" y="7"/>
                  </a:cubicBezTo>
                  <a:cubicBezTo>
                    <a:pt x="41" y="3"/>
                    <a:pt x="35" y="0"/>
                    <a:pt x="28" y="0"/>
                  </a:cubicBezTo>
                  <a:cubicBezTo>
                    <a:pt x="12" y="0"/>
                    <a:pt x="0" y="13"/>
                    <a:pt x="0" y="29"/>
                  </a:cubicBezTo>
                  <a:lnTo>
                    <a:pt x="28"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14" name="Freeform 35">
              <a:extLst>
                <a:ext uri="{FF2B5EF4-FFF2-40B4-BE49-F238E27FC236}">
                  <a16:creationId xmlns:a16="http://schemas.microsoft.com/office/drawing/2014/main" id="{803226A0-74EC-4C9C-83B7-8F441D55796F}"/>
                </a:ext>
              </a:extLst>
            </p:cNvPr>
            <p:cNvSpPr>
              <a:spLocks/>
            </p:cNvSpPr>
            <p:nvPr/>
          </p:nvSpPr>
          <p:spPr bwMode="auto">
            <a:xfrm>
              <a:off x="6090" y="1681"/>
              <a:ext cx="41" cy="66"/>
            </a:xfrm>
            <a:custGeom>
              <a:avLst/>
              <a:gdLst>
                <a:gd name="T0" fmla="*/ 18 w 28"/>
                <a:gd name="T1" fmla="*/ 0 h 45"/>
                <a:gd name="T2" fmla="*/ 0 w 28"/>
                <a:gd name="T3" fmla="*/ 22 h 45"/>
                <a:gd name="T4" fmla="*/ 0 w 28"/>
                <a:gd name="T5" fmla="*/ 22 h 45"/>
                <a:gd name="T6" fmla="*/ 18 w 28"/>
                <a:gd name="T7" fmla="*/ 45 h 45"/>
                <a:gd name="T8" fmla="*/ 28 w 28"/>
                <a:gd name="T9" fmla="*/ 22 h 45"/>
                <a:gd name="T10" fmla="*/ 18 w 28"/>
                <a:gd name="T11" fmla="*/ 0 h 45"/>
              </a:gdLst>
              <a:ahLst/>
              <a:cxnLst>
                <a:cxn ang="0">
                  <a:pos x="T0" y="T1"/>
                </a:cxn>
                <a:cxn ang="0">
                  <a:pos x="T2" y="T3"/>
                </a:cxn>
                <a:cxn ang="0">
                  <a:pos x="T4" y="T5"/>
                </a:cxn>
                <a:cxn ang="0">
                  <a:pos x="T6" y="T7"/>
                </a:cxn>
                <a:cxn ang="0">
                  <a:pos x="T8" y="T9"/>
                </a:cxn>
                <a:cxn ang="0">
                  <a:pos x="T10" y="T11"/>
                </a:cxn>
              </a:cxnLst>
              <a:rect l="0" t="0" r="r" b="b"/>
              <a:pathLst>
                <a:path w="28" h="45">
                  <a:moveTo>
                    <a:pt x="18" y="0"/>
                  </a:moveTo>
                  <a:cubicBezTo>
                    <a:pt x="0" y="22"/>
                    <a:pt x="0" y="22"/>
                    <a:pt x="0" y="22"/>
                  </a:cubicBezTo>
                  <a:cubicBezTo>
                    <a:pt x="0" y="22"/>
                    <a:pt x="0" y="22"/>
                    <a:pt x="0" y="22"/>
                  </a:cubicBezTo>
                  <a:cubicBezTo>
                    <a:pt x="18" y="45"/>
                    <a:pt x="18" y="45"/>
                    <a:pt x="18" y="45"/>
                  </a:cubicBezTo>
                  <a:cubicBezTo>
                    <a:pt x="24" y="39"/>
                    <a:pt x="28" y="31"/>
                    <a:pt x="28" y="22"/>
                  </a:cubicBezTo>
                  <a:cubicBezTo>
                    <a:pt x="28" y="13"/>
                    <a:pt x="24" y="5"/>
                    <a:pt x="1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73" name="Rectangle 72">
            <a:extLst>
              <a:ext uri="{FF2B5EF4-FFF2-40B4-BE49-F238E27FC236}">
                <a16:creationId xmlns:a16="http://schemas.microsoft.com/office/drawing/2014/main" id="{7E29A0A4-2584-4163-B277-0ADB5FB5F257}"/>
              </a:ext>
            </a:extLst>
          </p:cNvPr>
          <p:cNvSpPr/>
          <p:nvPr/>
        </p:nvSpPr>
        <p:spPr>
          <a:xfrm rot="16200000">
            <a:off x="-68703" y="2898230"/>
            <a:ext cx="1664238" cy="461665"/>
          </a:xfrm>
          <a:prstGeom prst="rect">
            <a:avLst/>
          </a:prstGeom>
        </p:spPr>
        <p:txBody>
          <a:bodyPr wrap="none">
            <a:spAutoFit/>
          </a:bodyPr>
          <a:lstStyle/>
          <a:p>
            <a:r>
              <a:rPr lang="en-US" sz="2400" spc="-50">
                <a:ln w="3175">
                  <a:noFill/>
                </a:ln>
                <a:gradFill>
                  <a:gsLst>
                    <a:gs pos="1250">
                      <a:srgbClr val="1A1A1A"/>
                    </a:gs>
                    <a:gs pos="100000">
                      <a:srgbClr val="1A1A1A"/>
                    </a:gs>
                  </a:gsLst>
                  <a:lin ang="5400000" scaled="0"/>
                </a:gradFill>
                <a:latin typeface="Segoe UI Light"/>
                <a:cs typeface="Segoe UI Light"/>
              </a:rPr>
              <a:t>Frameworks</a:t>
            </a:r>
            <a:endParaRPr lang="en-US" sz="2400">
              <a:latin typeface="Segoe UI Light"/>
              <a:cs typeface="Segoe UI Light"/>
            </a:endParaRPr>
          </a:p>
        </p:txBody>
      </p:sp>
      <p:sp>
        <p:nvSpPr>
          <p:cNvPr id="74" name="Rectangle 73">
            <a:extLst>
              <a:ext uri="{FF2B5EF4-FFF2-40B4-BE49-F238E27FC236}">
                <a16:creationId xmlns:a16="http://schemas.microsoft.com/office/drawing/2014/main" id="{BE03D35C-025D-44A8-A945-BC97C57029C7}"/>
              </a:ext>
            </a:extLst>
          </p:cNvPr>
          <p:cNvSpPr/>
          <p:nvPr/>
        </p:nvSpPr>
        <p:spPr>
          <a:xfrm rot="16200000">
            <a:off x="76913" y="5504504"/>
            <a:ext cx="1373005" cy="461665"/>
          </a:xfrm>
          <a:prstGeom prst="rect">
            <a:avLst/>
          </a:prstGeom>
        </p:spPr>
        <p:txBody>
          <a:bodyPr wrap="none">
            <a:spAutoFit/>
          </a:bodyPr>
          <a:lstStyle/>
          <a:p>
            <a:r>
              <a:rPr lang="en-US" sz="2400" spc="-50">
                <a:ln w="3175">
                  <a:noFill/>
                </a:ln>
                <a:gradFill>
                  <a:gsLst>
                    <a:gs pos="1250">
                      <a:srgbClr val="1A1A1A"/>
                    </a:gs>
                    <a:gs pos="100000">
                      <a:srgbClr val="1A1A1A"/>
                    </a:gs>
                  </a:gsLst>
                  <a:lin ang="5400000" scaled="0"/>
                </a:gradFill>
                <a:latin typeface="Segoe UI Light"/>
                <a:cs typeface="Segoe UI Light"/>
              </a:rPr>
              <a:t>Hardware</a:t>
            </a:r>
            <a:endParaRPr lang="en-US" sz="2400">
              <a:latin typeface="Segoe UI Light"/>
              <a:cs typeface="Segoe UI Light"/>
            </a:endParaRPr>
          </a:p>
        </p:txBody>
      </p:sp>
      <p:sp>
        <p:nvSpPr>
          <p:cNvPr id="81" name="Rectangle 80">
            <a:extLst>
              <a:ext uri="{FF2B5EF4-FFF2-40B4-BE49-F238E27FC236}">
                <a16:creationId xmlns:a16="http://schemas.microsoft.com/office/drawing/2014/main" id="{CAB97F6F-36FB-4E26-A66D-2644E07F585E}"/>
              </a:ext>
            </a:extLst>
          </p:cNvPr>
          <p:cNvSpPr/>
          <p:nvPr/>
        </p:nvSpPr>
        <p:spPr bwMode="auto">
          <a:xfrm>
            <a:off x="1018071" y="1656892"/>
            <a:ext cx="1788220" cy="2915107"/>
          </a:xfrm>
          <a:prstGeom prst="rect">
            <a:avLst/>
          </a:prstGeom>
          <a:solidFill>
            <a:schemeClr val="bg1"/>
          </a:solidFill>
          <a:ln w="10795" cap="flat" cmpd="sng" algn="ctr">
            <a:noFill/>
            <a:prstDash val="solid"/>
          </a:ln>
          <a:effectLst>
            <a:outerShdw blurRad="254000" dist="50800" dir="2700000" sx="98000" sy="98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914400" rIns="274320" bIns="3657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Semibold"/>
              <a:ea typeface="+mn-ea"/>
              <a:cs typeface="Segoe UI" pitchFamily="34" charset="0"/>
            </a:endParaRPr>
          </a:p>
        </p:txBody>
      </p:sp>
      <p:sp>
        <p:nvSpPr>
          <p:cNvPr id="82" name="Rectangle 81">
            <a:extLst>
              <a:ext uri="{FF2B5EF4-FFF2-40B4-BE49-F238E27FC236}">
                <a16:creationId xmlns:a16="http://schemas.microsoft.com/office/drawing/2014/main" id="{3FF56EC8-DA84-4BF4-9DF0-029EBB9622BD}"/>
              </a:ext>
            </a:extLst>
          </p:cNvPr>
          <p:cNvSpPr/>
          <p:nvPr/>
        </p:nvSpPr>
        <p:spPr>
          <a:xfrm>
            <a:off x="1051830" y="1720431"/>
            <a:ext cx="1801117"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1A1A1A"/>
                </a:solidFill>
                <a:effectLst/>
                <a:uLnTx/>
                <a:uFillTx/>
                <a:latin typeface="Segoe UI"/>
                <a:ea typeface="+mn-ea"/>
                <a:cs typeface="+mn-cs"/>
              </a:rPr>
              <a:t>Custom</a:t>
            </a:r>
            <a:r>
              <a:rPr kumimoji="0" lang="en-US" sz="1600" b="0" i="0" u="none" strike="noStrike" kern="1200" cap="none" spc="0" normalizeH="0" baseline="0" noProof="0" dirty="0">
                <a:ln>
                  <a:noFill/>
                </a:ln>
                <a:solidFill>
                  <a:srgbClr val="1A1A1A"/>
                </a:solidFill>
                <a:effectLst/>
                <a:uLnTx/>
                <a:uFillTx/>
                <a:latin typeface="Segoe UI"/>
                <a:ea typeface="+mn-ea"/>
                <a:cs typeface="+mn-cs"/>
              </a:rPr>
              <a:t> purpose machine learning </a:t>
            </a:r>
            <a:r>
              <a:rPr kumimoji="0" lang="en-US" sz="1600" b="1" i="0" u="none" strike="noStrike" kern="1200" cap="none" spc="0" normalizeH="0" baseline="0" noProof="0" dirty="0">
                <a:ln>
                  <a:noFill/>
                </a:ln>
                <a:solidFill>
                  <a:srgbClr val="1A1A1A"/>
                </a:solidFill>
                <a:effectLst/>
                <a:uLnTx/>
                <a:uFillTx/>
                <a:latin typeface="Segoe UI"/>
                <a:ea typeface="+mn-ea"/>
                <a:cs typeface="+mn-cs"/>
              </a:rPr>
              <a:t>algorithms</a:t>
            </a:r>
            <a:r>
              <a:rPr kumimoji="0" lang="en-US" sz="1600" b="0" i="0" u="none" strike="noStrike" kern="1200" cap="none" spc="0" normalizeH="0" baseline="0" noProof="0" dirty="0">
                <a:ln>
                  <a:noFill/>
                </a:ln>
                <a:solidFill>
                  <a:srgbClr val="1A1A1A"/>
                </a:solidFill>
                <a:effectLst/>
                <a:uLnTx/>
                <a:uFillTx/>
                <a:latin typeface="Segoe UI"/>
                <a:ea typeface="+mn-ea"/>
                <a:cs typeface="+mn-cs"/>
              </a:rPr>
              <a:t> </a:t>
            </a:r>
          </a:p>
        </p:txBody>
      </p:sp>
      <p:sp>
        <p:nvSpPr>
          <p:cNvPr id="80" name="Rectangle 79">
            <a:extLst>
              <a:ext uri="{FF2B5EF4-FFF2-40B4-BE49-F238E27FC236}">
                <a16:creationId xmlns:a16="http://schemas.microsoft.com/office/drawing/2014/main" id="{31A7016B-3E23-4C61-811C-F025010434C0}"/>
              </a:ext>
            </a:extLst>
          </p:cNvPr>
          <p:cNvSpPr/>
          <p:nvPr/>
        </p:nvSpPr>
        <p:spPr bwMode="auto">
          <a:xfrm>
            <a:off x="1111028" y="2146682"/>
            <a:ext cx="1601390" cy="2441904"/>
          </a:xfrm>
          <a:prstGeom prst="rect">
            <a:avLst/>
          </a:prstGeom>
          <a:noFill/>
          <a:ln w="10795" cap="flat" cmpd="sng" algn="ctr">
            <a:no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280160" rIns="182880" bIns="36576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Theano</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solidFill>
                  <a:srgbClr val="1A1A1A"/>
                </a:solidFill>
                <a:effectLst/>
                <a:uLnTx/>
                <a:uFillTx/>
                <a:latin typeface="Segoe UI Light" panose="020B0502040204020203" pitchFamily="34" charset="0"/>
                <a:ea typeface="+mn-ea"/>
                <a:cs typeface="Segoe UI Light" panose="020B0502040204020203" pitchFamily="34" charset="0"/>
              </a:rPr>
              <a:t>DisBelief</a:t>
            </a:r>
            <a:endParaRPr kumimoji="0" lang="en-US" sz="16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Caffe</a:t>
            </a:r>
          </a:p>
        </p:txBody>
      </p:sp>
      <p:grpSp>
        <p:nvGrpSpPr>
          <p:cNvPr id="100" name="Group 99">
            <a:extLst>
              <a:ext uri="{FF2B5EF4-FFF2-40B4-BE49-F238E27FC236}">
                <a16:creationId xmlns:a16="http://schemas.microsoft.com/office/drawing/2014/main" id="{D10FB658-CEAE-4300-BC27-856F331BFA6C}"/>
              </a:ext>
            </a:extLst>
          </p:cNvPr>
          <p:cNvGrpSpPr/>
          <p:nvPr/>
        </p:nvGrpSpPr>
        <p:grpSpPr>
          <a:xfrm>
            <a:off x="1008572" y="4998250"/>
            <a:ext cx="1788220" cy="1625365"/>
            <a:chOff x="1506514" y="4998250"/>
            <a:chExt cx="1788220" cy="1625365"/>
          </a:xfrm>
        </p:grpSpPr>
        <p:sp>
          <p:nvSpPr>
            <p:cNvPr id="101" name="Rectangle 100">
              <a:extLst>
                <a:ext uri="{FF2B5EF4-FFF2-40B4-BE49-F238E27FC236}">
                  <a16:creationId xmlns:a16="http://schemas.microsoft.com/office/drawing/2014/main" id="{18E872EB-4494-49EA-8955-D23E20F2E193}"/>
                </a:ext>
              </a:extLst>
            </p:cNvPr>
            <p:cNvSpPr/>
            <p:nvPr/>
          </p:nvSpPr>
          <p:spPr bwMode="auto">
            <a:xfrm>
              <a:off x="1506514" y="4998250"/>
              <a:ext cx="1788220" cy="1625365"/>
            </a:xfrm>
            <a:prstGeom prst="rect">
              <a:avLst/>
            </a:prstGeom>
            <a:solidFill>
              <a:schemeClr val="bg1"/>
            </a:solidFill>
            <a:ln w="10795" cap="flat" cmpd="sng" algn="ctr">
              <a:noFill/>
              <a:prstDash val="solid"/>
            </a:ln>
            <a:effectLst>
              <a:outerShdw blurRad="254000" dist="50800" dir="2700000" sx="98000" sy="98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914400" rIns="274320" bIns="3657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Semibold"/>
                <a:ea typeface="+mn-ea"/>
                <a:cs typeface="Segoe UI" pitchFamily="34" charset="0"/>
              </a:endParaRPr>
            </a:p>
          </p:txBody>
        </p:sp>
        <p:sp>
          <p:nvSpPr>
            <p:cNvPr id="102" name="Rectangle 101">
              <a:extLst>
                <a:ext uri="{FF2B5EF4-FFF2-40B4-BE49-F238E27FC236}">
                  <a16:creationId xmlns:a16="http://schemas.microsoft.com/office/drawing/2014/main" id="{2E0E06FE-6B73-405E-B9C3-375AE304576D}"/>
                </a:ext>
              </a:extLst>
            </p:cNvPr>
            <p:cNvSpPr/>
            <p:nvPr/>
          </p:nvSpPr>
          <p:spPr>
            <a:xfrm>
              <a:off x="1766227" y="5272322"/>
              <a:ext cx="1268793" cy="1077218"/>
            </a:xfrm>
            <a:prstGeom prst="rect">
              <a:avLst/>
            </a:prstGeom>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mn-ea"/>
                  <a:cs typeface="Segoe UI" pitchFamily="34" charset="0"/>
                </a:rPr>
                <a:t>Algebra &amp; linear libs</a:t>
              </a:r>
            </a:p>
            <a:p>
              <a:pPr marL="171450" marR="0" lvl="0" indent="-171450" algn="ctr"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CPU</a:t>
              </a:r>
            </a:p>
            <a:p>
              <a:pPr marL="171450" marR="0" lvl="0" indent="-171450" algn="ctr"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GPU</a:t>
              </a:r>
            </a:p>
          </p:txBody>
        </p:sp>
      </p:grpSp>
      <p:grpSp>
        <p:nvGrpSpPr>
          <p:cNvPr id="3" name="Group 2">
            <a:extLst>
              <a:ext uri="{FF2B5EF4-FFF2-40B4-BE49-F238E27FC236}">
                <a16:creationId xmlns:a16="http://schemas.microsoft.com/office/drawing/2014/main" id="{53EA53B3-45A1-44A7-B2D4-0FF7346A8580}"/>
              </a:ext>
            </a:extLst>
          </p:cNvPr>
          <p:cNvGrpSpPr/>
          <p:nvPr/>
        </p:nvGrpSpPr>
        <p:grpSpPr>
          <a:xfrm>
            <a:off x="5463595" y="3032427"/>
            <a:ext cx="520224" cy="2801054"/>
            <a:chOff x="5463595" y="3032427"/>
            <a:chExt cx="520224" cy="2801054"/>
          </a:xfrm>
        </p:grpSpPr>
        <p:sp>
          <p:nvSpPr>
            <p:cNvPr id="104" name="Arrow: Down 103">
              <a:extLst>
                <a:ext uri="{FF2B5EF4-FFF2-40B4-BE49-F238E27FC236}">
                  <a16:creationId xmlns:a16="http://schemas.microsoft.com/office/drawing/2014/main" id="{5805F568-55BA-4CE1-AC44-21AC52C488AC}"/>
                </a:ext>
              </a:extLst>
            </p:cNvPr>
            <p:cNvSpPr/>
            <p:nvPr/>
          </p:nvSpPr>
          <p:spPr>
            <a:xfrm rot="16200000">
              <a:off x="5604943" y="2891079"/>
              <a:ext cx="237527" cy="520224"/>
            </a:xfrm>
            <a:prstGeom prst="downArrow">
              <a:avLst>
                <a:gd name="adj1" fmla="val 44022"/>
                <a:gd name="adj2" fmla="val 50000"/>
              </a:avLst>
            </a:prstGeom>
            <a:solidFill>
              <a:schemeClr val="accent6">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p:txBody>
        </p:sp>
        <p:sp>
          <p:nvSpPr>
            <p:cNvPr id="105" name="Arrow: Down 104">
              <a:extLst>
                <a:ext uri="{FF2B5EF4-FFF2-40B4-BE49-F238E27FC236}">
                  <a16:creationId xmlns:a16="http://schemas.microsoft.com/office/drawing/2014/main" id="{4460EF9A-8940-48BC-9BA0-B7DE77A3331D}"/>
                </a:ext>
              </a:extLst>
            </p:cNvPr>
            <p:cNvSpPr/>
            <p:nvPr/>
          </p:nvSpPr>
          <p:spPr>
            <a:xfrm rot="16200000">
              <a:off x="5604943" y="5454606"/>
              <a:ext cx="237527" cy="520224"/>
            </a:xfrm>
            <a:prstGeom prst="downArrow">
              <a:avLst>
                <a:gd name="adj1" fmla="val 44022"/>
                <a:gd name="adj2" fmla="val 50000"/>
              </a:avLst>
            </a:prstGeom>
            <a:solidFill>
              <a:schemeClr val="accent6">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p:txBody>
        </p:sp>
      </p:grpSp>
      <p:cxnSp>
        <p:nvCxnSpPr>
          <p:cNvPr id="97" name="Straight Connector 96">
            <a:extLst>
              <a:ext uri="{FF2B5EF4-FFF2-40B4-BE49-F238E27FC236}">
                <a16:creationId xmlns:a16="http://schemas.microsoft.com/office/drawing/2014/main" id="{49CAA05F-45C7-484A-9DFE-8E48199F7277}"/>
              </a:ext>
            </a:extLst>
          </p:cNvPr>
          <p:cNvCxnSpPr>
            <a:cxnSpLocks/>
          </p:cNvCxnSpPr>
          <p:nvPr/>
        </p:nvCxnSpPr>
        <p:spPr>
          <a:xfrm flipH="1">
            <a:off x="21193" y="4741680"/>
            <a:ext cx="12170807" cy="0"/>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F4E8DEFF-61B4-4A9F-93CF-C39E008C8DD3}"/>
              </a:ext>
            </a:extLst>
          </p:cNvPr>
          <p:cNvGrpSpPr/>
          <p:nvPr/>
        </p:nvGrpSpPr>
        <p:grpSpPr>
          <a:xfrm>
            <a:off x="6083663" y="1163229"/>
            <a:ext cx="5659641" cy="3408770"/>
            <a:chOff x="6083663" y="1163229"/>
            <a:chExt cx="5659641" cy="3408770"/>
          </a:xfrm>
        </p:grpSpPr>
        <p:grpSp>
          <p:nvGrpSpPr>
            <p:cNvPr id="6" name="Group 5">
              <a:extLst>
                <a:ext uri="{FF2B5EF4-FFF2-40B4-BE49-F238E27FC236}">
                  <a16:creationId xmlns:a16="http://schemas.microsoft.com/office/drawing/2014/main" id="{5050B11E-EC26-4056-87C7-271A5E2ADD7C}"/>
                </a:ext>
              </a:extLst>
            </p:cNvPr>
            <p:cNvGrpSpPr/>
            <p:nvPr/>
          </p:nvGrpSpPr>
          <p:grpSpPr>
            <a:xfrm>
              <a:off x="6083663" y="1163229"/>
              <a:ext cx="5659641" cy="3408770"/>
              <a:chOff x="5999776" y="1163229"/>
              <a:chExt cx="5659641" cy="3408770"/>
            </a:xfrm>
          </p:grpSpPr>
          <p:sp>
            <p:nvSpPr>
              <p:cNvPr id="106" name="Rectangle 105">
                <a:extLst>
                  <a:ext uri="{FF2B5EF4-FFF2-40B4-BE49-F238E27FC236}">
                    <a16:creationId xmlns:a16="http://schemas.microsoft.com/office/drawing/2014/main" id="{1E4F714A-E01F-4835-BA74-89B8CE80694A}"/>
                  </a:ext>
                </a:extLst>
              </p:cNvPr>
              <p:cNvSpPr/>
              <p:nvPr/>
            </p:nvSpPr>
            <p:spPr bwMode="auto">
              <a:xfrm>
                <a:off x="5999776" y="1656892"/>
                <a:ext cx="5659641" cy="2915107"/>
              </a:xfrm>
              <a:prstGeom prst="rect">
                <a:avLst/>
              </a:prstGeom>
              <a:solidFill>
                <a:schemeClr val="bg1"/>
              </a:solidFill>
              <a:ln w="10795" cap="flat" cmpd="sng" algn="ctr">
                <a:noFill/>
                <a:prstDash val="solid"/>
              </a:ln>
              <a:effectLst>
                <a:outerShdw blurRad="254000" dist="50800" dir="2700000" sx="98000" sy="98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914400" rIns="274320" bIns="3657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Semibold"/>
                  <a:ea typeface="+mn-ea"/>
                  <a:cs typeface="Segoe UI" pitchFamily="34" charset="0"/>
                </a:endParaRPr>
              </a:p>
            </p:txBody>
          </p:sp>
          <p:sp>
            <p:nvSpPr>
              <p:cNvPr id="79" name="TextBox 78">
                <a:extLst>
                  <a:ext uri="{FF2B5EF4-FFF2-40B4-BE49-F238E27FC236}">
                    <a16:creationId xmlns:a16="http://schemas.microsoft.com/office/drawing/2014/main" id="{E86395F3-C8B6-491D-9A02-8CA49BB603E5}"/>
                  </a:ext>
                </a:extLst>
              </p:cNvPr>
              <p:cNvSpPr txBox="1"/>
              <p:nvPr/>
            </p:nvSpPr>
            <p:spPr>
              <a:xfrm>
                <a:off x="7952302" y="1163229"/>
                <a:ext cx="1664494" cy="341632"/>
              </a:xfrm>
              <a:prstGeom prst="rect">
                <a:avLst/>
              </a:prstGeom>
              <a:noFill/>
            </p:spPr>
            <p:txBody>
              <a:bodyPr wrap="none" lIns="45720" tIns="45720" rIns="45720" bIns="45720" rtlCol="0">
                <a:spAutoFit/>
              </a:bodyPr>
              <a:lstStyle/>
              <a:p>
                <a:pPr algn="ctr">
                  <a:lnSpc>
                    <a:spcPct val="90000"/>
                  </a:lnSpc>
                  <a:spcAft>
                    <a:spcPts val="600"/>
                  </a:spcAft>
                </a:pPr>
                <a:r>
                  <a:rPr lang="en-US" b="1">
                    <a:gradFill>
                      <a:gsLst>
                        <a:gs pos="2917">
                          <a:schemeClr val="tx1"/>
                        </a:gs>
                        <a:gs pos="30000">
                          <a:schemeClr val="tx1"/>
                        </a:gs>
                      </a:gsLst>
                      <a:lin ang="5400000" scaled="0"/>
                    </a:gradFill>
                  </a:rPr>
                  <a:t>Gen 3  </a:t>
                </a:r>
                <a:r>
                  <a:rPr lang="en-US" i="1">
                    <a:gradFill>
                      <a:gsLst>
                        <a:gs pos="2917">
                          <a:schemeClr val="tx1"/>
                        </a:gs>
                        <a:gs pos="30000">
                          <a:schemeClr val="tx1"/>
                        </a:gs>
                      </a:gsLst>
                      <a:lin ang="5400000" scaled="0"/>
                    </a:gradFill>
                  </a:rPr>
                  <a:t>present-</a:t>
                </a:r>
              </a:p>
            </p:txBody>
          </p:sp>
          <p:sp>
            <p:nvSpPr>
              <p:cNvPr id="219" name="Rectangle 218">
                <a:extLst>
                  <a:ext uri="{FF2B5EF4-FFF2-40B4-BE49-F238E27FC236}">
                    <a16:creationId xmlns:a16="http://schemas.microsoft.com/office/drawing/2014/main" id="{0604AB1C-D2B5-4BE0-8E21-DE70637345E1}"/>
                  </a:ext>
                </a:extLst>
              </p:cNvPr>
              <p:cNvSpPr/>
              <p:nvPr/>
            </p:nvSpPr>
            <p:spPr bwMode="auto">
              <a:xfrm>
                <a:off x="6096000" y="2332022"/>
                <a:ext cx="5415504" cy="1015790"/>
              </a:xfrm>
              <a:prstGeom prst="rect">
                <a:avLst/>
              </a:prstGeom>
              <a:noFill/>
              <a:ln w="12700" cap="flat" cmpd="sng" algn="ctr">
                <a:solidFill>
                  <a:schemeClr val="accent6">
                    <a:lumMod val="90000"/>
                  </a:schemeClr>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0" tIns="365760" rIns="182880" bIns="365760" numCol="1" spcCol="0" rtlCol="0" fromWordArt="0" anchor="ctr" anchorCtr="0" forceAA="0" compatLnSpc="1">
                <a:prstTxWarp prst="textNoShape">
                  <a:avLst/>
                </a:prstTxWarp>
                <a:noAutofit/>
              </a:bodyPr>
              <a:lstStyle/>
              <a:p>
                <a:pPr lvl="0" defTabSz="932472" fontAlgn="base">
                  <a:spcBef>
                    <a:spcPct val="0"/>
                  </a:spcBef>
                  <a:spcAft>
                    <a:spcPct val="0"/>
                  </a:spcAft>
                  <a:defRPr/>
                </a:pPr>
                <a:r>
                  <a:rPr lang="en-US" altLang="zh-CN" dirty="0">
                    <a:solidFill>
                      <a:srgbClr val="1A1A1A"/>
                    </a:solidFill>
                    <a:cs typeface="Segoe UI" pitchFamily="34" charset="0"/>
                  </a:rPr>
                  <a:t>A Full-Featured Programming Language for ML: Expressive and flexible </a:t>
                </a:r>
              </a:p>
              <a:p>
                <a:pPr lvl="0" defTabSz="932472" fontAlgn="base">
                  <a:spcBef>
                    <a:spcPct val="0"/>
                  </a:spcBef>
                  <a:spcAft>
                    <a:spcPct val="0"/>
                  </a:spcAft>
                  <a:defRPr/>
                </a:pPr>
                <a:r>
                  <a:rPr lang="en-US" altLang="zh-CN" dirty="0">
                    <a:solidFill>
                      <a:srgbClr val="1A1A1A"/>
                    </a:solidFill>
                    <a:cs typeface="Segoe UI" pitchFamily="34" charset="0"/>
                  </a:rPr>
                  <a:t>Control flow, recursion, sparsity</a:t>
                </a:r>
              </a:p>
            </p:txBody>
          </p:sp>
          <p:sp>
            <p:nvSpPr>
              <p:cNvPr id="220" name="Rectangle 219">
                <a:extLst>
                  <a:ext uri="{FF2B5EF4-FFF2-40B4-BE49-F238E27FC236}">
                    <a16:creationId xmlns:a16="http://schemas.microsoft.com/office/drawing/2014/main" id="{B75BF2E3-3F03-4A74-901F-C8129C57DC81}"/>
                  </a:ext>
                </a:extLst>
              </p:cNvPr>
              <p:cNvSpPr/>
              <p:nvPr/>
            </p:nvSpPr>
            <p:spPr bwMode="auto">
              <a:xfrm>
                <a:off x="6096000" y="3446570"/>
                <a:ext cx="5415504" cy="1015790"/>
              </a:xfrm>
              <a:prstGeom prst="rect">
                <a:avLst/>
              </a:prstGeom>
              <a:noFill/>
              <a:ln w="12700" cap="flat" cmpd="sng" algn="ctr">
                <a:solidFill>
                  <a:schemeClr val="accent6">
                    <a:lumMod val="90000"/>
                  </a:schemeClr>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0" tIns="365760" rIns="182880" bIns="365760" numCol="1" spcCol="0" rtlCol="0" fromWordArt="0" anchor="ctr" anchorCtr="0" forceAA="0" compatLnSpc="1">
                <a:prstTxWarp prst="textNoShape">
                  <a:avLst/>
                </a:prstTxWarp>
                <a:noAutofit/>
              </a:bodyPr>
              <a:lstStyle/>
              <a:p>
                <a:pPr lvl="0" defTabSz="932472" fontAlgn="base">
                  <a:spcBef>
                    <a:spcPct val="0"/>
                  </a:spcBef>
                  <a:spcAft>
                    <a:spcPct val="0"/>
                  </a:spcAft>
                  <a:defRPr/>
                </a:pPr>
                <a:r>
                  <a:rPr lang="en-US" altLang="zh-CN" dirty="0">
                    <a:solidFill>
                      <a:srgbClr val="1A1A1A"/>
                    </a:solidFill>
                    <a:cs typeface="Segoe UI" pitchFamily="34" charset="0"/>
                  </a:rPr>
                  <a:t>Powerful Compiler Infrastructure: </a:t>
                </a:r>
              </a:p>
              <a:p>
                <a:pPr lvl="0" defTabSz="932472" fontAlgn="base">
                  <a:spcBef>
                    <a:spcPct val="0"/>
                  </a:spcBef>
                  <a:spcAft>
                    <a:spcPct val="0"/>
                  </a:spcAft>
                  <a:defRPr/>
                </a:pPr>
                <a:r>
                  <a:rPr lang="en-US" altLang="zh-CN" dirty="0">
                    <a:solidFill>
                      <a:srgbClr val="1A1A1A"/>
                    </a:solidFill>
                    <a:cs typeface="Segoe UI" pitchFamily="34" charset="0"/>
                  </a:rPr>
                  <a:t>Code optimization, sparsity optimization, hardware targeting</a:t>
                </a:r>
              </a:p>
            </p:txBody>
          </p:sp>
          <p:sp>
            <p:nvSpPr>
              <p:cNvPr id="76" name="Rectangle 75">
                <a:extLst>
                  <a:ext uri="{FF2B5EF4-FFF2-40B4-BE49-F238E27FC236}">
                    <a16:creationId xmlns:a16="http://schemas.microsoft.com/office/drawing/2014/main" id="{ADD448E2-286A-439E-BA43-A61FFDE3A7C1}"/>
                  </a:ext>
                </a:extLst>
              </p:cNvPr>
              <p:cNvSpPr/>
              <p:nvPr/>
            </p:nvSpPr>
            <p:spPr>
              <a:xfrm>
                <a:off x="6451889" y="1745174"/>
                <a:ext cx="4831688" cy="369332"/>
              </a:xfrm>
              <a:prstGeom prst="rect">
                <a:avLst/>
              </a:prstGeom>
            </p:spPr>
            <p:txBody>
              <a:bodyPr wrap="square">
                <a:spAutoFit/>
              </a:bodyPr>
              <a:lstStyle/>
              <a:p>
                <a:r>
                  <a:rPr lang="en-US" b="1"/>
                  <a:t>Machine Learning Language and Compiler</a:t>
                </a:r>
                <a:endParaRPr lang="en-US"/>
              </a:p>
            </p:txBody>
          </p:sp>
        </p:grpSp>
        <p:grpSp>
          <p:nvGrpSpPr>
            <p:cNvPr id="108" name="Group 107">
              <a:extLst>
                <a:ext uri="{FF2B5EF4-FFF2-40B4-BE49-F238E27FC236}">
                  <a16:creationId xmlns:a16="http://schemas.microsoft.com/office/drawing/2014/main" id="{F204918A-0054-4F83-B12C-4D36F1A0F983}"/>
                </a:ext>
              </a:extLst>
            </p:cNvPr>
            <p:cNvGrpSpPr/>
            <p:nvPr/>
          </p:nvGrpSpPr>
          <p:grpSpPr>
            <a:xfrm>
              <a:off x="6378535" y="2553211"/>
              <a:ext cx="508040" cy="509202"/>
              <a:chOff x="1720094" y="3282538"/>
              <a:chExt cx="456449" cy="457493"/>
            </a:xfrm>
          </p:grpSpPr>
          <p:sp>
            <p:nvSpPr>
              <p:cNvPr id="109" name="Oval 31">
                <a:extLst>
                  <a:ext uri="{FF2B5EF4-FFF2-40B4-BE49-F238E27FC236}">
                    <a16:creationId xmlns:a16="http://schemas.microsoft.com/office/drawing/2014/main" id="{FCC168E2-1DB5-4608-B235-88CF0CFBB2E5}"/>
                  </a:ext>
                </a:extLst>
              </p:cNvPr>
              <p:cNvSpPr>
                <a:spLocks noChangeArrowheads="1"/>
              </p:cNvSpPr>
              <p:nvPr/>
            </p:nvSpPr>
            <p:spPr bwMode="auto">
              <a:xfrm>
                <a:off x="1720094" y="3282538"/>
                <a:ext cx="456449" cy="457493"/>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0" name="Freeform 32">
                <a:extLst>
                  <a:ext uri="{FF2B5EF4-FFF2-40B4-BE49-F238E27FC236}">
                    <a16:creationId xmlns:a16="http://schemas.microsoft.com/office/drawing/2014/main" id="{E70E0B82-E6C2-4899-BA0C-B210970CAC21}"/>
                  </a:ext>
                </a:extLst>
              </p:cNvPr>
              <p:cNvSpPr>
                <a:spLocks/>
              </p:cNvSpPr>
              <p:nvPr/>
            </p:nvSpPr>
            <p:spPr bwMode="auto">
              <a:xfrm>
                <a:off x="1741575" y="3304501"/>
                <a:ext cx="414027" cy="354102"/>
              </a:xfrm>
              <a:custGeom>
                <a:avLst/>
                <a:gdLst>
                  <a:gd name="T0" fmla="*/ 71 w 487"/>
                  <a:gd name="T1" fmla="*/ 416 h 416"/>
                  <a:gd name="T2" fmla="*/ 243 w 487"/>
                  <a:gd name="T3" fmla="*/ 243 h 416"/>
                  <a:gd name="T4" fmla="*/ 416 w 487"/>
                  <a:gd name="T5" fmla="*/ 416 h 416"/>
                  <a:gd name="T6" fmla="*/ 487 w 487"/>
                  <a:gd name="T7" fmla="*/ 243 h 416"/>
                  <a:gd name="T8" fmla="*/ 243 w 487"/>
                  <a:gd name="T9" fmla="*/ 0 h 416"/>
                  <a:gd name="T10" fmla="*/ 0 w 487"/>
                  <a:gd name="T11" fmla="*/ 243 h 416"/>
                  <a:gd name="T12" fmla="*/ 71 w 487"/>
                  <a:gd name="T13" fmla="*/ 416 h 416"/>
                </a:gdLst>
                <a:ahLst/>
                <a:cxnLst>
                  <a:cxn ang="0">
                    <a:pos x="T0" y="T1"/>
                  </a:cxn>
                  <a:cxn ang="0">
                    <a:pos x="T2" y="T3"/>
                  </a:cxn>
                  <a:cxn ang="0">
                    <a:pos x="T4" y="T5"/>
                  </a:cxn>
                  <a:cxn ang="0">
                    <a:pos x="T6" y="T7"/>
                  </a:cxn>
                  <a:cxn ang="0">
                    <a:pos x="T8" y="T9"/>
                  </a:cxn>
                  <a:cxn ang="0">
                    <a:pos x="T10" y="T11"/>
                  </a:cxn>
                  <a:cxn ang="0">
                    <a:pos x="T12" y="T13"/>
                  </a:cxn>
                </a:cxnLst>
                <a:rect l="0" t="0" r="r" b="b"/>
                <a:pathLst>
                  <a:path w="487" h="416">
                    <a:moveTo>
                      <a:pt x="71" y="416"/>
                    </a:moveTo>
                    <a:cubicBezTo>
                      <a:pt x="243" y="243"/>
                      <a:pt x="243" y="243"/>
                      <a:pt x="243" y="243"/>
                    </a:cubicBezTo>
                    <a:cubicBezTo>
                      <a:pt x="416" y="416"/>
                      <a:pt x="416" y="416"/>
                      <a:pt x="416" y="416"/>
                    </a:cubicBezTo>
                    <a:cubicBezTo>
                      <a:pt x="460" y="372"/>
                      <a:pt x="487" y="311"/>
                      <a:pt x="487" y="243"/>
                    </a:cubicBezTo>
                    <a:cubicBezTo>
                      <a:pt x="487" y="109"/>
                      <a:pt x="378" y="0"/>
                      <a:pt x="243" y="0"/>
                    </a:cubicBezTo>
                    <a:cubicBezTo>
                      <a:pt x="109" y="0"/>
                      <a:pt x="0" y="109"/>
                      <a:pt x="0" y="243"/>
                    </a:cubicBezTo>
                    <a:cubicBezTo>
                      <a:pt x="0" y="311"/>
                      <a:pt x="27" y="372"/>
                      <a:pt x="71" y="416"/>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1" name="Freeform 33">
                <a:extLst>
                  <a:ext uri="{FF2B5EF4-FFF2-40B4-BE49-F238E27FC236}">
                    <a16:creationId xmlns:a16="http://schemas.microsoft.com/office/drawing/2014/main" id="{85C19CB8-E51E-4526-9874-1A9F9F6328DF}"/>
                  </a:ext>
                </a:extLst>
              </p:cNvPr>
              <p:cNvSpPr>
                <a:spLocks/>
              </p:cNvSpPr>
              <p:nvPr/>
            </p:nvSpPr>
            <p:spPr bwMode="auto">
              <a:xfrm>
                <a:off x="1741574" y="3304500"/>
                <a:ext cx="354957" cy="354102"/>
              </a:xfrm>
              <a:custGeom>
                <a:avLst/>
                <a:gdLst>
                  <a:gd name="T0" fmla="*/ 243 w 418"/>
                  <a:gd name="T1" fmla="*/ 243 h 416"/>
                  <a:gd name="T2" fmla="*/ 71 w 418"/>
                  <a:gd name="T3" fmla="*/ 416 h 416"/>
                  <a:gd name="T4" fmla="*/ 0 w 418"/>
                  <a:gd name="T5" fmla="*/ 243 h 416"/>
                  <a:gd name="T6" fmla="*/ 243 w 418"/>
                  <a:gd name="T7" fmla="*/ 0 h 416"/>
                  <a:gd name="T8" fmla="*/ 418 w 418"/>
                  <a:gd name="T9" fmla="*/ 73 h 416"/>
                  <a:gd name="T10" fmla="*/ 243 w 418"/>
                  <a:gd name="T11" fmla="*/ 243 h 416"/>
                </a:gdLst>
                <a:ahLst/>
                <a:cxnLst>
                  <a:cxn ang="0">
                    <a:pos x="T0" y="T1"/>
                  </a:cxn>
                  <a:cxn ang="0">
                    <a:pos x="T2" y="T3"/>
                  </a:cxn>
                  <a:cxn ang="0">
                    <a:pos x="T4" y="T5"/>
                  </a:cxn>
                  <a:cxn ang="0">
                    <a:pos x="T6" y="T7"/>
                  </a:cxn>
                  <a:cxn ang="0">
                    <a:pos x="T8" y="T9"/>
                  </a:cxn>
                  <a:cxn ang="0">
                    <a:pos x="T10" y="T11"/>
                  </a:cxn>
                </a:cxnLst>
                <a:rect l="0" t="0" r="r" b="b"/>
                <a:pathLst>
                  <a:path w="418" h="416">
                    <a:moveTo>
                      <a:pt x="243" y="243"/>
                    </a:moveTo>
                    <a:cubicBezTo>
                      <a:pt x="71" y="416"/>
                      <a:pt x="71" y="416"/>
                      <a:pt x="71" y="416"/>
                    </a:cubicBezTo>
                    <a:cubicBezTo>
                      <a:pt x="25" y="370"/>
                      <a:pt x="0" y="308"/>
                      <a:pt x="0" y="243"/>
                    </a:cubicBezTo>
                    <a:cubicBezTo>
                      <a:pt x="0" y="110"/>
                      <a:pt x="110" y="0"/>
                      <a:pt x="243" y="0"/>
                    </a:cubicBezTo>
                    <a:cubicBezTo>
                      <a:pt x="309" y="0"/>
                      <a:pt x="372" y="26"/>
                      <a:pt x="418" y="73"/>
                    </a:cubicBezTo>
                    <a:lnTo>
                      <a:pt x="243" y="243"/>
                    </a:lnTo>
                    <a:close/>
                  </a:path>
                </a:pathLst>
              </a:custGeom>
              <a:solidFill>
                <a:srgbClr val="459B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2" name="Oval 34">
                <a:extLst>
                  <a:ext uri="{FF2B5EF4-FFF2-40B4-BE49-F238E27FC236}">
                    <a16:creationId xmlns:a16="http://schemas.microsoft.com/office/drawing/2014/main" id="{64A22D82-0B9B-4E5A-91A0-72123C6C593B}"/>
                  </a:ext>
                </a:extLst>
              </p:cNvPr>
              <p:cNvSpPr>
                <a:spLocks noChangeArrowheads="1"/>
              </p:cNvSpPr>
              <p:nvPr/>
            </p:nvSpPr>
            <p:spPr bwMode="auto">
              <a:xfrm>
                <a:off x="1839844" y="3403605"/>
                <a:ext cx="216947" cy="21589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35">
                <a:extLst>
                  <a:ext uri="{FF2B5EF4-FFF2-40B4-BE49-F238E27FC236}">
                    <a16:creationId xmlns:a16="http://schemas.microsoft.com/office/drawing/2014/main" id="{9696FA87-7F3F-4E98-A735-050129468E0B}"/>
                  </a:ext>
                </a:extLst>
              </p:cNvPr>
              <p:cNvSpPr>
                <a:spLocks/>
              </p:cNvSpPr>
              <p:nvPr/>
            </p:nvSpPr>
            <p:spPr bwMode="auto">
              <a:xfrm>
                <a:off x="1923080" y="3316820"/>
                <a:ext cx="228224" cy="227675"/>
              </a:xfrm>
              <a:custGeom>
                <a:avLst/>
                <a:gdLst>
                  <a:gd name="T0" fmla="*/ 266 w 268"/>
                  <a:gd name="T1" fmla="*/ 21 h 268"/>
                  <a:gd name="T2" fmla="*/ 247 w 268"/>
                  <a:gd name="T3" fmla="*/ 2 h 268"/>
                  <a:gd name="T4" fmla="*/ 239 w 268"/>
                  <a:gd name="T5" fmla="*/ 2 h 268"/>
                  <a:gd name="T6" fmla="*/ 3 w 268"/>
                  <a:gd name="T7" fmla="*/ 238 h 268"/>
                  <a:gd name="T8" fmla="*/ 3 w 268"/>
                  <a:gd name="T9" fmla="*/ 247 h 268"/>
                  <a:gd name="T10" fmla="*/ 21 w 268"/>
                  <a:gd name="T11" fmla="*/ 266 h 268"/>
                  <a:gd name="T12" fmla="*/ 30 w 268"/>
                  <a:gd name="T13" fmla="*/ 266 h 268"/>
                  <a:gd name="T14" fmla="*/ 266 w 268"/>
                  <a:gd name="T15" fmla="*/ 30 h 268"/>
                  <a:gd name="T16" fmla="*/ 266 w 268"/>
                  <a:gd name="T17" fmla="*/ 2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8" h="268">
                    <a:moveTo>
                      <a:pt x="266" y="21"/>
                    </a:moveTo>
                    <a:cubicBezTo>
                      <a:pt x="247" y="2"/>
                      <a:pt x="247" y="2"/>
                      <a:pt x="247" y="2"/>
                    </a:cubicBezTo>
                    <a:cubicBezTo>
                      <a:pt x="245" y="0"/>
                      <a:pt x="241" y="0"/>
                      <a:pt x="239" y="2"/>
                    </a:cubicBezTo>
                    <a:cubicBezTo>
                      <a:pt x="3" y="238"/>
                      <a:pt x="3" y="238"/>
                      <a:pt x="3" y="238"/>
                    </a:cubicBezTo>
                    <a:cubicBezTo>
                      <a:pt x="0" y="241"/>
                      <a:pt x="0" y="245"/>
                      <a:pt x="3" y="247"/>
                    </a:cubicBezTo>
                    <a:cubicBezTo>
                      <a:pt x="21" y="266"/>
                      <a:pt x="21" y="266"/>
                      <a:pt x="21" y="266"/>
                    </a:cubicBezTo>
                    <a:cubicBezTo>
                      <a:pt x="24" y="268"/>
                      <a:pt x="27" y="268"/>
                      <a:pt x="30" y="266"/>
                    </a:cubicBezTo>
                    <a:cubicBezTo>
                      <a:pt x="266" y="30"/>
                      <a:pt x="266" y="30"/>
                      <a:pt x="266" y="30"/>
                    </a:cubicBezTo>
                    <a:cubicBezTo>
                      <a:pt x="268" y="27"/>
                      <a:pt x="268" y="23"/>
                      <a:pt x="266" y="21"/>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4" name="Oval 36">
                <a:extLst>
                  <a:ext uri="{FF2B5EF4-FFF2-40B4-BE49-F238E27FC236}">
                    <a16:creationId xmlns:a16="http://schemas.microsoft.com/office/drawing/2014/main" id="{016AE9AD-6A91-4DC0-88BA-4C6B92DA6EAC}"/>
                  </a:ext>
                </a:extLst>
              </p:cNvPr>
              <p:cNvSpPr>
                <a:spLocks noChangeArrowheads="1"/>
              </p:cNvSpPr>
              <p:nvPr/>
            </p:nvSpPr>
            <p:spPr bwMode="auto">
              <a:xfrm>
                <a:off x="1896767" y="3466280"/>
                <a:ext cx="110621" cy="110355"/>
              </a:xfrm>
              <a:prstGeom prst="ellipse">
                <a:avLst/>
              </a:pr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5" name="Freeform 37">
                <a:extLst>
                  <a:ext uri="{FF2B5EF4-FFF2-40B4-BE49-F238E27FC236}">
                    <a16:creationId xmlns:a16="http://schemas.microsoft.com/office/drawing/2014/main" id="{12CC3CC5-EB6C-4770-8B8B-FEC355495BDD}"/>
                  </a:ext>
                </a:extLst>
              </p:cNvPr>
              <p:cNvSpPr>
                <a:spLocks/>
              </p:cNvSpPr>
              <p:nvPr/>
            </p:nvSpPr>
            <p:spPr bwMode="auto">
              <a:xfrm>
                <a:off x="2017056" y="3357532"/>
                <a:ext cx="92364" cy="95356"/>
              </a:xfrm>
              <a:custGeom>
                <a:avLst/>
                <a:gdLst>
                  <a:gd name="T0" fmla="*/ 26 w 109"/>
                  <a:gd name="T1" fmla="*/ 112 h 112"/>
                  <a:gd name="T2" fmla="*/ 109 w 109"/>
                  <a:gd name="T3" fmla="*/ 28 h 112"/>
                  <a:gd name="T4" fmla="*/ 83 w 109"/>
                  <a:gd name="T5" fmla="*/ 0 h 112"/>
                  <a:gd name="T6" fmla="*/ 0 w 109"/>
                  <a:gd name="T7" fmla="*/ 83 h 112"/>
                  <a:gd name="T8" fmla="*/ 26 w 109"/>
                  <a:gd name="T9" fmla="*/ 112 h 112"/>
                </a:gdLst>
                <a:ahLst/>
                <a:cxnLst>
                  <a:cxn ang="0">
                    <a:pos x="T0" y="T1"/>
                  </a:cxn>
                  <a:cxn ang="0">
                    <a:pos x="T2" y="T3"/>
                  </a:cxn>
                  <a:cxn ang="0">
                    <a:pos x="T4" y="T5"/>
                  </a:cxn>
                  <a:cxn ang="0">
                    <a:pos x="T6" y="T7"/>
                  </a:cxn>
                  <a:cxn ang="0">
                    <a:pos x="T8" y="T9"/>
                  </a:cxn>
                </a:cxnLst>
                <a:rect l="0" t="0" r="r" b="b"/>
                <a:pathLst>
                  <a:path w="109" h="112">
                    <a:moveTo>
                      <a:pt x="26" y="112"/>
                    </a:moveTo>
                    <a:cubicBezTo>
                      <a:pt x="109" y="28"/>
                      <a:pt x="109" y="28"/>
                      <a:pt x="109" y="28"/>
                    </a:cubicBezTo>
                    <a:cubicBezTo>
                      <a:pt x="101" y="18"/>
                      <a:pt x="92" y="9"/>
                      <a:pt x="83" y="0"/>
                    </a:cubicBezTo>
                    <a:cubicBezTo>
                      <a:pt x="0" y="83"/>
                      <a:pt x="0" y="83"/>
                      <a:pt x="0" y="83"/>
                    </a:cubicBezTo>
                    <a:cubicBezTo>
                      <a:pt x="10" y="91"/>
                      <a:pt x="19" y="101"/>
                      <a:pt x="26" y="112"/>
                    </a:cubicBezTo>
                    <a:close/>
                  </a:path>
                </a:pathLst>
              </a:custGeom>
              <a:solidFill>
                <a:srgbClr val="0137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6" name="Freeform 38">
                <a:extLst>
                  <a:ext uri="{FF2B5EF4-FFF2-40B4-BE49-F238E27FC236}">
                    <a16:creationId xmlns:a16="http://schemas.microsoft.com/office/drawing/2014/main" id="{983A4ED5-D6B0-4243-890B-B32D9AE43F9F}"/>
                  </a:ext>
                </a:extLst>
              </p:cNvPr>
              <p:cNvSpPr>
                <a:spLocks/>
              </p:cNvSpPr>
              <p:nvPr/>
            </p:nvSpPr>
            <p:spPr bwMode="auto">
              <a:xfrm>
                <a:off x="2087401" y="3343068"/>
                <a:ext cx="37590" cy="38036"/>
              </a:xfrm>
              <a:custGeom>
                <a:avLst/>
                <a:gdLst>
                  <a:gd name="T0" fmla="*/ 26 w 44"/>
                  <a:gd name="T1" fmla="*/ 45 h 45"/>
                  <a:gd name="T2" fmla="*/ 44 w 44"/>
                  <a:gd name="T3" fmla="*/ 27 h 45"/>
                  <a:gd name="T4" fmla="*/ 18 w 44"/>
                  <a:gd name="T5" fmla="*/ 0 h 45"/>
                  <a:gd name="T6" fmla="*/ 0 w 44"/>
                  <a:gd name="T7" fmla="*/ 17 h 45"/>
                  <a:gd name="T8" fmla="*/ 26 w 44"/>
                  <a:gd name="T9" fmla="*/ 45 h 45"/>
                </a:gdLst>
                <a:ahLst/>
                <a:cxnLst>
                  <a:cxn ang="0">
                    <a:pos x="T0" y="T1"/>
                  </a:cxn>
                  <a:cxn ang="0">
                    <a:pos x="T2" y="T3"/>
                  </a:cxn>
                  <a:cxn ang="0">
                    <a:pos x="T4" y="T5"/>
                  </a:cxn>
                  <a:cxn ang="0">
                    <a:pos x="T6" y="T7"/>
                  </a:cxn>
                  <a:cxn ang="0">
                    <a:pos x="T8" y="T9"/>
                  </a:cxn>
                </a:cxnLst>
                <a:rect l="0" t="0" r="r" b="b"/>
                <a:pathLst>
                  <a:path w="44" h="45">
                    <a:moveTo>
                      <a:pt x="26" y="45"/>
                    </a:moveTo>
                    <a:cubicBezTo>
                      <a:pt x="44" y="27"/>
                      <a:pt x="44" y="27"/>
                      <a:pt x="44" y="27"/>
                    </a:cubicBezTo>
                    <a:cubicBezTo>
                      <a:pt x="36" y="18"/>
                      <a:pt x="27" y="8"/>
                      <a:pt x="18" y="0"/>
                    </a:cubicBezTo>
                    <a:cubicBezTo>
                      <a:pt x="0" y="17"/>
                      <a:pt x="0" y="17"/>
                      <a:pt x="0" y="17"/>
                    </a:cubicBezTo>
                    <a:cubicBezTo>
                      <a:pt x="9" y="26"/>
                      <a:pt x="18" y="35"/>
                      <a:pt x="26" y="45"/>
                    </a:cubicBez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39">
                <a:extLst>
                  <a:ext uri="{FF2B5EF4-FFF2-40B4-BE49-F238E27FC236}">
                    <a16:creationId xmlns:a16="http://schemas.microsoft.com/office/drawing/2014/main" id="{5398B3C9-5FA5-4160-A765-3A3DFD1B2AC8}"/>
                  </a:ext>
                </a:extLst>
              </p:cNvPr>
              <p:cNvSpPr>
                <a:spLocks/>
              </p:cNvSpPr>
              <p:nvPr/>
            </p:nvSpPr>
            <p:spPr bwMode="auto">
              <a:xfrm>
                <a:off x="1893547" y="3312533"/>
                <a:ext cx="254001" cy="253925"/>
              </a:xfrm>
              <a:custGeom>
                <a:avLst/>
                <a:gdLst>
                  <a:gd name="T0" fmla="*/ 291 w 299"/>
                  <a:gd name="T1" fmla="*/ 8 h 299"/>
                  <a:gd name="T2" fmla="*/ 291 w 299"/>
                  <a:gd name="T3" fmla="*/ 8 h 299"/>
                  <a:gd name="T4" fmla="*/ 264 w 299"/>
                  <a:gd name="T5" fmla="*/ 8 h 299"/>
                  <a:gd name="T6" fmla="*/ 95 w 299"/>
                  <a:gd name="T7" fmla="*/ 177 h 299"/>
                  <a:gd name="T8" fmla="*/ 64 w 299"/>
                  <a:gd name="T9" fmla="*/ 169 h 299"/>
                  <a:gd name="T10" fmla="*/ 0 w 299"/>
                  <a:gd name="T11" fmla="*/ 234 h 299"/>
                  <a:gd name="T12" fmla="*/ 64 w 299"/>
                  <a:gd name="T13" fmla="*/ 299 h 299"/>
                  <a:gd name="T14" fmla="*/ 129 w 299"/>
                  <a:gd name="T15" fmla="*/ 234 h 299"/>
                  <a:gd name="T16" fmla="*/ 122 w 299"/>
                  <a:gd name="T17" fmla="*/ 204 h 299"/>
                  <a:gd name="T18" fmla="*/ 291 w 299"/>
                  <a:gd name="T19" fmla="*/ 35 h 299"/>
                  <a:gd name="T20" fmla="*/ 291 w 299"/>
                  <a:gd name="T21" fmla="*/ 8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299">
                    <a:moveTo>
                      <a:pt x="291" y="8"/>
                    </a:moveTo>
                    <a:cubicBezTo>
                      <a:pt x="291" y="8"/>
                      <a:pt x="291" y="8"/>
                      <a:pt x="291" y="8"/>
                    </a:cubicBezTo>
                    <a:cubicBezTo>
                      <a:pt x="284" y="0"/>
                      <a:pt x="272" y="0"/>
                      <a:pt x="264" y="8"/>
                    </a:cubicBezTo>
                    <a:cubicBezTo>
                      <a:pt x="95" y="177"/>
                      <a:pt x="95" y="177"/>
                      <a:pt x="95" y="177"/>
                    </a:cubicBezTo>
                    <a:cubicBezTo>
                      <a:pt x="86" y="172"/>
                      <a:pt x="75" y="169"/>
                      <a:pt x="64" y="169"/>
                    </a:cubicBezTo>
                    <a:cubicBezTo>
                      <a:pt x="29" y="169"/>
                      <a:pt x="0" y="199"/>
                      <a:pt x="0" y="234"/>
                    </a:cubicBezTo>
                    <a:cubicBezTo>
                      <a:pt x="0" y="270"/>
                      <a:pt x="29" y="299"/>
                      <a:pt x="64" y="299"/>
                    </a:cubicBezTo>
                    <a:cubicBezTo>
                      <a:pt x="100" y="299"/>
                      <a:pt x="129" y="270"/>
                      <a:pt x="129" y="234"/>
                    </a:cubicBezTo>
                    <a:cubicBezTo>
                      <a:pt x="129" y="223"/>
                      <a:pt x="127" y="213"/>
                      <a:pt x="122" y="204"/>
                    </a:cubicBezTo>
                    <a:cubicBezTo>
                      <a:pt x="291" y="35"/>
                      <a:pt x="291" y="35"/>
                      <a:pt x="291" y="35"/>
                    </a:cubicBezTo>
                    <a:cubicBezTo>
                      <a:pt x="299" y="27"/>
                      <a:pt x="299" y="15"/>
                      <a:pt x="291" y="8"/>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8" name="Oval 117">
                <a:extLst>
                  <a:ext uri="{FF2B5EF4-FFF2-40B4-BE49-F238E27FC236}">
                    <a16:creationId xmlns:a16="http://schemas.microsoft.com/office/drawing/2014/main" id="{3959F33D-0B4E-4579-B113-41CE8BCF6041}"/>
                  </a:ext>
                </a:extLst>
              </p:cNvPr>
              <p:cNvSpPr>
                <a:spLocks noChangeArrowheads="1"/>
              </p:cNvSpPr>
              <p:nvPr/>
            </p:nvSpPr>
            <p:spPr bwMode="auto">
              <a:xfrm>
                <a:off x="1927373" y="3490920"/>
                <a:ext cx="41886" cy="417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41">
                <a:extLst>
                  <a:ext uri="{FF2B5EF4-FFF2-40B4-BE49-F238E27FC236}">
                    <a16:creationId xmlns:a16="http://schemas.microsoft.com/office/drawing/2014/main" id="{5FD5D789-4DAE-4D9F-A7B1-75CDA4CBEC54}"/>
                  </a:ext>
                </a:extLst>
              </p:cNvPr>
              <p:cNvSpPr>
                <a:spLocks/>
              </p:cNvSpPr>
              <p:nvPr/>
            </p:nvSpPr>
            <p:spPr bwMode="auto">
              <a:xfrm>
                <a:off x="1927372" y="3490925"/>
                <a:ext cx="40812" cy="33214"/>
              </a:xfrm>
              <a:custGeom>
                <a:avLst/>
                <a:gdLst>
                  <a:gd name="T0" fmla="*/ 5 w 48"/>
                  <a:gd name="T1" fmla="*/ 36 h 39"/>
                  <a:gd name="T2" fmla="*/ 29 w 48"/>
                  <a:gd name="T3" fmla="*/ 12 h 39"/>
                  <a:gd name="T4" fmla="*/ 48 w 48"/>
                  <a:gd name="T5" fmla="*/ 21 h 39"/>
                  <a:gd name="T6" fmla="*/ 24 w 48"/>
                  <a:gd name="T7" fmla="*/ 0 h 39"/>
                  <a:gd name="T8" fmla="*/ 0 w 48"/>
                  <a:gd name="T9" fmla="*/ 24 h 39"/>
                  <a:gd name="T10" fmla="*/ 5 w 48"/>
                  <a:gd name="T11" fmla="*/ 39 h 39"/>
                  <a:gd name="T12" fmla="*/ 5 w 48"/>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8" h="39">
                    <a:moveTo>
                      <a:pt x="5" y="36"/>
                    </a:moveTo>
                    <a:cubicBezTo>
                      <a:pt x="5" y="23"/>
                      <a:pt x="16" y="12"/>
                      <a:pt x="29" y="12"/>
                    </a:cubicBezTo>
                    <a:cubicBezTo>
                      <a:pt x="37" y="12"/>
                      <a:pt x="44" y="16"/>
                      <a:pt x="48" y="21"/>
                    </a:cubicBezTo>
                    <a:cubicBezTo>
                      <a:pt x="47" y="9"/>
                      <a:pt x="37" y="0"/>
                      <a:pt x="24" y="0"/>
                    </a:cubicBezTo>
                    <a:cubicBezTo>
                      <a:pt x="11" y="0"/>
                      <a:pt x="0" y="11"/>
                      <a:pt x="0" y="24"/>
                    </a:cubicBezTo>
                    <a:cubicBezTo>
                      <a:pt x="0" y="30"/>
                      <a:pt x="2" y="35"/>
                      <a:pt x="5" y="39"/>
                    </a:cubicBezTo>
                    <a:cubicBezTo>
                      <a:pt x="5" y="38"/>
                      <a:pt x="5" y="37"/>
                      <a:pt x="5" y="36"/>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20" name="Group 119">
              <a:extLst>
                <a:ext uri="{FF2B5EF4-FFF2-40B4-BE49-F238E27FC236}">
                  <a16:creationId xmlns:a16="http://schemas.microsoft.com/office/drawing/2014/main" id="{04F45AC8-C635-4EA0-89F4-F5F191FCF283}"/>
                </a:ext>
              </a:extLst>
            </p:cNvPr>
            <p:cNvGrpSpPr/>
            <p:nvPr/>
          </p:nvGrpSpPr>
          <p:grpSpPr>
            <a:xfrm>
              <a:off x="6478196" y="3679217"/>
              <a:ext cx="345172" cy="524972"/>
              <a:chOff x="7170421" y="3205238"/>
              <a:chExt cx="585448" cy="890409"/>
            </a:xfrm>
          </p:grpSpPr>
          <p:sp>
            <p:nvSpPr>
              <p:cNvPr id="121" name="Freeform 10">
                <a:extLst>
                  <a:ext uri="{FF2B5EF4-FFF2-40B4-BE49-F238E27FC236}">
                    <a16:creationId xmlns:a16="http://schemas.microsoft.com/office/drawing/2014/main" id="{7F804210-C6A5-49B9-BA2A-05EE4022013C}"/>
                  </a:ext>
                </a:extLst>
              </p:cNvPr>
              <p:cNvSpPr>
                <a:spLocks/>
              </p:cNvSpPr>
              <p:nvPr/>
            </p:nvSpPr>
            <p:spPr bwMode="auto">
              <a:xfrm>
                <a:off x="7410358" y="4063771"/>
                <a:ext cx="107706" cy="31876"/>
              </a:xfrm>
              <a:custGeom>
                <a:avLst/>
                <a:gdLst>
                  <a:gd name="T0" fmla="*/ 0 w 64"/>
                  <a:gd name="T1" fmla="*/ 0 h 19"/>
                  <a:gd name="T2" fmla="*/ 32 w 64"/>
                  <a:gd name="T3" fmla="*/ 19 h 19"/>
                  <a:gd name="T4" fmla="*/ 64 w 64"/>
                  <a:gd name="T5" fmla="*/ 0 h 19"/>
                  <a:gd name="T6" fmla="*/ 0 w 64"/>
                  <a:gd name="T7" fmla="*/ 0 h 19"/>
                </a:gdLst>
                <a:ahLst/>
                <a:cxnLst>
                  <a:cxn ang="0">
                    <a:pos x="T0" y="T1"/>
                  </a:cxn>
                  <a:cxn ang="0">
                    <a:pos x="T2" y="T3"/>
                  </a:cxn>
                  <a:cxn ang="0">
                    <a:pos x="T4" y="T5"/>
                  </a:cxn>
                  <a:cxn ang="0">
                    <a:pos x="T6" y="T7"/>
                  </a:cxn>
                </a:cxnLst>
                <a:rect l="0" t="0" r="r" b="b"/>
                <a:pathLst>
                  <a:path w="64" h="19">
                    <a:moveTo>
                      <a:pt x="0" y="0"/>
                    </a:moveTo>
                    <a:cubicBezTo>
                      <a:pt x="0" y="0"/>
                      <a:pt x="2" y="19"/>
                      <a:pt x="32" y="19"/>
                    </a:cubicBezTo>
                    <a:cubicBezTo>
                      <a:pt x="61" y="19"/>
                      <a:pt x="64" y="0"/>
                      <a:pt x="64" y="0"/>
                    </a:cubicBezTo>
                    <a:lnTo>
                      <a:pt x="0" y="0"/>
                    </a:lnTo>
                    <a:close/>
                  </a:path>
                </a:pathLst>
              </a:custGeom>
              <a:solidFill>
                <a:srgbClr val="0137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3" name="Freeform 11">
                <a:extLst>
                  <a:ext uri="{FF2B5EF4-FFF2-40B4-BE49-F238E27FC236}">
                    <a16:creationId xmlns:a16="http://schemas.microsoft.com/office/drawing/2014/main" id="{2210BDE0-44B0-403F-A738-71E0D7F1CFB4}"/>
                  </a:ext>
                </a:extLst>
              </p:cNvPr>
              <p:cNvSpPr>
                <a:spLocks/>
              </p:cNvSpPr>
              <p:nvPr/>
            </p:nvSpPr>
            <p:spPr bwMode="auto">
              <a:xfrm>
                <a:off x="7343176" y="3851263"/>
                <a:ext cx="243137" cy="212508"/>
              </a:xfrm>
              <a:custGeom>
                <a:avLst/>
                <a:gdLst>
                  <a:gd name="T0" fmla="*/ 72 w 144"/>
                  <a:gd name="T1" fmla="*/ 0 h 126"/>
                  <a:gd name="T2" fmla="*/ 72 w 144"/>
                  <a:gd name="T3" fmla="*/ 0 h 126"/>
                  <a:gd name="T4" fmla="*/ 0 w 144"/>
                  <a:gd name="T5" fmla="*/ 0 h 126"/>
                  <a:gd name="T6" fmla="*/ 0 w 144"/>
                  <a:gd name="T7" fmla="*/ 101 h 126"/>
                  <a:gd name="T8" fmla="*/ 40 w 144"/>
                  <a:gd name="T9" fmla="*/ 126 h 126"/>
                  <a:gd name="T10" fmla="*/ 72 w 144"/>
                  <a:gd name="T11" fmla="*/ 126 h 126"/>
                  <a:gd name="T12" fmla="*/ 72 w 144"/>
                  <a:gd name="T13" fmla="*/ 126 h 126"/>
                  <a:gd name="T14" fmla="*/ 103 w 144"/>
                  <a:gd name="T15" fmla="*/ 126 h 126"/>
                  <a:gd name="T16" fmla="*/ 144 w 144"/>
                  <a:gd name="T17" fmla="*/ 101 h 126"/>
                  <a:gd name="T18" fmla="*/ 144 w 144"/>
                  <a:gd name="T19" fmla="*/ 0 h 126"/>
                  <a:gd name="T20" fmla="*/ 72 w 144"/>
                  <a:gd name="T2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126">
                    <a:moveTo>
                      <a:pt x="72" y="0"/>
                    </a:moveTo>
                    <a:cubicBezTo>
                      <a:pt x="72" y="0"/>
                      <a:pt x="72" y="0"/>
                      <a:pt x="72" y="0"/>
                    </a:cubicBezTo>
                    <a:cubicBezTo>
                      <a:pt x="0" y="0"/>
                      <a:pt x="0" y="0"/>
                      <a:pt x="0" y="0"/>
                    </a:cubicBezTo>
                    <a:cubicBezTo>
                      <a:pt x="0" y="101"/>
                      <a:pt x="0" y="101"/>
                      <a:pt x="0" y="101"/>
                    </a:cubicBezTo>
                    <a:cubicBezTo>
                      <a:pt x="0" y="101"/>
                      <a:pt x="4" y="126"/>
                      <a:pt x="40" y="126"/>
                    </a:cubicBezTo>
                    <a:cubicBezTo>
                      <a:pt x="72" y="126"/>
                      <a:pt x="72" y="126"/>
                      <a:pt x="72" y="126"/>
                    </a:cubicBezTo>
                    <a:cubicBezTo>
                      <a:pt x="72" y="126"/>
                      <a:pt x="72" y="126"/>
                      <a:pt x="72" y="126"/>
                    </a:cubicBezTo>
                    <a:cubicBezTo>
                      <a:pt x="103" y="126"/>
                      <a:pt x="103" y="126"/>
                      <a:pt x="103" y="126"/>
                    </a:cubicBezTo>
                    <a:cubicBezTo>
                      <a:pt x="140" y="126"/>
                      <a:pt x="144" y="101"/>
                      <a:pt x="144" y="101"/>
                    </a:cubicBezTo>
                    <a:cubicBezTo>
                      <a:pt x="144" y="0"/>
                      <a:pt x="144" y="0"/>
                      <a:pt x="144" y="0"/>
                    </a:cubicBezTo>
                    <a:lnTo>
                      <a:pt x="72"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4" name="Freeform 12">
                <a:extLst>
                  <a:ext uri="{FF2B5EF4-FFF2-40B4-BE49-F238E27FC236}">
                    <a16:creationId xmlns:a16="http://schemas.microsoft.com/office/drawing/2014/main" id="{C9B35628-4B00-4B95-AE54-58E94D74D11C}"/>
                  </a:ext>
                </a:extLst>
              </p:cNvPr>
              <p:cNvSpPr>
                <a:spLocks/>
              </p:cNvSpPr>
              <p:nvPr/>
            </p:nvSpPr>
            <p:spPr bwMode="auto">
              <a:xfrm>
                <a:off x="7170421" y="3205238"/>
                <a:ext cx="585448" cy="651338"/>
              </a:xfrm>
              <a:custGeom>
                <a:avLst/>
                <a:gdLst>
                  <a:gd name="T0" fmla="*/ 323 w 347"/>
                  <a:gd name="T1" fmla="*/ 88 h 386"/>
                  <a:gd name="T2" fmla="*/ 174 w 347"/>
                  <a:gd name="T3" fmla="*/ 0 h 386"/>
                  <a:gd name="T4" fmla="*/ 25 w 347"/>
                  <a:gd name="T5" fmla="*/ 88 h 386"/>
                  <a:gd name="T6" fmla="*/ 5 w 347"/>
                  <a:gd name="T7" fmla="*/ 194 h 386"/>
                  <a:gd name="T8" fmla="*/ 60 w 347"/>
                  <a:gd name="T9" fmla="*/ 296 h 386"/>
                  <a:gd name="T10" fmla="*/ 83 w 347"/>
                  <a:gd name="T11" fmla="*/ 367 h 386"/>
                  <a:gd name="T12" fmla="*/ 102 w 347"/>
                  <a:gd name="T13" fmla="*/ 384 h 386"/>
                  <a:gd name="T14" fmla="*/ 174 w 347"/>
                  <a:gd name="T15" fmla="*/ 384 h 386"/>
                  <a:gd name="T16" fmla="*/ 246 w 347"/>
                  <a:gd name="T17" fmla="*/ 384 h 386"/>
                  <a:gd name="T18" fmla="*/ 265 w 347"/>
                  <a:gd name="T19" fmla="*/ 367 h 386"/>
                  <a:gd name="T20" fmla="*/ 288 w 347"/>
                  <a:gd name="T21" fmla="*/ 296 h 386"/>
                  <a:gd name="T22" fmla="*/ 343 w 347"/>
                  <a:gd name="T23" fmla="*/ 194 h 386"/>
                  <a:gd name="T24" fmla="*/ 323 w 347"/>
                  <a:gd name="T25" fmla="*/ 88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386">
                    <a:moveTo>
                      <a:pt x="323" y="88"/>
                    </a:moveTo>
                    <a:cubicBezTo>
                      <a:pt x="305" y="53"/>
                      <a:pt x="253" y="0"/>
                      <a:pt x="174" y="0"/>
                    </a:cubicBezTo>
                    <a:cubicBezTo>
                      <a:pt x="95" y="0"/>
                      <a:pt x="43" y="53"/>
                      <a:pt x="25" y="88"/>
                    </a:cubicBezTo>
                    <a:cubicBezTo>
                      <a:pt x="7" y="123"/>
                      <a:pt x="0" y="152"/>
                      <a:pt x="5" y="194"/>
                    </a:cubicBezTo>
                    <a:cubicBezTo>
                      <a:pt x="10" y="235"/>
                      <a:pt x="42" y="271"/>
                      <a:pt x="60" y="296"/>
                    </a:cubicBezTo>
                    <a:cubicBezTo>
                      <a:pt x="78" y="321"/>
                      <a:pt x="83" y="349"/>
                      <a:pt x="83" y="367"/>
                    </a:cubicBezTo>
                    <a:cubicBezTo>
                      <a:pt x="83" y="386"/>
                      <a:pt x="102" y="384"/>
                      <a:pt x="102" y="384"/>
                    </a:cubicBezTo>
                    <a:cubicBezTo>
                      <a:pt x="174" y="384"/>
                      <a:pt x="174" y="384"/>
                      <a:pt x="174" y="384"/>
                    </a:cubicBezTo>
                    <a:cubicBezTo>
                      <a:pt x="246" y="384"/>
                      <a:pt x="246" y="384"/>
                      <a:pt x="246" y="384"/>
                    </a:cubicBezTo>
                    <a:cubicBezTo>
                      <a:pt x="246" y="384"/>
                      <a:pt x="265" y="386"/>
                      <a:pt x="265" y="367"/>
                    </a:cubicBezTo>
                    <a:cubicBezTo>
                      <a:pt x="265" y="349"/>
                      <a:pt x="270" y="321"/>
                      <a:pt x="288" y="296"/>
                    </a:cubicBezTo>
                    <a:cubicBezTo>
                      <a:pt x="306" y="271"/>
                      <a:pt x="338" y="235"/>
                      <a:pt x="343" y="194"/>
                    </a:cubicBezTo>
                    <a:cubicBezTo>
                      <a:pt x="347" y="152"/>
                      <a:pt x="341" y="123"/>
                      <a:pt x="323" y="88"/>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5" name="Freeform 13">
                <a:extLst>
                  <a:ext uri="{FF2B5EF4-FFF2-40B4-BE49-F238E27FC236}">
                    <a16:creationId xmlns:a16="http://schemas.microsoft.com/office/drawing/2014/main" id="{C0FD9C6F-927B-4D80-A315-3554A848C97B}"/>
                  </a:ext>
                </a:extLst>
              </p:cNvPr>
              <p:cNvSpPr>
                <a:spLocks/>
              </p:cNvSpPr>
              <p:nvPr/>
            </p:nvSpPr>
            <p:spPr bwMode="auto">
              <a:xfrm>
                <a:off x="7435951" y="3205238"/>
                <a:ext cx="319916" cy="651338"/>
              </a:xfrm>
              <a:custGeom>
                <a:avLst/>
                <a:gdLst>
                  <a:gd name="T0" fmla="*/ 166 w 190"/>
                  <a:gd name="T1" fmla="*/ 88 h 386"/>
                  <a:gd name="T2" fmla="*/ 17 w 190"/>
                  <a:gd name="T3" fmla="*/ 0 h 386"/>
                  <a:gd name="T4" fmla="*/ 0 w 190"/>
                  <a:gd name="T5" fmla="*/ 0 h 386"/>
                  <a:gd name="T6" fmla="*/ 133 w 190"/>
                  <a:gd name="T7" fmla="*/ 88 h 386"/>
                  <a:gd name="T8" fmla="*/ 153 w 190"/>
                  <a:gd name="T9" fmla="*/ 194 h 386"/>
                  <a:gd name="T10" fmla="*/ 98 w 190"/>
                  <a:gd name="T11" fmla="*/ 296 h 386"/>
                  <a:gd name="T12" fmla="*/ 75 w 190"/>
                  <a:gd name="T13" fmla="*/ 367 h 386"/>
                  <a:gd name="T14" fmla="*/ 58 w 190"/>
                  <a:gd name="T15" fmla="*/ 384 h 386"/>
                  <a:gd name="T16" fmla="*/ 89 w 190"/>
                  <a:gd name="T17" fmla="*/ 384 h 386"/>
                  <a:gd name="T18" fmla="*/ 108 w 190"/>
                  <a:gd name="T19" fmla="*/ 367 h 386"/>
                  <a:gd name="T20" fmla="*/ 131 w 190"/>
                  <a:gd name="T21" fmla="*/ 296 h 386"/>
                  <a:gd name="T22" fmla="*/ 186 w 190"/>
                  <a:gd name="T23" fmla="*/ 194 h 386"/>
                  <a:gd name="T24" fmla="*/ 166 w 190"/>
                  <a:gd name="T25" fmla="*/ 88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386">
                    <a:moveTo>
                      <a:pt x="166" y="88"/>
                    </a:moveTo>
                    <a:cubicBezTo>
                      <a:pt x="148" y="53"/>
                      <a:pt x="96" y="0"/>
                      <a:pt x="17" y="0"/>
                    </a:cubicBezTo>
                    <a:cubicBezTo>
                      <a:pt x="11" y="0"/>
                      <a:pt x="6" y="0"/>
                      <a:pt x="0" y="0"/>
                    </a:cubicBezTo>
                    <a:cubicBezTo>
                      <a:pt x="70" y="7"/>
                      <a:pt x="116" y="55"/>
                      <a:pt x="133" y="88"/>
                    </a:cubicBezTo>
                    <a:cubicBezTo>
                      <a:pt x="151" y="123"/>
                      <a:pt x="158" y="152"/>
                      <a:pt x="153" y="194"/>
                    </a:cubicBezTo>
                    <a:cubicBezTo>
                      <a:pt x="148" y="235"/>
                      <a:pt x="116" y="271"/>
                      <a:pt x="98" y="296"/>
                    </a:cubicBezTo>
                    <a:cubicBezTo>
                      <a:pt x="80" y="321"/>
                      <a:pt x="75" y="349"/>
                      <a:pt x="75" y="367"/>
                    </a:cubicBezTo>
                    <a:cubicBezTo>
                      <a:pt x="75" y="383"/>
                      <a:pt x="62" y="384"/>
                      <a:pt x="58" y="384"/>
                    </a:cubicBezTo>
                    <a:cubicBezTo>
                      <a:pt x="89" y="384"/>
                      <a:pt x="89" y="384"/>
                      <a:pt x="89" y="384"/>
                    </a:cubicBezTo>
                    <a:cubicBezTo>
                      <a:pt x="89" y="384"/>
                      <a:pt x="108" y="386"/>
                      <a:pt x="108" y="367"/>
                    </a:cubicBezTo>
                    <a:cubicBezTo>
                      <a:pt x="108" y="349"/>
                      <a:pt x="113" y="321"/>
                      <a:pt x="131" y="296"/>
                    </a:cubicBezTo>
                    <a:cubicBezTo>
                      <a:pt x="149" y="271"/>
                      <a:pt x="181" y="235"/>
                      <a:pt x="186" y="194"/>
                    </a:cubicBezTo>
                    <a:cubicBezTo>
                      <a:pt x="190" y="152"/>
                      <a:pt x="184" y="123"/>
                      <a:pt x="166" y="88"/>
                    </a:cubicBez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6" name="Freeform 14">
                <a:extLst>
                  <a:ext uri="{FF2B5EF4-FFF2-40B4-BE49-F238E27FC236}">
                    <a16:creationId xmlns:a16="http://schemas.microsoft.com/office/drawing/2014/main" id="{B59029D8-F0D7-4D8B-9C32-E2D8CAABB5EF}"/>
                  </a:ext>
                </a:extLst>
              </p:cNvPr>
              <p:cNvSpPr>
                <a:spLocks/>
              </p:cNvSpPr>
              <p:nvPr/>
            </p:nvSpPr>
            <p:spPr bwMode="auto">
              <a:xfrm>
                <a:off x="7323981" y="3874639"/>
                <a:ext cx="278327" cy="65878"/>
              </a:xfrm>
              <a:custGeom>
                <a:avLst/>
                <a:gdLst>
                  <a:gd name="T0" fmla="*/ 157 w 165"/>
                  <a:gd name="T1" fmla="*/ 39 h 39"/>
                  <a:gd name="T2" fmla="*/ 7 w 165"/>
                  <a:gd name="T3" fmla="*/ 18 h 39"/>
                  <a:gd name="T4" fmla="*/ 0 w 165"/>
                  <a:gd name="T5" fmla="*/ 11 h 39"/>
                  <a:gd name="T6" fmla="*/ 0 w 165"/>
                  <a:gd name="T7" fmla="*/ 7 h 39"/>
                  <a:gd name="T8" fmla="*/ 7 w 165"/>
                  <a:gd name="T9" fmla="*/ 0 h 39"/>
                  <a:gd name="T10" fmla="*/ 157 w 165"/>
                  <a:gd name="T11" fmla="*/ 21 h 39"/>
                  <a:gd name="T12" fmla="*/ 165 w 165"/>
                  <a:gd name="T13" fmla="*/ 30 h 39"/>
                  <a:gd name="T14" fmla="*/ 165 w 165"/>
                  <a:gd name="T15" fmla="*/ 30 h 39"/>
                  <a:gd name="T16" fmla="*/ 157 w 165"/>
                  <a:gd name="T17"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39">
                    <a:moveTo>
                      <a:pt x="157" y="39"/>
                    </a:moveTo>
                    <a:cubicBezTo>
                      <a:pt x="7" y="18"/>
                      <a:pt x="7" y="18"/>
                      <a:pt x="7" y="18"/>
                    </a:cubicBezTo>
                    <a:cubicBezTo>
                      <a:pt x="3" y="18"/>
                      <a:pt x="0" y="14"/>
                      <a:pt x="0" y="11"/>
                    </a:cubicBezTo>
                    <a:cubicBezTo>
                      <a:pt x="0" y="7"/>
                      <a:pt x="0" y="7"/>
                      <a:pt x="0" y="7"/>
                    </a:cubicBezTo>
                    <a:cubicBezTo>
                      <a:pt x="0" y="3"/>
                      <a:pt x="3" y="0"/>
                      <a:pt x="7" y="0"/>
                    </a:cubicBezTo>
                    <a:cubicBezTo>
                      <a:pt x="157" y="21"/>
                      <a:pt x="157" y="21"/>
                      <a:pt x="157" y="21"/>
                    </a:cubicBezTo>
                    <a:cubicBezTo>
                      <a:pt x="161" y="21"/>
                      <a:pt x="165" y="25"/>
                      <a:pt x="165" y="30"/>
                    </a:cubicBezTo>
                    <a:cubicBezTo>
                      <a:pt x="165" y="30"/>
                      <a:pt x="165" y="30"/>
                      <a:pt x="165" y="30"/>
                    </a:cubicBezTo>
                    <a:cubicBezTo>
                      <a:pt x="165" y="35"/>
                      <a:pt x="161" y="39"/>
                      <a:pt x="157" y="39"/>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7" name="Freeform 15">
                <a:extLst>
                  <a:ext uri="{FF2B5EF4-FFF2-40B4-BE49-F238E27FC236}">
                    <a16:creationId xmlns:a16="http://schemas.microsoft.com/office/drawing/2014/main" id="{C01A9439-E23F-41C5-A297-C2D3E18282F1}"/>
                  </a:ext>
                </a:extLst>
              </p:cNvPr>
              <p:cNvSpPr>
                <a:spLocks/>
              </p:cNvSpPr>
              <p:nvPr/>
            </p:nvSpPr>
            <p:spPr bwMode="auto">
              <a:xfrm>
                <a:off x="7323981" y="3915015"/>
                <a:ext cx="278327" cy="65878"/>
              </a:xfrm>
              <a:custGeom>
                <a:avLst/>
                <a:gdLst>
                  <a:gd name="T0" fmla="*/ 157 w 165"/>
                  <a:gd name="T1" fmla="*/ 39 h 39"/>
                  <a:gd name="T2" fmla="*/ 7 w 165"/>
                  <a:gd name="T3" fmla="*/ 18 h 39"/>
                  <a:gd name="T4" fmla="*/ 0 w 165"/>
                  <a:gd name="T5" fmla="*/ 11 h 39"/>
                  <a:gd name="T6" fmla="*/ 0 w 165"/>
                  <a:gd name="T7" fmla="*/ 7 h 39"/>
                  <a:gd name="T8" fmla="*/ 7 w 165"/>
                  <a:gd name="T9" fmla="*/ 0 h 39"/>
                  <a:gd name="T10" fmla="*/ 157 w 165"/>
                  <a:gd name="T11" fmla="*/ 21 h 39"/>
                  <a:gd name="T12" fmla="*/ 165 w 165"/>
                  <a:gd name="T13" fmla="*/ 30 h 39"/>
                  <a:gd name="T14" fmla="*/ 165 w 165"/>
                  <a:gd name="T15" fmla="*/ 30 h 39"/>
                  <a:gd name="T16" fmla="*/ 157 w 165"/>
                  <a:gd name="T17"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39">
                    <a:moveTo>
                      <a:pt x="157" y="39"/>
                    </a:moveTo>
                    <a:cubicBezTo>
                      <a:pt x="7" y="18"/>
                      <a:pt x="7" y="18"/>
                      <a:pt x="7" y="18"/>
                    </a:cubicBezTo>
                    <a:cubicBezTo>
                      <a:pt x="3" y="18"/>
                      <a:pt x="0" y="15"/>
                      <a:pt x="0" y="11"/>
                    </a:cubicBezTo>
                    <a:cubicBezTo>
                      <a:pt x="0" y="7"/>
                      <a:pt x="0" y="7"/>
                      <a:pt x="0" y="7"/>
                    </a:cubicBezTo>
                    <a:cubicBezTo>
                      <a:pt x="0" y="3"/>
                      <a:pt x="3" y="0"/>
                      <a:pt x="7" y="0"/>
                    </a:cubicBezTo>
                    <a:cubicBezTo>
                      <a:pt x="157" y="21"/>
                      <a:pt x="157" y="21"/>
                      <a:pt x="157" y="21"/>
                    </a:cubicBezTo>
                    <a:cubicBezTo>
                      <a:pt x="161" y="21"/>
                      <a:pt x="165" y="25"/>
                      <a:pt x="165" y="30"/>
                    </a:cubicBezTo>
                    <a:cubicBezTo>
                      <a:pt x="165" y="30"/>
                      <a:pt x="165" y="30"/>
                      <a:pt x="165" y="30"/>
                    </a:cubicBezTo>
                    <a:cubicBezTo>
                      <a:pt x="165" y="35"/>
                      <a:pt x="161" y="39"/>
                      <a:pt x="157" y="39"/>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8" name="Freeform 16">
                <a:extLst>
                  <a:ext uri="{FF2B5EF4-FFF2-40B4-BE49-F238E27FC236}">
                    <a16:creationId xmlns:a16="http://schemas.microsoft.com/office/drawing/2014/main" id="{7A468452-1CF1-407C-9210-20740FF1E204}"/>
                  </a:ext>
                </a:extLst>
              </p:cNvPr>
              <p:cNvSpPr>
                <a:spLocks/>
              </p:cNvSpPr>
              <p:nvPr/>
            </p:nvSpPr>
            <p:spPr bwMode="auto">
              <a:xfrm>
                <a:off x="7323981" y="3957517"/>
                <a:ext cx="278327" cy="65878"/>
              </a:xfrm>
              <a:custGeom>
                <a:avLst/>
                <a:gdLst>
                  <a:gd name="T0" fmla="*/ 157 w 165"/>
                  <a:gd name="T1" fmla="*/ 39 h 39"/>
                  <a:gd name="T2" fmla="*/ 7 w 165"/>
                  <a:gd name="T3" fmla="*/ 18 h 39"/>
                  <a:gd name="T4" fmla="*/ 0 w 165"/>
                  <a:gd name="T5" fmla="*/ 11 h 39"/>
                  <a:gd name="T6" fmla="*/ 0 w 165"/>
                  <a:gd name="T7" fmla="*/ 7 h 39"/>
                  <a:gd name="T8" fmla="*/ 7 w 165"/>
                  <a:gd name="T9" fmla="*/ 0 h 39"/>
                  <a:gd name="T10" fmla="*/ 157 w 165"/>
                  <a:gd name="T11" fmla="*/ 21 h 39"/>
                  <a:gd name="T12" fmla="*/ 165 w 165"/>
                  <a:gd name="T13" fmla="*/ 30 h 39"/>
                  <a:gd name="T14" fmla="*/ 165 w 165"/>
                  <a:gd name="T15" fmla="*/ 30 h 39"/>
                  <a:gd name="T16" fmla="*/ 157 w 165"/>
                  <a:gd name="T17"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39">
                    <a:moveTo>
                      <a:pt x="157" y="39"/>
                    </a:moveTo>
                    <a:cubicBezTo>
                      <a:pt x="7" y="18"/>
                      <a:pt x="7" y="18"/>
                      <a:pt x="7" y="18"/>
                    </a:cubicBezTo>
                    <a:cubicBezTo>
                      <a:pt x="3" y="18"/>
                      <a:pt x="0" y="15"/>
                      <a:pt x="0" y="11"/>
                    </a:cubicBezTo>
                    <a:cubicBezTo>
                      <a:pt x="0" y="7"/>
                      <a:pt x="0" y="7"/>
                      <a:pt x="0" y="7"/>
                    </a:cubicBezTo>
                    <a:cubicBezTo>
                      <a:pt x="0" y="3"/>
                      <a:pt x="3" y="0"/>
                      <a:pt x="7" y="0"/>
                    </a:cubicBezTo>
                    <a:cubicBezTo>
                      <a:pt x="157" y="21"/>
                      <a:pt x="157" y="21"/>
                      <a:pt x="157" y="21"/>
                    </a:cubicBezTo>
                    <a:cubicBezTo>
                      <a:pt x="161" y="21"/>
                      <a:pt x="165" y="25"/>
                      <a:pt x="165" y="30"/>
                    </a:cubicBezTo>
                    <a:cubicBezTo>
                      <a:pt x="165" y="30"/>
                      <a:pt x="165" y="30"/>
                      <a:pt x="165" y="30"/>
                    </a:cubicBezTo>
                    <a:cubicBezTo>
                      <a:pt x="165" y="35"/>
                      <a:pt x="161" y="39"/>
                      <a:pt x="157" y="39"/>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0" name="Freeform 17">
                <a:extLst>
                  <a:ext uri="{FF2B5EF4-FFF2-40B4-BE49-F238E27FC236}">
                    <a16:creationId xmlns:a16="http://schemas.microsoft.com/office/drawing/2014/main" id="{8C053B45-78D8-4A89-BFD8-24A19158F37B}"/>
                  </a:ext>
                </a:extLst>
              </p:cNvPr>
              <p:cNvSpPr>
                <a:spLocks noEditPoints="1"/>
              </p:cNvSpPr>
              <p:nvPr/>
            </p:nvSpPr>
            <p:spPr bwMode="auto">
              <a:xfrm>
                <a:off x="7315450" y="3507000"/>
                <a:ext cx="295390" cy="346388"/>
              </a:xfrm>
              <a:custGeom>
                <a:avLst/>
                <a:gdLst>
                  <a:gd name="T0" fmla="*/ 114 w 175"/>
                  <a:gd name="T1" fmla="*/ 205 h 205"/>
                  <a:gd name="T2" fmla="*/ 100 w 175"/>
                  <a:gd name="T3" fmla="*/ 205 h 205"/>
                  <a:gd name="T4" fmla="*/ 100 w 175"/>
                  <a:gd name="T5" fmla="*/ 75 h 205"/>
                  <a:gd name="T6" fmla="*/ 76 w 175"/>
                  <a:gd name="T7" fmla="*/ 75 h 205"/>
                  <a:gd name="T8" fmla="*/ 76 w 175"/>
                  <a:gd name="T9" fmla="*/ 205 h 205"/>
                  <a:gd name="T10" fmla="*/ 61 w 175"/>
                  <a:gd name="T11" fmla="*/ 205 h 205"/>
                  <a:gd name="T12" fmla="*/ 61 w 175"/>
                  <a:gd name="T13" fmla="*/ 75 h 205"/>
                  <a:gd name="T14" fmla="*/ 38 w 175"/>
                  <a:gd name="T15" fmla="*/ 75 h 205"/>
                  <a:gd name="T16" fmla="*/ 0 w 175"/>
                  <a:gd name="T17" fmla="*/ 37 h 205"/>
                  <a:gd name="T18" fmla="*/ 38 w 175"/>
                  <a:gd name="T19" fmla="*/ 0 h 205"/>
                  <a:gd name="T20" fmla="*/ 76 w 175"/>
                  <a:gd name="T21" fmla="*/ 37 h 205"/>
                  <a:gd name="T22" fmla="*/ 76 w 175"/>
                  <a:gd name="T23" fmla="*/ 61 h 205"/>
                  <a:gd name="T24" fmla="*/ 100 w 175"/>
                  <a:gd name="T25" fmla="*/ 61 h 205"/>
                  <a:gd name="T26" fmla="*/ 100 w 175"/>
                  <a:gd name="T27" fmla="*/ 37 h 205"/>
                  <a:gd name="T28" fmla="*/ 137 w 175"/>
                  <a:gd name="T29" fmla="*/ 0 h 205"/>
                  <a:gd name="T30" fmla="*/ 175 w 175"/>
                  <a:gd name="T31" fmla="*/ 37 h 205"/>
                  <a:gd name="T32" fmla="*/ 137 w 175"/>
                  <a:gd name="T33" fmla="*/ 75 h 205"/>
                  <a:gd name="T34" fmla="*/ 114 w 175"/>
                  <a:gd name="T35" fmla="*/ 75 h 205"/>
                  <a:gd name="T36" fmla="*/ 114 w 175"/>
                  <a:gd name="T37" fmla="*/ 205 h 205"/>
                  <a:gd name="T38" fmla="*/ 114 w 175"/>
                  <a:gd name="T39" fmla="*/ 61 h 205"/>
                  <a:gd name="T40" fmla="*/ 137 w 175"/>
                  <a:gd name="T41" fmla="*/ 61 h 205"/>
                  <a:gd name="T42" fmla="*/ 161 w 175"/>
                  <a:gd name="T43" fmla="*/ 37 h 205"/>
                  <a:gd name="T44" fmla="*/ 137 w 175"/>
                  <a:gd name="T45" fmla="*/ 14 h 205"/>
                  <a:gd name="T46" fmla="*/ 114 w 175"/>
                  <a:gd name="T47" fmla="*/ 37 h 205"/>
                  <a:gd name="T48" fmla="*/ 114 w 175"/>
                  <a:gd name="T49" fmla="*/ 61 h 205"/>
                  <a:gd name="T50" fmla="*/ 38 w 175"/>
                  <a:gd name="T51" fmla="*/ 14 h 205"/>
                  <a:gd name="T52" fmla="*/ 15 w 175"/>
                  <a:gd name="T53" fmla="*/ 37 h 205"/>
                  <a:gd name="T54" fmla="*/ 38 w 175"/>
                  <a:gd name="T55" fmla="*/ 61 h 205"/>
                  <a:gd name="T56" fmla="*/ 61 w 175"/>
                  <a:gd name="T57" fmla="*/ 61 h 205"/>
                  <a:gd name="T58" fmla="*/ 61 w 175"/>
                  <a:gd name="T59" fmla="*/ 37 h 205"/>
                  <a:gd name="T60" fmla="*/ 38 w 175"/>
                  <a:gd name="T61" fmla="*/ 14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5" h="205">
                    <a:moveTo>
                      <a:pt x="114" y="205"/>
                    </a:moveTo>
                    <a:cubicBezTo>
                      <a:pt x="100" y="205"/>
                      <a:pt x="100" y="205"/>
                      <a:pt x="100" y="205"/>
                    </a:cubicBezTo>
                    <a:cubicBezTo>
                      <a:pt x="100" y="75"/>
                      <a:pt x="100" y="75"/>
                      <a:pt x="100" y="75"/>
                    </a:cubicBezTo>
                    <a:cubicBezTo>
                      <a:pt x="76" y="75"/>
                      <a:pt x="76" y="75"/>
                      <a:pt x="76" y="75"/>
                    </a:cubicBezTo>
                    <a:cubicBezTo>
                      <a:pt x="76" y="205"/>
                      <a:pt x="76" y="205"/>
                      <a:pt x="76" y="205"/>
                    </a:cubicBezTo>
                    <a:cubicBezTo>
                      <a:pt x="61" y="205"/>
                      <a:pt x="61" y="205"/>
                      <a:pt x="61" y="205"/>
                    </a:cubicBezTo>
                    <a:cubicBezTo>
                      <a:pt x="61" y="75"/>
                      <a:pt x="61" y="75"/>
                      <a:pt x="61" y="75"/>
                    </a:cubicBezTo>
                    <a:cubicBezTo>
                      <a:pt x="38" y="75"/>
                      <a:pt x="38" y="75"/>
                      <a:pt x="38" y="75"/>
                    </a:cubicBezTo>
                    <a:cubicBezTo>
                      <a:pt x="17" y="75"/>
                      <a:pt x="0" y="58"/>
                      <a:pt x="0" y="37"/>
                    </a:cubicBezTo>
                    <a:cubicBezTo>
                      <a:pt x="0" y="17"/>
                      <a:pt x="17" y="0"/>
                      <a:pt x="38" y="0"/>
                    </a:cubicBezTo>
                    <a:cubicBezTo>
                      <a:pt x="59" y="0"/>
                      <a:pt x="76" y="17"/>
                      <a:pt x="76" y="37"/>
                    </a:cubicBezTo>
                    <a:cubicBezTo>
                      <a:pt x="76" y="61"/>
                      <a:pt x="76" y="61"/>
                      <a:pt x="76" y="61"/>
                    </a:cubicBezTo>
                    <a:cubicBezTo>
                      <a:pt x="100" y="61"/>
                      <a:pt x="100" y="61"/>
                      <a:pt x="100" y="61"/>
                    </a:cubicBezTo>
                    <a:cubicBezTo>
                      <a:pt x="100" y="37"/>
                      <a:pt x="100" y="37"/>
                      <a:pt x="100" y="37"/>
                    </a:cubicBezTo>
                    <a:cubicBezTo>
                      <a:pt x="100" y="17"/>
                      <a:pt x="117" y="0"/>
                      <a:pt x="137" y="0"/>
                    </a:cubicBezTo>
                    <a:cubicBezTo>
                      <a:pt x="158" y="0"/>
                      <a:pt x="175" y="17"/>
                      <a:pt x="175" y="37"/>
                    </a:cubicBezTo>
                    <a:cubicBezTo>
                      <a:pt x="175" y="58"/>
                      <a:pt x="158" y="75"/>
                      <a:pt x="137" y="75"/>
                    </a:cubicBezTo>
                    <a:cubicBezTo>
                      <a:pt x="114" y="75"/>
                      <a:pt x="114" y="75"/>
                      <a:pt x="114" y="75"/>
                    </a:cubicBezTo>
                    <a:lnTo>
                      <a:pt x="114" y="205"/>
                    </a:lnTo>
                    <a:close/>
                    <a:moveTo>
                      <a:pt x="114" y="61"/>
                    </a:moveTo>
                    <a:cubicBezTo>
                      <a:pt x="137" y="61"/>
                      <a:pt x="137" y="61"/>
                      <a:pt x="137" y="61"/>
                    </a:cubicBezTo>
                    <a:cubicBezTo>
                      <a:pt x="150" y="61"/>
                      <a:pt x="161" y="50"/>
                      <a:pt x="161" y="37"/>
                    </a:cubicBezTo>
                    <a:cubicBezTo>
                      <a:pt x="161" y="25"/>
                      <a:pt x="150" y="14"/>
                      <a:pt x="137" y="14"/>
                    </a:cubicBezTo>
                    <a:cubicBezTo>
                      <a:pt x="125" y="14"/>
                      <a:pt x="114" y="25"/>
                      <a:pt x="114" y="37"/>
                    </a:cubicBezTo>
                    <a:lnTo>
                      <a:pt x="114" y="61"/>
                    </a:lnTo>
                    <a:close/>
                    <a:moveTo>
                      <a:pt x="38" y="14"/>
                    </a:moveTo>
                    <a:cubicBezTo>
                      <a:pt x="25" y="14"/>
                      <a:pt x="15" y="25"/>
                      <a:pt x="15" y="37"/>
                    </a:cubicBezTo>
                    <a:cubicBezTo>
                      <a:pt x="15" y="50"/>
                      <a:pt x="25" y="61"/>
                      <a:pt x="38" y="61"/>
                    </a:cubicBezTo>
                    <a:cubicBezTo>
                      <a:pt x="61" y="61"/>
                      <a:pt x="61" y="61"/>
                      <a:pt x="61" y="61"/>
                    </a:cubicBezTo>
                    <a:cubicBezTo>
                      <a:pt x="61" y="37"/>
                      <a:pt x="61" y="37"/>
                      <a:pt x="61" y="37"/>
                    </a:cubicBezTo>
                    <a:cubicBezTo>
                      <a:pt x="61" y="25"/>
                      <a:pt x="51" y="14"/>
                      <a:pt x="38" y="1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1" name="Freeform 18">
                <a:extLst>
                  <a:ext uri="{FF2B5EF4-FFF2-40B4-BE49-F238E27FC236}">
                    <a16:creationId xmlns:a16="http://schemas.microsoft.com/office/drawing/2014/main" id="{55638109-BBEF-410F-80A9-8EAC043376E0}"/>
                  </a:ext>
                </a:extLst>
              </p:cNvPr>
              <p:cNvSpPr>
                <a:spLocks/>
              </p:cNvSpPr>
              <p:nvPr/>
            </p:nvSpPr>
            <p:spPr bwMode="auto">
              <a:xfrm>
                <a:off x="7367703" y="3960705"/>
                <a:ext cx="83178" cy="42502"/>
              </a:xfrm>
              <a:custGeom>
                <a:avLst/>
                <a:gdLst>
                  <a:gd name="T0" fmla="*/ 0 w 78"/>
                  <a:gd name="T1" fmla="*/ 29 h 40"/>
                  <a:gd name="T2" fmla="*/ 78 w 78"/>
                  <a:gd name="T3" fmla="*/ 40 h 40"/>
                  <a:gd name="T4" fmla="*/ 78 w 78"/>
                  <a:gd name="T5" fmla="*/ 11 h 40"/>
                  <a:gd name="T6" fmla="*/ 0 w 78"/>
                  <a:gd name="T7" fmla="*/ 0 h 40"/>
                  <a:gd name="T8" fmla="*/ 0 w 78"/>
                  <a:gd name="T9" fmla="*/ 29 h 40"/>
                </a:gdLst>
                <a:ahLst/>
                <a:cxnLst>
                  <a:cxn ang="0">
                    <a:pos x="T0" y="T1"/>
                  </a:cxn>
                  <a:cxn ang="0">
                    <a:pos x="T2" y="T3"/>
                  </a:cxn>
                  <a:cxn ang="0">
                    <a:pos x="T4" y="T5"/>
                  </a:cxn>
                  <a:cxn ang="0">
                    <a:pos x="T6" y="T7"/>
                  </a:cxn>
                  <a:cxn ang="0">
                    <a:pos x="T8" y="T9"/>
                  </a:cxn>
                </a:cxnLst>
                <a:rect l="0" t="0" r="r" b="b"/>
                <a:pathLst>
                  <a:path w="78" h="40">
                    <a:moveTo>
                      <a:pt x="0" y="29"/>
                    </a:moveTo>
                    <a:lnTo>
                      <a:pt x="78" y="40"/>
                    </a:lnTo>
                    <a:lnTo>
                      <a:pt x="78" y="11"/>
                    </a:lnTo>
                    <a:lnTo>
                      <a:pt x="0" y="0"/>
                    </a:lnTo>
                    <a:lnTo>
                      <a:pt x="0" y="29"/>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19">
                <a:extLst>
                  <a:ext uri="{FF2B5EF4-FFF2-40B4-BE49-F238E27FC236}">
                    <a16:creationId xmlns:a16="http://schemas.microsoft.com/office/drawing/2014/main" id="{CF181B32-0462-43DA-93AD-277E7C1639D1}"/>
                  </a:ext>
                </a:extLst>
              </p:cNvPr>
              <p:cNvSpPr>
                <a:spLocks/>
              </p:cNvSpPr>
              <p:nvPr/>
            </p:nvSpPr>
            <p:spPr bwMode="auto">
              <a:xfrm>
                <a:off x="7367703" y="3877827"/>
                <a:ext cx="83178" cy="42502"/>
              </a:xfrm>
              <a:custGeom>
                <a:avLst/>
                <a:gdLst>
                  <a:gd name="T0" fmla="*/ 0 w 78"/>
                  <a:gd name="T1" fmla="*/ 29 h 40"/>
                  <a:gd name="T2" fmla="*/ 78 w 78"/>
                  <a:gd name="T3" fmla="*/ 40 h 40"/>
                  <a:gd name="T4" fmla="*/ 78 w 78"/>
                  <a:gd name="T5" fmla="*/ 11 h 40"/>
                  <a:gd name="T6" fmla="*/ 0 w 78"/>
                  <a:gd name="T7" fmla="*/ 0 h 40"/>
                  <a:gd name="T8" fmla="*/ 0 w 78"/>
                  <a:gd name="T9" fmla="*/ 29 h 40"/>
                </a:gdLst>
                <a:ahLst/>
                <a:cxnLst>
                  <a:cxn ang="0">
                    <a:pos x="T0" y="T1"/>
                  </a:cxn>
                  <a:cxn ang="0">
                    <a:pos x="T2" y="T3"/>
                  </a:cxn>
                  <a:cxn ang="0">
                    <a:pos x="T4" y="T5"/>
                  </a:cxn>
                  <a:cxn ang="0">
                    <a:pos x="T6" y="T7"/>
                  </a:cxn>
                  <a:cxn ang="0">
                    <a:pos x="T8" y="T9"/>
                  </a:cxn>
                </a:cxnLst>
                <a:rect l="0" t="0" r="r" b="b"/>
                <a:pathLst>
                  <a:path w="78" h="40">
                    <a:moveTo>
                      <a:pt x="0" y="29"/>
                    </a:moveTo>
                    <a:lnTo>
                      <a:pt x="78" y="40"/>
                    </a:lnTo>
                    <a:lnTo>
                      <a:pt x="78" y="11"/>
                    </a:lnTo>
                    <a:lnTo>
                      <a:pt x="0" y="0"/>
                    </a:lnTo>
                    <a:lnTo>
                      <a:pt x="0" y="29"/>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3" name="Freeform 20">
                <a:extLst>
                  <a:ext uri="{FF2B5EF4-FFF2-40B4-BE49-F238E27FC236}">
                    <a16:creationId xmlns:a16="http://schemas.microsoft.com/office/drawing/2014/main" id="{AF8C8728-C641-4355-ACA4-557B15FEE640}"/>
                  </a:ext>
                </a:extLst>
              </p:cNvPr>
              <p:cNvSpPr>
                <a:spLocks/>
              </p:cNvSpPr>
              <p:nvPr/>
            </p:nvSpPr>
            <p:spPr bwMode="auto">
              <a:xfrm>
                <a:off x="7367703" y="3920328"/>
                <a:ext cx="83178" cy="42502"/>
              </a:xfrm>
              <a:custGeom>
                <a:avLst/>
                <a:gdLst>
                  <a:gd name="T0" fmla="*/ 0 w 78"/>
                  <a:gd name="T1" fmla="*/ 29 h 40"/>
                  <a:gd name="T2" fmla="*/ 78 w 78"/>
                  <a:gd name="T3" fmla="*/ 40 h 40"/>
                  <a:gd name="T4" fmla="*/ 78 w 78"/>
                  <a:gd name="T5" fmla="*/ 11 h 40"/>
                  <a:gd name="T6" fmla="*/ 0 w 78"/>
                  <a:gd name="T7" fmla="*/ 0 h 40"/>
                  <a:gd name="T8" fmla="*/ 0 w 78"/>
                  <a:gd name="T9" fmla="*/ 29 h 40"/>
                </a:gdLst>
                <a:ahLst/>
                <a:cxnLst>
                  <a:cxn ang="0">
                    <a:pos x="T0" y="T1"/>
                  </a:cxn>
                  <a:cxn ang="0">
                    <a:pos x="T2" y="T3"/>
                  </a:cxn>
                  <a:cxn ang="0">
                    <a:pos x="T4" y="T5"/>
                  </a:cxn>
                  <a:cxn ang="0">
                    <a:pos x="T6" y="T7"/>
                  </a:cxn>
                  <a:cxn ang="0">
                    <a:pos x="T8" y="T9"/>
                  </a:cxn>
                </a:cxnLst>
                <a:rect l="0" t="0" r="r" b="b"/>
                <a:pathLst>
                  <a:path w="78" h="40">
                    <a:moveTo>
                      <a:pt x="0" y="29"/>
                    </a:moveTo>
                    <a:lnTo>
                      <a:pt x="78" y="40"/>
                    </a:lnTo>
                    <a:lnTo>
                      <a:pt x="78" y="11"/>
                    </a:lnTo>
                    <a:lnTo>
                      <a:pt x="0" y="0"/>
                    </a:lnTo>
                    <a:lnTo>
                      <a:pt x="0" y="29"/>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7" name="Group 6">
            <a:extLst>
              <a:ext uri="{FF2B5EF4-FFF2-40B4-BE49-F238E27FC236}">
                <a16:creationId xmlns:a16="http://schemas.microsoft.com/office/drawing/2014/main" id="{EF58A5D5-4394-43C0-AA22-B5A98069E1AD}"/>
              </a:ext>
            </a:extLst>
          </p:cNvPr>
          <p:cNvGrpSpPr/>
          <p:nvPr/>
        </p:nvGrpSpPr>
        <p:grpSpPr>
          <a:xfrm>
            <a:off x="6083663" y="4993274"/>
            <a:ext cx="5659641" cy="1625365"/>
            <a:chOff x="6083663" y="4993274"/>
            <a:chExt cx="5659641" cy="1625365"/>
          </a:xfrm>
        </p:grpSpPr>
        <p:grpSp>
          <p:nvGrpSpPr>
            <p:cNvPr id="8" name="Group 7">
              <a:extLst>
                <a:ext uri="{FF2B5EF4-FFF2-40B4-BE49-F238E27FC236}">
                  <a16:creationId xmlns:a16="http://schemas.microsoft.com/office/drawing/2014/main" id="{D904C053-9DAF-489A-B361-DCB3EDEA5E29}"/>
                </a:ext>
              </a:extLst>
            </p:cNvPr>
            <p:cNvGrpSpPr/>
            <p:nvPr/>
          </p:nvGrpSpPr>
          <p:grpSpPr>
            <a:xfrm>
              <a:off x="6083663" y="4993274"/>
              <a:ext cx="5659641" cy="1625365"/>
              <a:chOff x="5999776" y="4993274"/>
              <a:chExt cx="5659641" cy="1625365"/>
            </a:xfrm>
          </p:grpSpPr>
          <p:sp>
            <p:nvSpPr>
              <p:cNvPr id="107" name="Rectangle 106">
                <a:extLst>
                  <a:ext uri="{FF2B5EF4-FFF2-40B4-BE49-F238E27FC236}">
                    <a16:creationId xmlns:a16="http://schemas.microsoft.com/office/drawing/2014/main" id="{8585552F-B8FF-43F0-9F22-C8488B0960A1}"/>
                  </a:ext>
                </a:extLst>
              </p:cNvPr>
              <p:cNvSpPr/>
              <p:nvPr/>
            </p:nvSpPr>
            <p:spPr bwMode="auto">
              <a:xfrm>
                <a:off x="5999776" y="4993274"/>
                <a:ext cx="5659641" cy="1625365"/>
              </a:xfrm>
              <a:prstGeom prst="rect">
                <a:avLst/>
              </a:prstGeom>
              <a:solidFill>
                <a:schemeClr val="bg1"/>
              </a:solidFill>
              <a:ln w="10795" cap="flat" cmpd="sng" algn="ctr">
                <a:noFill/>
                <a:prstDash val="solid"/>
              </a:ln>
              <a:effectLst>
                <a:outerShdw blurRad="254000" dist="50800" dir="2700000" sx="98000" sy="98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914400" rIns="274320" bIns="3657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Semibold"/>
                  <a:ea typeface="+mn-ea"/>
                  <a:cs typeface="Segoe UI" pitchFamily="34" charset="0"/>
                </a:endParaRPr>
              </a:p>
            </p:txBody>
          </p:sp>
          <p:sp>
            <p:nvSpPr>
              <p:cNvPr id="98" name="Rectangle 97">
                <a:extLst>
                  <a:ext uri="{FF2B5EF4-FFF2-40B4-BE49-F238E27FC236}">
                    <a16:creationId xmlns:a16="http://schemas.microsoft.com/office/drawing/2014/main" id="{B4F751BC-F41D-4DB4-9598-E5F625E44159}"/>
                  </a:ext>
                </a:extLst>
              </p:cNvPr>
              <p:cNvSpPr/>
              <p:nvPr/>
            </p:nvSpPr>
            <p:spPr bwMode="auto">
              <a:xfrm>
                <a:off x="6096001" y="5131855"/>
                <a:ext cx="5415504" cy="1345543"/>
              </a:xfrm>
              <a:prstGeom prst="rect">
                <a:avLst/>
              </a:prstGeom>
              <a:noFill/>
              <a:ln w="12700" cap="flat" cmpd="sng" algn="ctr">
                <a:solidFill>
                  <a:schemeClr val="accent6">
                    <a:lumMod val="90000"/>
                  </a:schemeClr>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0" tIns="365760" rIns="182880" bIns="365760" numCol="1" spcCol="0" rtlCol="0" fromWordArt="0" anchor="ctr" anchorCtr="0" forceAA="0" compatLnSpc="1">
                <a:prstTxWarp prst="textNoShape">
                  <a:avLst/>
                </a:prstTxWarp>
                <a:noAutofit/>
              </a:bodyPr>
              <a:lstStyle/>
              <a:p>
                <a:pPr lvl="0" defTabSz="932472" fontAlgn="base">
                  <a:spcBef>
                    <a:spcPct val="0"/>
                  </a:spcBef>
                  <a:spcAft>
                    <a:spcPct val="0"/>
                  </a:spcAft>
                  <a:defRPr/>
                </a:pPr>
                <a:endParaRPr lang="en-US" sz="1400">
                  <a:solidFill>
                    <a:srgbClr val="1A1A1A"/>
                  </a:solidFill>
                  <a:latin typeface="Segoe UI Semibold"/>
                  <a:cs typeface="Segoe UI" pitchFamily="34" charset="0"/>
                </a:endParaRPr>
              </a:p>
            </p:txBody>
          </p:sp>
          <p:sp>
            <p:nvSpPr>
              <p:cNvPr id="5" name="Rectangle 4">
                <a:extLst>
                  <a:ext uri="{FF2B5EF4-FFF2-40B4-BE49-F238E27FC236}">
                    <a16:creationId xmlns:a16="http://schemas.microsoft.com/office/drawing/2014/main" id="{17700077-4B7B-4BDE-B809-70C8808BA98C}"/>
                  </a:ext>
                </a:extLst>
              </p:cNvPr>
              <p:cNvSpPr/>
              <p:nvPr/>
            </p:nvSpPr>
            <p:spPr>
              <a:xfrm>
                <a:off x="6992520" y="5218748"/>
                <a:ext cx="4190907" cy="1200329"/>
              </a:xfrm>
              <a:prstGeom prst="rect">
                <a:avLst/>
              </a:prstGeom>
            </p:spPr>
            <p:txBody>
              <a:bodyPr wrap="square">
                <a:spAutoFit/>
              </a:bodyPr>
              <a:lstStyle/>
              <a:p>
                <a:pPr lvl="0" defTabSz="932472" fontAlgn="base">
                  <a:spcBef>
                    <a:spcPct val="0"/>
                  </a:spcBef>
                  <a:spcAft>
                    <a:spcPct val="0"/>
                  </a:spcAft>
                  <a:defRPr/>
                </a:pPr>
                <a:r>
                  <a:rPr lang="en-US" dirty="0">
                    <a:solidFill>
                      <a:srgbClr val="1A1A1A"/>
                    </a:solidFill>
                    <a:cs typeface="Segoe UI" pitchFamily="34" charset="0"/>
                  </a:rPr>
                  <a:t>SIMD </a:t>
                </a:r>
                <a:r>
                  <a:rPr lang="en-US" dirty="0">
                    <a:solidFill>
                      <a:srgbClr val="1A1A1A"/>
                    </a:solidFill>
                    <a:cs typeface="Segoe UI" pitchFamily="34" charset="0"/>
                    <a:sym typeface="Wingdings" panose="05000000000000000000" pitchFamily="2" charset="2"/>
                  </a:rPr>
                  <a:t> MIMD</a:t>
                </a:r>
              </a:p>
              <a:p>
                <a:pPr defTabSz="932472" fontAlgn="base">
                  <a:spcBef>
                    <a:spcPct val="0"/>
                  </a:spcBef>
                  <a:spcAft>
                    <a:spcPct val="0"/>
                  </a:spcAft>
                  <a:defRPr/>
                </a:pPr>
                <a:r>
                  <a:rPr lang="en-US" dirty="0">
                    <a:solidFill>
                      <a:srgbClr val="1A1A1A"/>
                    </a:solidFill>
                    <a:cs typeface="Segoe UI" pitchFamily="34" charset="0"/>
                  </a:rPr>
                  <a:t>Sparsity Support</a:t>
                </a:r>
              </a:p>
              <a:p>
                <a:pPr lvl="0" defTabSz="932472" fontAlgn="base">
                  <a:spcBef>
                    <a:spcPct val="0"/>
                  </a:spcBef>
                  <a:spcAft>
                    <a:spcPct val="0"/>
                  </a:spcAft>
                  <a:defRPr/>
                </a:pPr>
                <a:r>
                  <a:rPr lang="en-US" dirty="0">
                    <a:solidFill>
                      <a:srgbClr val="1A1A1A"/>
                    </a:solidFill>
                    <a:cs typeface="Segoe UI" pitchFamily="34" charset="0"/>
                  </a:rPr>
                  <a:t>Control Flow and Dynamicity</a:t>
                </a:r>
              </a:p>
              <a:p>
                <a:pPr lvl="0" defTabSz="932472" fontAlgn="base">
                  <a:spcBef>
                    <a:spcPct val="0"/>
                  </a:spcBef>
                  <a:spcAft>
                    <a:spcPct val="0"/>
                  </a:spcAft>
                  <a:defRPr/>
                </a:pPr>
                <a:r>
                  <a:rPr lang="en-US" dirty="0">
                    <a:solidFill>
                      <a:srgbClr val="1A1A1A"/>
                    </a:solidFill>
                    <a:cs typeface="Segoe UI" pitchFamily="34" charset="0"/>
                  </a:rPr>
                  <a:t>Associated Memory</a:t>
                </a:r>
                <a:endParaRPr lang="en-US" sz="1400" dirty="0">
                  <a:solidFill>
                    <a:srgbClr val="1A1A1A"/>
                  </a:solidFill>
                  <a:cs typeface="Segoe UI" pitchFamily="34" charset="0"/>
                </a:endParaRPr>
              </a:p>
            </p:txBody>
          </p:sp>
        </p:grpSp>
        <p:grpSp>
          <p:nvGrpSpPr>
            <p:cNvPr id="134" name="Group 133">
              <a:extLst>
                <a:ext uri="{FF2B5EF4-FFF2-40B4-BE49-F238E27FC236}">
                  <a16:creationId xmlns:a16="http://schemas.microsoft.com/office/drawing/2014/main" id="{647DD4FE-3917-414E-8E98-778044989E94}"/>
                </a:ext>
              </a:extLst>
            </p:cNvPr>
            <p:cNvGrpSpPr>
              <a:grpSpLocks noChangeAspect="1"/>
            </p:cNvGrpSpPr>
            <p:nvPr/>
          </p:nvGrpSpPr>
          <p:grpSpPr>
            <a:xfrm>
              <a:off x="6411111" y="5584453"/>
              <a:ext cx="487110" cy="487106"/>
              <a:chOff x="10035278" y="3218678"/>
              <a:chExt cx="247374" cy="247374"/>
            </a:xfrm>
            <a:solidFill>
              <a:schemeClr val="bg1">
                <a:lumMod val="95000"/>
              </a:schemeClr>
            </a:solidFill>
          </p:grpSpPr>
          <p:grpSp>
            <p:nvGrpSpPr>
              <p:cNvPr id="135" name="Group 134">
                <a:extLst>
                  <a:ext uri="{FF2B5EF4-FFF2-40B4-BE49-F238E27FC236}">
                    <a16:creationId xmlns:a16="http://schemas.microsoft.com/office/drawing/2014/main" id="{CC9BA088-F751-4B49-8E72-1B65135775B0}"/>
                  </a:ext>
                </a:extLst>
              </p:cNvPr>
              <p:cNvGrpSpPr/>
              <p:nvPr/>
            </p:nvGrpSpPr>
            <p:grpSpPr>
              <a:xfrm>
                <a:off x="10035278" y="3218678"/>
                <a:ext cx="247374" cy="247374"/>
                <a:chOff x="3485441" y="4505566"/>
                <a:chExt cx="712494" cy="712494"/>
              </a:xfrm>
              <a:grpFill/>
            </p:grpSpPr>
            <p:sp>
              <p:nvSpPr>
                <p:cNvPr id="137" name="Rectangle 136">
                  <a:extLst>
                    <a:ext uri="{FF2B5EF4-FFF2-40B4-BE49-F238E27FC236}">
                      <a16:creationId xmlns:a16="http://schemas.microsoft.com/office/drawing/2014/main" id="{47FD410B-BE3D-4692-B098-CE2D3FBEE888}"/>
                    </a:ext>
                  </a:extLst>
                </p:cNvPr>
                <p:cNvSpPr/>
                <p:nvPr/>
              </p:nvSpPr>
              <p:spPr bwMode="auto">
                <a:xfrm>
                  <a:off x="3565593" y="4585718"/>
                  <a:ext cx="552190" cy="552190"/>
                </a:xfrm>
                <a:prstGeom prst="rect">
                  <a:avLst/>
                </a:prstGeom>
                <a:grpFill/>
                <a:ln w="12700" cap="flat" cmpd="sng" algn="ctr">
                  <a:solidFill>
                    <a:srgbClr val="0B7ED6"/>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a:ea typeface="Segoe UI" pitchFamily="34" charset="0"/>
                    <a:cs typeface="Segoe UI" pitchFamily="34" charset="0"/>
                  </a:endParaRPr>
                </a:p>
              </p:txBody>
            </p:sp>
            <p:grpSp>
              <p:nvGrpSpPr>
                <p:cNvPr id="138" name="Group 137">
                  <a:extLst>
                    <a:ext uri="{FF2B5EF4-FFF2-40B4-BE49-F238E27FC236}">
                      <a16:creationId xmlns:a16="http://schemas.microsoft.com/office/drawing/2014/main" id="{F45021C3-3796-4520-BFB1-C64A30CA7A7F}"/>
                    </a:ext>
                  </a:extLst>
                </p:cNvPr>
                <p:cNvGrpSpPr/>
                <p:nvPr/>
              </p:nvGrpSpPr>
              <p:grpSpPr>
                <a:xfrm>
                  <a:off x="3485441" y="4677750"/>
                  <a:ext cx="712494" cy="368126"/>
                  <a:chOff x="3485441" y="4677750"/>
                  <a:chExt cx="712494" cy="368126"/>
                </a:xfrm>
                <a:grpFill/>
              </p:grpSpPr>
              <p:grpSp>
                <p:nvGrpSpPr>
                  <p:cNvPr id="151" name="Group 150">
                    <a:extLst>
                      <a:ext uri="{FF2B5EF4-FFF2-40B4-BE49-F238E27FC236}">
                        <a16:creationId xmlns:a16="http://schemas.microsoft.com/office/drawing/2014/main" id="{B354286A-67BD-4B77-9BAE-136A36FC7C89}"/>
                      </a:ext>
                    </a:extLst>
                  </p:cNvPr>
                  <p:cNvGrpSpPr/>
                  <p:nvPr/>
                </p:nvGrpSpPr>
                <p:grpSpPr>
                  <a:xfrm>
                    <a:off x="4117783" y="4677750"/>
                    <a:ext cx="80152" cy="368126"/>
                    <a:chOff x="4117783" y="4677750"/>
                    <a:chExt cx="129006" cy="368126"/>
                  </a:xfrm>
                  <a:grpFill/>
                </p:grpSpPr>
                <p:cxnSp>
                  <p:nvCxnSpPr>
                    <p:cNvPr id="157" name="Straight Connector 156">
                      <a:extLst>
                        <a:ext uri="{FF2B5EF4-FFF2-40B4-BE49-F238E27FC236}">
                          <a16:creationId xmlns:a16="http://schemas.microsoft.com/office/drawing/2014/main" id="{30217B7F-49A0-485C-9C25-10A01BD76DCC}"/>
                        </a:ext>
                      </a:extLst>
                    </p:cNvPr>
                    <p:cNvCxnSpPr/>
                    <p:nvPr/>
                  </p:nvCxnSpPr>
                  <p:spPr>
                    <a:xfrm>
                      <a:off x="4117783" y="4677750"/>
                      <a:ext cx="129006" cy="0"/>
                    </a:xfrm>
                    <a:prstGeom prst="line">
                      <a:avLst/>
                    </a:prstGeom>
                    <a:grpFill/>
                    <a:ln w="12700" cap="flat" cmpd="sng" algn="ctr">
                      <a:solidFill>
                        <a:srgbClr val="0B7ED6"/>
                      </a:solidFill>
                      <a:prstDash val="solid"/>
                      <a:headEnd type="none" w="lg" len="med"/>
                      <a:tailEnd type="none" w="lg" len="med"/>
                    </a:ln>
                    <a:effectLst/>
                  </p:spPr>
                </p:cxnSp>
                <p:cxnSp>
                  <p:nvCxnSpPr>
                    <p:cNvPr id="158" name="Straight Connector 157">
                      <a:extLst>
                        <a:ext uri="{FF2B5EF4-FFF2-40B4-BE49-F238E27FC236}">
                          <a16:creationId xmlns:a16="http://schemas.microsoft.com/office/drawing/2014/main" id="{21BB8ABA-DD68-4C23-960E-9CB3E4E94E33}"/>
                        </a:ext>
                      </a:extLst>
                    </p:cNvPr>
                    <p:cNvCxnSpPr/>
                    <p:nvPr/>
                  </p:nvCxnSpPr>
                  <p:spPr>
                    <a:xfrm>
                      <a:off x="4117783" y="4769781"/>
                      <a:ext cx="129006" cy="0"/>
                    </a:xfrm>
                    <a:prstGeom prst="line">
                      <a:avLst/>
                    </a:prstGeom>
                    <a:grpFill/>
                    <a:ln w="12700" cap="flat" cmpd="sng" algn="ctr">
                      <a:solidFill>
                        <a:srgbClr val="0B7ED6"/>
                      </a:solidFill>
                      <a:prstDash val="solid"/>
                      <a:headEnd type="none" w="lg" len="med"/>
                      <a:tailEnd type="none" w="lg" len="med"/>
                    </a:ln>
                    <a:effectLst/>
                  </p:spPr>
                </p:cxnSp>
                <p:cxnSp>
                  <p:nvCxnSpPr>
                    <p:cNvPr id="159" name="Straight Connector 158">
                      <a:extLst>
                        <a:ext uri="{FF2B5EF4-FFF2-40B4-BE49-F238E27FC236}">
                          <a16:creationId xmlns:a16="http://schemas.microsoft.com/office/drawing/2014/main" id="{2A25475F-A3B2-4647-94DD-69DC44BD96DA}"/>
                        </a:ext>
                      </a:extLst>
                    </p:cNvPr>
                    <p:cNvCxnSpPr/>
                    <p:nvPr/>
                  </p:nvCxnSpPr>
                  <p:spPr>
                    <a:xfrm>
                      <a:off x="4117783" y="4953845"/>
                      <a:ext cx="129006" cy="0"/>
                    </a:xfrm>
                    <a:prstGeom prst="line">
                      <a:avLst/>
                    </a:prstGeom>
                    <a:grpFill/>
                    <a:ln w="12700" cap="flat" cmpd="sng" algn="ctr">
                      <a:solidFill>
                        <a:srgbClr val="0B7ED6"/>
                      </a:solidFill>
                      <a:prstDash val="solid"/>
                      <a:headEnd type="none" w="lg" len="med"/>
                      <a:tailEnd type="none" w="lg" len="med"/>
                    </a:ln>
                    <a:effectLst/>
                  </p:spPr>
                </p:cxnSp>
                <p:cxnSp>
                  <p:nvCxnSpPr>
                    <p:cNvPr id="160" name="Straight Connector 159">
                      <a:extLst>
                        <a:ext uri="{FF2B5EF4-FFF2-40B4-BE49-F238E27FC236}">
                          <a16:creationId xmlns:a16="http://schemas.microsoft.com/office/drawing/2014/main" id="{A08FEDBE-B490-4686-838E-3F978031BEEE}"/>
                        </a:ext>
                      </a:extLst>
                    </p:cNvPr>
                    <p:cNvCxnSpPr/>
                    <p:nvPr/>
                  </p:nvCxnSpPr>
                  <p:spPr>
                    <a:xfrm>
                      <a:off x="4117783" y="5045876"/>
                      <a:ext cx="129006" cy="0"/>
                    </a:xfrm>
                    <a:prstGeom prst="line">
                      <a:avLst/>
                    </a:prstGeom>
                    <a:grpFill/>
                    <a:ln w="12700" cap="flat" cmpd="sng" algn="ctr">
                      <a:solidFill>
                        <a:srgbClr val="0B7ED6"/>
                      </a:solidFill>
                      <a:prstDash val="solid"/>
                      <a:headEnd type="none" w="lg" len="med"/>
                      <a:tailEnd type="none" w="lg" len="med"/>
                    </a:ln>
                    <a:effectLst/>
                  </p:spPr>
                </p:cxnSp>
              </p:grpSp>
              <p:grpSp>
                <p:nvGrpSpPr>
                  <p:cNvPr id="152" name="Group 151">
                    <a:extLst>
                      <a:ext uri="{FF2B5EF4-FFF2-40B4-BE49-F238E27FC236}">
                        <a16:creationId xmlns:a16="http://schemas.microsoft.com/office/drawing/2014/main" id="{97E02128-AA4C-418E-AA5A-C90840851498}"/>
                      </a:ext>
                    </a:extLst>
                  </p:cNvPr>
                  <p:cNvGrpSpPr/>
                  <p:nvPr/>
                </p:nvGrpSpPr>
                <p:grpSpPr>
                  <a:xfrm>
                    <a:off x="3485441" y="4677750"/>
                    <a:ext cx="80152" cy="368126"/>
                    <a:chOff x="4117783" y="4677750"/>
                    <a:chExt cx="129006" cy="368126"/>
                  </a:xfrm>
                  <a:grpFill/>
                </p:grpSpPr>
                <p:cxnSp>
                  <p:nvCxnSpPr>
                    <p:cNvPr id="153" name="Straight Connector 152">
                      <a:extLst>
                        <a:ext uri="{FF2B5EF4-FFF2-40B4-BE49-F238E27FC236}">
                          <a16:creationId xmlns:a16="http://schemas.microsoft.com/office/drawing/2014/main" id="{E843F691-6C9E-47E1-ABAC-6A9D53CDA451}"/>
                        </a:ext>
                      </a:extLst>
                    </p:cNvPr>
                    <p:cNvCxnSpPr/>
                    <p:nvPr/>
                  </p:nvCxnSpPr>
                  <p:spPr>
                    <a:xfrm>
                      <a:off x="4117783" y="4677750"/>
                      <a:ext cx="129006" cy="0"/>
                    </a:xfrm>
                    <a:prstGeom prst="line">
                      <a:avLst/>
                    </a:prstGeom>
                    <a:grpFill/>
                    <a:ln w="12700" cap="flat" cmpd="sng" algn="ctr">
                      <a:solidFill>
                        <a:srgbClr val="0B7ED6"/>
                      </a:solidFill>
                      <a:prstDash val="solid"/>
                      <a:headEnd type="none" w="lg" len="med"/>
                      <a:tailEnd type="none" w="lg" len="med"/>
                    </a:ln>
                    <a:effectLst/>
                  </p:spPr>
                </p:cxnSp>
                <p:cxnSp>
                  <p:nvCxnSpPr>
                    <p:cNvPr id="154" name="Straight Connector 153">
                      <a:extLst>
                        <a:ext uri="{FF2B5EF4-FFF2-40B4-BE49-F238E27FC236}">
                          <a16:creationId xmlns:a16="http://schemas.microsoft.com/office/drawing/2014/main" id="{CE62DC28-892E-449C-BF99-B098CAD16912}"/>
                        </a:ext>
                      </a:extLst>
                    </p:cNvPr>
                    <p:cNvCxnSpPr/>
                    <p:nvPr/>
                  </p:nvCxnSpPr>
                  <p:spPr>
                    <a:xfrm>
                      <a:off x="4117783" y="4769781"/>
                      <a:ext cx="129006" cy="0"/>
                    </a:xfrm>
                    <a:prstGeom prst="line">
                      <a:avLst/>
                    </a:prstGeom>
                    <a:grpFill/>
                    <a:ln w="12700" cap="flat" cmpd="sng" algn="ctr">
                      <a:solidFill>
                        <a:srgbClr val="0B7ED6"/>
                      </a:solidFill>
                      <a:prstDash val="solid"/>
                      <a:headEnd type="none" w="lg" len="med"/>
                      <a:tailEnd type="none" w="lg" len="med"/>
                    </a:ln>
                    <a:effectLst/>
                  </p:spPr>
                </p:cxnSp>
                <p:cxnSp>
                  <p:nvCxnSpPr>
                    <p:cNvPr id="155" name="Straight Connector 154">
                      <a:extLst>
                        <a:ext uri="{FF2B5EF4-FFF2-40B4-BE49-F238E27FC236}">
                          <a16:creationId xmlns:a16="http://schemas.microsoft.com/office/drawing/2014/main" id="{2F5D345E-2E97-452B-AB23-6D30FCA7F250}"/>
                        </a:ext>
                      </a:extLst>
                    </p:cNvPr>
                    <p:cNvCxnSpPr/>
                    <p:nvPr/>
                  </p:nvCxnSpPr>
                  <p:spPr>
                    <a:xfrm>
                      <a:off x="4117783" y="4953845"/>
                      <a:ext cx="129006" cy="0"/>
                    </a:xfrm>
                    <a:prstGeom prst="line">
                      <a:avLst/>
                    </a:prstGeom>
                    <a:grpFill/>
                    <a:ln w="12700" cap="flat" cmpd="sng" algn="ctr">
                      <a:solidFill>
                        <a:srgbClr val="0B7ED6"/>
                      </a:solidFill>
                      <a:prstDash val="solid"/>
                      <a:headEnd type="none" w="lg" len="med"/>
                      <a:tailEnd type="none" w="lg" len="med"/>
                    </a:ln>
                    <a:effectLst/>
                  </p:spPr>
                </p:cxnSp>
                <p:cxnSp>
                  <p:nvCxnSpPr>
                    <p:cNvPr id="156" name="Straight Connector 155">
                      <a:extLst>
                        <a:ext uri="{FF2B5EF4-FFF2-40B4-BE49-F238E27FC236}">
                          <a16:creationId xmlns:a16="http://schemas.microsoft.com/office/drawing/2014/main" id="{6FD5B5A4-44E4-4E8B-A45F-5BF8C0FA890E}"/>
                        </a:ext>
                      </a:extLst>
                    </p:cNvPr>
                    <p:cNvCxnSpPr/>
                    <p:nvPr/>
                  </p:nvCxnSpPr>
                  <p:spPr>
                    <a:xfrm>
                      <a:off x="4117783" y="5045876"/>
                      <a:ext cx="129006" cy="0"/>
                    </a:xfrm>
                    <a:prstGeom prst="line">
                      <a:avLst/>
                    </a:prstGeom>
                    <a:grpFill/>
                    <a:ln w="12700" cap="flat" cmpd="sng" algn="ctr">
                      <a:solidFill>
                        <a:srgbClr val="0B7ED6"/>
                      </a:solidFill>
                      <a:prstDash val="solid"/>
                      <a:headEnd type="none" w="lg" len="med"/>
                      <a:tailEnd type="none" w="lg" len="med"/>
                    </a:ln>
                    <a:effectLst/>
                  </p:spPr>
                </p:cxnSp>
              </p:grpSp>
            </p:grpSp>
            <p:grpSp>
              <p:nvGrpSpPr>
                <p:cNvPr id="139" name="Group 138">
                  <a:extLst>
                    <a:ext uri="{FF2B5EF4-FFF2-40B4-BE49-F238E27FC236}">
                      <a16:creationId xmlns:a16="http://schemas.microsoft.com/office/drawing/2014/main" id="{39804683-9BCB-4CC0-8C1D-3F78CD697E2D}"/>
                    </a:ext>
                  </a:extLst>
                </p:cNvPr>
                <p:cNvGrpSpPr/>
                <p:nvPr/>
              </p:nvGrpSpPr>
              <p:grpSpPr>
                <a:xfrm rot="5400000">
                  <a:off x="3480396" y="4677750"/>
                  <a:ext cx="712494" cy="368126"/>
                  <a:chOff x="3485441" y="4677750"/>
                  <a:chExt cx="712494" cy="368126"/>
                </a:xfrm>
                <a:grpFill/>
              </p:grpSpPr>
              <p:grpSp>
                <p:nvGrpSpPr>
                  <p:cNvPr id="141" name="Group 140">
                    <a:extLst>
                      <a:ext uri="{FF2B5EF4-FFF2-40B4-BE49-F238E27FC236}">
                        <a16:creationId xmlns:a16="http://schemas.microsoft.com/office/drawing/2014/main" id="{C139AFA0-A0B1-4604-8897-DF2D3E8DFD5E}"/>
                      </a:ext>
                    </a:extLst>
                  </p:cNvPr>
                  <p:cNvGrpSpPr/>
                  <p:nvPr/>
                </p:nvGrpSpPr>
                <p:grpSpPr>
                  <a:xfrm>
                    <a:off x="4117783" y="4677750"/>
                    <a:ext cx="80152" cy="368126"/>
                    <a:chOff x="4117783" y="4677750"/>
                    <a:chExt cx="129006" cy="368126"/>
                  </a:xfrm>
                  <a:grpFill/>
                </p:grpSpPr>
                <p:cxnSp>
                  <p:nvCxnSpPr>
                    <p:cNvPr id="147" name="Straight Connector 146">
                      <a:extLst>
                        <a:ext uri="{FF2B5EF4-FFF2-40B4-BE49-F238E27FC236}">
                          <a16:creationId xmlns:a16="http://schemas.microsoft.com/office/drawing/2014/main" id="{D47C3597-0487-4F3C-A4AF-1CAEB091D4C6}"/>
                        </a:ext>
                      </a:extLst>
                    </p:cNvPr>
                    <p:cNvCxnSpPr/>
                    <p:nvPr/>
                  </p:nvCxnSpPr>
                  <p:spPr>
                    <a:xfrm>
                      <a:off x="4117783" y="4677750"/>
                      <a:ext cx="129006" cy="0"/>
                    </a:xfrm>
                    <a:prstGeom prst="line">
                      <a:avLst/>
                    </a:prstGeom>
                    <a:grpFill/>
                    <a:ln w="12700" cap="flat" cmpd="sng" algn="ctr">
                      <a:solidFill>
                        <a:srgbClr val="0B7ED6"/>
                      </a:solidFill>
                      <a:prstDash val="solid"/>
                      <a:headEnd type="none" w="lg" len="med"/>
                      <a:tailEnd type="none" w="lg" len="med"/>
                    </a:ln>
                    <a:effectLst/>
                  </p:spPr>
                </p:cxnSp>
                <p:cxnSp>
                  <p:nvCxnSpPr>
                    <p:cNvPr id="148" name="Straight Connector 147">
                      <a:extLst>
                        <a:ext uri="{FF2B5EF4-FFF2-40B4-BE49-F238E27FC236}">
                          <a16:creationId xmlns:a16="http://schemas.microsoft.com/office/drawing/2014/main" id="{D9C41DCA-E815-4B61-AA15-91B0F42828FB}"/>
                        </a:ext>
                      </a:extLst>
                    </p:cNvPr>
                    <p:cNvCxnSpPr/>
                    <p:nvPr/>
                  </p:nvCxnSpPr>
                  <p:spPr>
                    <a:xfrm>
                      <a:off x="4117783" y="4769781"/>
                      <a:ext cx="129006" cy="0"/>
                    </a:xfrm>
                    <a:prstGeom prst="line">
                      <a:avLst/>
                    </a:prstGeom>
                    <a:grpFill/>
                    <a:ln w="12700" cap="flat" cmpd="sng" algn="ctr">
                      <a:solidFill>
                        <a:srgbClr val="0B7ED6"/>
                      </a:solidFill>
                      <a:prstDash val="solid"/>
                      <a:headEnd type="none" w="lg" len="med"/>
                      <a:tailEnd type="none" w="lg" len="med"/>
                    </a:ln>
                    <a:effectLst/>
                  </p:spPr>
                </p:cxnSp>
                <p:cxnSp>
                  <p:nvCxnSpPr>
                    <p:cNvPr id="149" name="Straight Connector 148">
                      <a:extLst>
                        <a:ext uri="{FF2B5EF4-FFF2-40B4-BE49-F238E27FC236}">
                          <a16:creationId xmlns:a16="http://schemas.microsoft.com/office/drawing/2014/main" id="{9E3EA7C9-0ECD-4A79-9442-177CB594026B}"/>
                        </a:ext>
                      </a:extLst>
                    </p:cNvPr>
                    <p:cNvCxnSpPr/>
                    <p:nvPr/>
                  </p:nvCxnSpPr>
                  <p:spPr>
                    <a:xfrm>
                      <a:off x="4117783" y="4953845"/>
                      <a:ext cx="129006" cy="0"/>
                    </a:xfrm>
                    <a:prstGeom prst="line">
                      <a:avLst/>
                    </a:prstGeom>
                    <a:grpFill/>
                    <a:ln w="12700" cap="flat" cmpd="sng" algn="ctr">
                      <a:solidFill>
                        <a:srgbClr val="0B7ED6"/>
                      </a:solidFill>
                      <a:prstDash val="solid"/>
                      <a:headEnd type="none" w="lg" len="med"/>
                      <a:tailEnd type="none" w="lg" len="med"/>
                    </a:ln>
                    <a:effectLst/>
                  </p:spPr>
                </p:cxnSp>
                <p:cxnSp>
                  <p:nvCxnSpPr>
                    <p:cNvPr id="150" name="Straight Connector 149">
                      <a:extLst>
                        <a:ext uri="{FF2B5EF4-FFF2-40B4-BE49-F238E27FC236}">
                          <a16:creationId xmlns:a16="http://schemas.microsoft.com/office/drawing/2014/main" id="{4ECB43D6-0280-430E-9BC1-E0CB013E6DC3}"/>
                        </a:ext>
                      </a:extLst>
                    </p:cNvPr>
                    <p:cNvCxnSpPr/>
                    <p:nvPr/>
                  </p:nvCxnSpPr>
                  <p:spPr>
                    <a:xfrm>
                      <a:off x="4117783" y="5045876"/>
                      <a:ext cx="129006" cy="0"/>
                    </a:xfrm>
                    <a:prstGeom prst="line">
                      <a:avLst/>
                    </a:prstGeom>
                    <a:grpFill/>
                    <a:ln w="12700" cap="flat" cmpd="sng" algn="ctr">
                      <a:solidFill>
                        <a:srgbClr val="0B7ED6"/>
                      </a:solidFill>
                      <a:prstDash val="solid"/>
                      <a:headEnd type="none" w="lg" len="med"/>
                      <a:tailEnd type="none" w="lg" len="med"/>
                    </a:ln>
                    <a:effectLst/>
                  </p:spPr>
                </p:cxnSp>
              </p:grpSp>
              <p:grpSp>
                <p:nvGrpSpPr>
                  <p:cNvPr id="142" name="Group 141">
                    <a:extLst>
                      <a:ext uri="{FF2B5EF4-FFF2-40B4-BE49-F238E27FC236}">
                        <a16:creationId xmlns:a16="http://schemas.microsoft.com/office/drawing/2014/main" id="{22C0DF0C-68C4-4F0D-960D-72A09E18692C}"/>
                      </a:ext>
                    </a:extLst>
                  </p:cNvPr>
                  <p:cNvGrpSpPr/>
                  <p:nvPr/>
                </p:nvGrpSpPr>
                <p:grpSpPr>
                  <a:xfrm>
                    <a:off x="3485441" y="4677750"/>
                    <a:ext cx="80152" cy="368126"/>
                    <a:chOff x="4117783" y="4677750"/>
                    <a:chExt cx="129006" cy="368126"/>
                  </a:xfrm>
                  <a:grpFill/>
                </p:grpSpPr>
                <p:cxnSp>
                  <p:nvCxnSpPr>
                    <p:cNvPr id="143" name="Straight Connector 142">
                      <a:extLst>
                        <a:ext uri="{FF2B5EF4-FFF2-40B4-BE49-F238E27FC236}">
                          <a16:creationId xmlns:a16="http://schemas.microsoft.com/office/drawing/2014/main" id="{0B42560D-43C7-4703-86EA-6858A85E8263}"/>
                        </a:ext>
                      </a:extLst>
                    </p:cNvPr>
                    <p:cNvCxnSpPr/>
                    <p:nvPr/>
                  </p:nvCxnSpPr>
                  <p:spPr>
                    <a:xfrm>
                      <a:off x="4117783" y="4677750"/>
                      <a:ext cx="129006" cy="0"/>
                    </a:xfrm>
                    <a:prstGeom prst="line">
                      <a:avLst/>
                    </a:prstGeom>
                    <a:grpFill/>
                    <a:ln w="12700" cap="flat" cmpd="sng" algn="ctr">
                      <a:solidFill>
                        <a:srgbClr val="0B7ED6"/>
                      </a:solidFill>
                      <a:prstDash val="solid"/>
                      <a:headEnd type="none" w="lg" len="med"/>
                      <a:tailEnd type="none" w="lg" len="med"/>
                    </a:ln>
                    <a:effectLst/>
                  </p:spPr>
                </p:cxnSp>
                <p:cxnSp>
                  <p:nvCxnSpPr>
                    <p:cNvPr id="144" name="Straight Connector 143">
                      <a:extLst>
                        <a:ext uri="{FF2B5EF4-FFF2-40B4-BE49-F238E27FC236}">
                          <a16:creationId xmlns:a16="http://schemas.microsoft.com/office/drawing/2014/main" id="{F78C0BD3-E237-49DA-A016-36DB2F7293F7}"/>
                        </a:ext>
                      </a:extLst>
                    </p:cNvPr>
                    <p:cNvCxnSpPr/>
                    <p:nvPr/>
                  </p:nvCxnSpPr>
                  <p:spPr>
                    <a:xfrm>
                      <a:off x="4117783" y="4769781"/>
                      <a:ext cx="129006" cy="0"/>
                    </a:xfrm>
                    <a:prstGeom prst="line">
                      <a:avLst/>
                    </a:prstGeom>
                    <a:grpFill/>
                    <a:ln w="12700" cap="flat" cmpd="sng" algn="ctr">
                      <a:solidFill>
                        <a:srgbClr val="0B7ED6"/>
                      </a:solidFill>
                      <a:prstDash val="solid"/>
                      <a:headEnd type="none" w="lg" len="med"/>
                      <a:tailEnd type="none" w="lg" len="med"/>
                    </a:ln>
                    <a:effectLst/>
                  </p:spPr>
                </p:cxnSp>
                <p:cxnSp>
                  <p:nvCxnSpPr>
                    <p:cNvPr id="145" name="Straight Connector 144">
                      <a:extLst>
                        <a:ext uri="{FF2B5EF4-FFF2-40B4-BE49-F238E27FC236}">
                          <a16:creationId xmlns:a16="http://schemas.microsoft.com/office/drawing/2014/main" id="{E71EF429-E9E0-4199-970A-819D3C566C75}"/>
                        </a:ext>
                      </a:extLst>
                    </p:cNvPr>
                    <p:cNvCxnSpPr/>
                    <p:nvPr/>
                  </p:nvCxnSpPr>
                  <p:spPr>
                    <a:xfrm>
                      <a:off x="4117783" y="4953845"/>
                      <a:ext cx="129006" cy="0"/>
                    </a:xfrm>
                    <a:prstGeom prst="line">
                      <a:avLst/>
                    </a:prstGeom>
                    <a:grpFill/>
                    <a:ln w="12700" cap="flat" cmpd="sng" algn="ctr">
                      <a:solidFill>
                        <a:srgbClr val="0B7ED6"/>
                      </a:solidFill>
                      <a:prstDash val="solid"/>
                      <a:headEnd type="none" w="lg" len="med"/>
                      <a:tailEnd type="none" w="lg" len="med"/>
                    </a:ln>
                    <a:effectLst/>
                  </p:spPr>
                </p:cxnSp>
                <p:cxnSp>
                  <p:nvCxnSpPr>
                    <p:cNvPr id="146" name="Straight Connector 145">
                      <a:extLst>
                        <a:ext uri="{FF2B5EF4-FFF2-40B4-BE49-F238E27FC236}">
                          <a16:creationId xmlns:a16="http://schemas.microsoft.com/office/drawing/2014/main" id="{94F91E68-0417-496A-80E2-01657F73312B}"/>
                        </a:ext>
                      </a:extLst>
                    </p:cNvPr>
                    <p:cNvCxnSpPr/>
                    <p:nvPr/>
                  </p:nvCxnSpPr>
                  <p:spPr>
                    <a:xfrm>
                      <a:off x="4117783" y="5045876"/>
                      <a:ext cx="129006" cy="0"/>
                    </a:xfrm>
                    <a:prstGeom prst="line">
                      <a:avLst/>
                    </a:prstGeom>
                    <a:grpFill/>
                    <a:ln w="12700" cap="flat" cmpd="sng" algn="ctr">
                      <a:solidFill>
                        <a:srgbClr val="0B7ED6"/>
                      </a:solidFill>
                      <a:prstDash val="solid"/>
                      <a:headEnd type="none" w="lg" len="med"/>
                      <a:tailEnd type="none" w="lg" len="med"/>
                    </a:ln>
                    <a:effectLst/>
                  </p:spPr>
                </p:cxnSp>
              </p:grpSp>
            </p:grpSp>
          </p:grpSp>
          <p:sp>
            <p:nvSpPr>
              <p:cNvPr id="136" name="Freeform: Shape 520">
                <a:extLst>
                  <a:ext uri="{FF2B5EF4-FFF2-40B4-BE49-F238E27FC236}">
                    <a16:creationId xmlns:a16="http://schemas.microsoft.com/office/drawing/2014/main" id="{695F6BE3-B982-401C-B182-D37542D36BBC}"/>
                  </a:ext>
                </a:extLst>
              </p:cNvPr>
              <p:cNvSpPr/>
              <p:nvPr/>
            </p:nvSpPr>
            <p:spPr bwMode="auto">
              <a:xfrm>
                <a:off x="10124345" y="3293573"/>
                <a:ext cx="71612" cy="91319"/>
              </a:xfrm>
              <a:custGeom>
                <a:avLst/>
                <a:gdLst>
                  <a:gd name="connsiteX0" fmla="*/ 699778 w 974972"/>
                  <a:gd name="connsiteY0" fmla="*/ 0 h 1504393"/>
                  <a:gd name="connsiteX1" fmla="*/ 502371 w 974972"/>
                  <a:gd name="connsiteY1" fmla="*/ 571355 h 1504393"/>
                  <a:gd name="connsiteX2" fmla="*/ 597565 w 974972"/>
                  <a:gd name="connsiteY2" fmla="*/ 571355 h 1504393"/>
                  <a:gd name="connsiteX3" fmla="*/ 629015 w 974972"/>
                  <a:gd name="connsiteY3" fmla="*/ 571355 h 1504393"/>
                  <a:gd name="connsiteX4" fmla="*/ 974972 w 974972"/>
                  <a:gd name="connsiteY4" fmla="*/ 571355 h 1504393"/>
                  <a:gd name="connsiteX5" fmla="*/ 275193 w 974972"/>
                  <a:gd name="connsiteY5" fmla="*/ 1504393 h 1504393"/>
                  <a:gd name="connsiteX6" fmla="*/ 472601 w 974972"/>
                  <a:gd name="connsiteY6" fmla="*/ 933038 h 1504393"/>
                  <a:gd name="connsiteX7" fmla="*/ 377407 w 974972"/>
                  <a:gd name="connsiteY7" fmla="*/ 933038 h 1504393"/>
                  <a:gd name="connsiteX8" fmla="*/ 349889 w 974972"/>
                  <a:gd name="connsiteY8" fmla="*/ 933038 h 1504393"/>
                  <a:gd name="connsiteX9" fmla="*/ 0 w 974972"/>
                  <a:gd name="connsiteY9" fmla="*/ 933038 h 1504393"/>
                  <a:gd name="connsiteX10" fmla="*/ 699778 w 974972"/>
                  <a:gd name="connsiteY10" fmla="*/ 0 h 15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4972" h="1504393">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grpFill/>
              <a:ln w="12700" cap="flat" cmpd="sng" algn="ctr">
                <a:solidFill>
                  <a:srgbClr val="0B7ED6"/>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0078D4"/>
                  </a:solidFill>
                  <a:effectLst/>
                  <a:uLnTx/>
                  <a:uFillTx/>
                  <a:latin typeface="Segoe UI"/>
                  <a:ea typeface="+mn-ea"/>
                  <a:cs typeface="Segoe UI" pitchFamily="34" charset="0"/>
                </a:endParaRPr>
              </a:p>
            </p:txBody>
          </p:sp>
        </p:grpSp>
      </p:grpSp>
      <p:grpSp>
        <p:nvGrpSpPr>
          <p:cNvPr id="164" name="Group 163">
            <a:extLst>
              <a:ext uri="{FF2B5EF4-FFF2-40B4-BE49-F238E27FC236}">
                <a16:creationId xmlns:a16="http://schemas.microsoft.com/office/drawing/2014/main" id="{596A2ADD-EA4A-46FC-8DAA-3F7C7735915D}"/>
              </a:ext>
            </a:extLst>
          </p:cNvPr>
          <p:cNvGrpSpPr/>
          <p:nvPr/>
        </p:nvGrpSpPr>
        <p:grpSpPr>
          <a:xfrm>
            <a:off x="1736163" y="2757721"/>
            <a:ext cx="322163" cy="428488"/>
            <a:chOff x="1031674" y="930127"/>
            <a:chExt cx="1441832" cy="1917689"/>
          </a:xfrm>
        </p:grpSpPr>
        <p:sp>
          <p:nvSpPr>
            <p:cNvPr id="165" name="Freeform: Shape 164">
              <a:extLst>
                <a:ext uri="{FF2B5EF4-FFF2-40B4-BE49-F238E27FC236}">
                  <a16:creationId xmlns:a16="http://schemas.microsoft.com/office/drawing/2014/main" id="{7D5E4B00-2482-48B2-AA60-8C7A68E0D8DF}"/>
                </a:ext>
              </a:extLst>
            </p:cNvPr>
            <p:cNvSpPr/>
            <p:nvPr/>
          </p:nvSpPr>
          <p:spPr>
            <a:xfrm>
              <a:off x="1031674" y="1220234"/>
              <a:ext cx="1441832" cy="1627582"/>
            </a:xfrm>
            <a:custGeom>
              <a:avLst/>
              <a:gdLst>
                <a:gd name="connsiteX0" fmla="*/ 503094 w 1001884"/>
                <a:gd name="connsiteY0" fmla="*/ 207445 h 1130961"/>
                <a:gd name="connsiteX1" fmla="*/ 4610 w 1001884"/>
                <a:gd name="connsiteY1" fmla="*/ 4610 h 1130961"/>
                <a:gd name="connsiteX2" fmla="*/ 4610 w 1001884"/>
                <a:gd name="connsiteY2" fmla="*/ 927204 h 1130961"/>
                <a:gd name="connsiteX3" fmla="*/ 503094 w 1001884"/>
                <a:gd name="connsiteY3" fmla="*/ 1130039 h 1130961"/>
                <a:gd name="connsiteX4" fmla="*/ 1001577 w 1001884"/>
                <a:gd name="connsiteY4" fmla="*/ 927204 h 1130961"/>
                <a:gd name="connsiteX5" fmla="*/ 1001577 w 1001884"/>
                <a:gd name="connsiteY5" fmla="*/ 4610 h 1130961"/>
                <a:gd name="connsiteX6" fmla="*/ 503094 w 1001884"/>
                <a:gd name="connsiteY6" fmla="*/ 207445 h 113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1884" h="1130961">
                  <a:moveTo>
                    <a:pt x="503094" y="207445"/>
                  </a:moveTo>
                  <a:cubicBezTo>
                    <a:pt x="227729" y="207445"/>
                    <a:pt x="4610" y="116477"/>
                    <a:pt x="4610" y="4610"/>
                  </a:cubicBezTo>
                  <a:lnTo>
                    <a:pt x="4610" y="927204"/>
                  </a:lnTo>
                  <a:cubicBezTo>
                    <a:pt x="4610" y="1039071"/>
                    <a:pt x="227729" y="1130039"/>
                    <a:pt x="503094" y="1130039"/>
                  </a:cubicBezTo>
                  <a:cubicBezTo>
                    <a:pt x="778458" y="1130039"/>
                    <a:pt x="1001577" y="1039071"/>
                    <a:pt x="1001577" y="927204"/>
                  </a:cubicBezTo>
                  <a:lnTo>
                    <a:pt x="1001577" y="4610"/>
                  </a:lnTo>
                  <a:cubicBezTo>
                    <a:pt x="1000963" y="116477"/>
                    <a:pt x="778458" y="207445"/>
                    <a:pt x="503094" y="207445"/>
                  </a:cubicBezTo>
                  <a:close/>
                </a:path>
              </a:pathLst>
            </a:custGeom>
            <a:solidFill>
              <a:schemeClr val="tx1">
                <a:lumMod val="50000"/>
                <a:lumOff val="50000"/>
              </a:schemeClr>
            </a:solidFill>
            <a:ln w="9525" cap="flat">
              <a:noFill/>
              <a:prstDash val="solid"/>
              <a:miter/>
            </a:ln>
          </p:spPr>
          <p:txBody>
            <a:bodyPr rtlCol="0" anchor="ct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1A1A1A"/>
                </a:solidFill>
                <a:effectLst/>
                <a:uLnTx/>
                <a:uFillTx/>
              </a:endParaRPr>
            </a:p>
          </p:txBody>
        </p:sp>
        <p:sp>
          <p:nvSpPr>
            <p:cNvPr id="166" name="Oval 165">
              <a:extLst>
                <a:ext uri="{FF2B5EF4-FFF2-40B4-BE49-F238E27FC236}">
                  <a16:creationId xmlns:a16="http://schemas.microsoft.com/office/drawing/2014/main" id="{4BC868CE-1B90-4889-9281-11572CFB3C43}"/>
                </a:ext>
              </a:extLst>
            </p:cNvPr>
            <p:cNvSpPr/>
            <p:nvPr/>
          </p:nvSpPr>
          <p:spPr bwMode="auto">
            <a:xfrm>
              <a:off x="1057756" y="930127"/>
              <a:ext cx="1389667" cy="506476"/>
            </a:xfrm>
            <a:prstGeom prst="ellipse">
              <a:avLst/>
            </a:prstGeom>
            <a:solidFill>
              <a:srgbClr val="00BCF2"/>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 </a:t>
              </a:r>
            </a:p>
          </p:txBody>
        </p:sp>
      </p:grpSp>
    </p:spTree>
    <p:extLst>
      <p:ext uri="{BB962C8B-B14F-4D97-AF65-F5344CB8AC3E}">
        <p14:creationId xmlns:p14="http://schemas.microsoft.com/office/powerpoint/2010/main" val="2977908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B0DF4-5E37-4FA0-AD42-9F47F26DA6FC}"/>
              </a:ext>
            </a:extLst>
          </p:cNvPr>
          <p:cNvSpPr>
            <a:spLocks noGrp="1"/>
          </p:cNvSpPr>
          <p:nvPr>
            <p:ph type="title"/>
          </p:nvPr>
        </p:nvSpPr>
        <p:spPr/>
        <p:txBody>
          <a:bodyPr/>
          <a:lstStyle/>
          <a:p>
            <a:r>
              <a:rPr lang="zh-CN" altLang="en-US" dirty="0"/>
              <a:t>深度学习系统的目的</a:t>
            </a:r>
            <a:endParaRPr lang="en-US" dirty="0"/>
          </a:p>
        </p:txBody>
      </p:sp>
      <p:sp>
        <p:nvSpPr>
          <p:cNvPr id="3" name="Text Placeholder 2">
            <a:extLst>
              <a:ext uri="{FF2B5EF4-FFF2-40B4-BE49-F238E27FC236}">
                <a16:creationId xmlns:a16="http://schemas.microsoft.com/office/drawing/2014/main" id="{30171D4C-F1DF-48E2-BFDB-D2669771AD63}"/>
              </a:ext>
            </a:extLst>
          </p:cNvPr>
          <p:cNvSpPr>
            <a:spLocks noGrp="1"/>
          </p:cNvSpPr>
          <p:nvPr>
            <p:ph type="body" sz="quarter" idx="10"/>
          </p:nvPr>
        </p:nvSpPr>
        <p:spPr>
          <a:xfrm>
            <a:off x="584200" y="1435497"/>
            <a:ext cx="11018520" cy="4789003"/>
          </a:xfrm>
        </p:spPr>
        <p:txBody>
          <a:bodyPr/>
          <a:lstStyle/>
          <a:p>
            <a:r>
              <a:rPr lang="zh-CN" altLang="en-US" dirty="0"/>
              <a:t>提供更加高效的编程语言、框架和工具</a:t>
            </a:r>
            <a:endParaRPr lang="en-US" altLang="zh-CN" dirty="0"/>
          </a:p>
          <a:p>
            <a:pPr lvl="1"/>
            <a:r>
              <a:rPr lang="zh-CN" altLang="en-US" dirty="0"/>
              <a:t>更具表达能力和简洁的神经网络计算原语和编程语言</a:t>
            </a:r>
            <a:endParaRPr lang="en-US" altLang="zh-CN" dirty="0"/>
          </a:p>
          <a:p>
            <a:pPr lvl="1"/>
            <a:r>
              <a:rPr lang="zh-CN" altLang="en-US" dirty="0"/>
              <a:t>更直观的编辑、调试和实验工具</a:t>
            </a:r>
            <a:endParaRPr lang="en-US" altLang="zh-CN" dirty="0"/>
          </a:p>
          <a:p>
            <a:pPr lvl="1"/>
            <a:r>
              <a:rPr lang="zh-CN" altLang="en-US" dirty="0"/>
              <a:t>整个深度学习生命周期中的系统问题：模型压缩、推理、安全、隐私保护等</a:t>
            </a:r>
            <a:endParaRPr lang="en-US" altLang="zh-CN" dirty="0"/>
          </a:p>
          <a:p>
            <a:pPr lvl="1"/>
            <a:r>
              <a:rPr lang="zh-CN" altLang="en-US" dirty="0"/>
              <a:t>提供全面的学习系统：强化学习、自动机器学习等</a:t>
            </a:r>
            <a:endParaRPr lang="en-US" altLang="zh-CN" dirty="0"/>
          </a:p>
          <a:p>
            <a:r>
              <a:rPr lang="zh-CN" altLang="en-US" dirty="0"/>
              <a:t>提供更强大和可扩展的计算能力</a:t>
            </a:r>
            <a:endParaRPr lang="en-US" altLang="zh-CN" dirty="0"/>
          </a:p>
          <a:p>
            <a:pPr lvl="1"/>
            <a:r>
              <a:rPr lang="zh-CN" altLang="en-US" dirty="0"/>
              <a:t>自动编译优化算法，包括不限于：</a:t>
            </a:r>
            <a:endParaRPr lang="en-US" altLang="zh-CN" dirty="0"/>
          </a:p>
          <a:p>
            <a:pPr lvl="1"/>
            <a:r>
              <a:rPr lang="zh-CN" altLang="en-US" dirty="0"/>
              <a:t>自动推导计算图</a:t>
            </a:r>
            <a:endParaRPr lang="en-US" altLang="zh-CN" dirty="0"/>
          </a:p>
          <a:p>
            <a:pPr lvl="1"/>
            <a:r>
              <a:rPr lang="zh-CN" altLang="en-US" dirty="0"/>
              <a:t>根据不同体系结构自动并行化</a:t>
            </a:r>
            <a:endParaRPr lang="en-US" altLang="zh-CN" dirty="0"/>
          </a:p>
          <a:p>
            <a:pPr lvl="1"/>
            <a:r>
              <a:rPr lang="zh-CN" altLang="en-US" dirty="0"/>
              <a:t>自动分布式化，并扩展到多个计算节点</a:t>
            </a:r>
            <a:endParaRPr lang="en-US" altLang="zh-CN" dirty="0"/>
          </a:p>
          <a:p>
            <a:pPr lvl="1"/>
            <a:r>
              <a:rPr lang="zh-CN" altLang="en-US" dirty="0"/>
              <a:t>持续优化</a:t>
            </a:r>
            <a:endParaRPr lang="en-US" altLang="zh-CN" dirty="0"/>
          </a:p>
          <a:p>
            <a:r>
              <a:rPr lang="zh-CN" altLang="en-US" dirty="0"/>
              <a:t>探索并解决新挑战下的系统设计、实现和演化的问题</a:t>
            </a:r>
            <a:endParaRPr lang="en-US" dirty="0"/>
          </a:p>
        </p:txBody>
      </p:sp>
    </p:spTree>
    <p:extLst>
      <p:ext uri="{BB962C8B-B14F-4D97-AF65-F5344CB8AC3E}">
        <p14:creationId xmlns:p14="http://schemas.microsoft.com/office/powerpoint/2010/main" val="102371866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4D110CA-6998-4318-9281-A428A45DDAE4}"/>
              </a:ext>
            </a:extLst>
          </p:cNvPr>
          <p:cNvGrpSpPr/>
          <p:nvPr/>
        </p:nvGrpSpPr>
        <p:grpSpPr>
          <a:xfrm>
            <a:off x="3254663" y="4594250"/>
            <a:ext cx="5229600" cy="2036680"/>
            <a:chOff x="2897908" y="4594250"/>
            <a:chExt cx="5229600" cy="2036680"/>
          </a:xfrm>
        </p:grpSpPr>
        <p:sp>
          <p:nvSpPr>
            <p:cNvPr id="4" name="Rounded Rectangle 3"/>
            <p:cNvSpPr/>
            <p:nvPr/>
          </p:nvSpPr>
          <p:spPr>
            <a:xfrm>
              <a:off x="2897908" y="4594250"/>
              <a:ext cx="5229600" cy="203668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5" name="Rounded Rectangle 4"/>
            <p:cNvSpPr/>
            <p:nvPr/>
          </p:nvSpPr>
          <p:spPr>
            <a:xfrm>
              <a:off x="2999900" y="5997218"/>
              <a:ext cx="5025616" cy="50730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solidFill>
                    <a:schemeClr val="tx1"/>
                  </a:solidFill>
                </a:rPr>
                <a:t>Scalable Network Stack (RDMA, IB, </a:t>
              </a:r>
              <a:r>
                <a:rPr lang="en-US" altLang="zh-CN" dirty="0" err="1">
                  <a:solidFill>
                    <a:schemeClr val="tx1"/>
                  </a:solidFill>
                </a:rPr>
                <a:t>NVLink</a:t>
              </a:r>
              <a:r>
                <a:rPr lang="en-US" altLang="zh-CN" dirty="0">
                  <a:solidFill>
                    <a:schemeClr val="tx1"/>
                  </a:solidFill>
                </a:rPr>
                <a:t>)</a:t>
              </a:r>
              <a:endParaRPr lang="en-US" dirty="0">
                <a:solidFill>
                  <a:schemeClr val="tx1"/>
                </a:solidFill>
              </a:endParaRPr>
            </a:p>
          </p:txBody>
        </p:sp>
        <p:sp>
          <p:nvSpPr>
            <p:cNvPr id="36" name="Rounded Rectangle 35"/>
            <p:cNvSpPr/>
            <p:nvPr/>
          </p:nvSpPr>
          <p:spPr>
            <a:xfrm>
              <a:off x="2999900" y="4762416"/>
              <a:ext cx="5025616" cy="54959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Hardware APIs (GPU, CPU, FPGA, ASIC)</a:t>
              </a:r>
            </a:p>
          </p:txBody>
        </p:sp>
        <p:sp>
          <p:nvSpPr>
            <p:cNvPr id="37" name="Rounded Rectangle 36"/>
            <p:cNvSpPr/>
            <p:nvPr/>
          </p:nvSpPr>
          <p:spPr>
            <a:xfrm>
              <a:off x="2999900" y="5412173"/>
              <a:ext cx="5025616" cy="50730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solidFill>
                    <a:schemeClr val="tx1"/>
                  </a:solidFill>
                </a:rPr>
                <a:t>Resource Management/Scheduler</a:t>
              </a:r>
            </a:p>
          </p:txBody>
        </p:sp>
      </p:grpSp>
      <p:sp>
        <p:nvSpPr>
          <p:cNvPr id="11" name="TextBox 10"/>
          <p:cNvSpPr txBox="1"/>
          <p:nvPr/>
        </p:nvSpPr>
        <p:spPr>
          <a:xfrm>
            <a:off x="551349" y="1776882"/>
            <a:ext cx="1229824" cy="369332"/>
          </a:xfrm>
          <a:prstGeom prst="rect">
            <a:avLst/>
          </a:prstGeom>
          <a:noFill/>
        </p:spPr>
        <p:txBody>
          <a:bodyPr wrap="none" rtlCol="0">
            <a:spAutoFit/>
          </a:bodyPr>
          <a:lstStyle/>
          <a:p>
            <a:r>
              <a:rPr lang="en-US" b="1" dirty="0"/>
              <a:t>Experience</a:t>
            </a:r>
          </a:p>
        </p:txBody>
      </p:sp>
      <p:sp>
        <p:nvSpPr>
          <p:cNvPr id="29" name="TextBox 28"/>
          <p:cNvSpPr txBox="1"/>
          <p:nvPr/>
        </p:nvSpPr>
        <p:spPr>
          <a:xfrm>
            <a:off x="551349" y="2756287"/>
            <a:ext cx="1475597" cy="363946"/>
          </a:xfrm>
          <a:prstGeom prst="rect">
            <a:avLst/>
          </a:prstGeom>
          <a:noFill/>
        </p:spPr>
        <p:txBody>
          <a:bodyPr wrap="none" rtlCol="0">
            <a:spAutoFit/>
          </a:bodyPr>
          <a:lstStyle/>
          <a:p>
            <a:r>
              <a:rPr lang="en-US" b="1" dirty="0"/>
              <a:t>Frameworks</a:t>
            </a:r>
          </a:p>
        </p:txBody>
      </p:sp>
      <p:sp>
        <p:nvSpPr>
          <p:cNvPr id="30" name="TextBox 29"/>
          <p:cNvSpPr txBox="1"/>
          <p:nvPr/>
        </p:nvSpPr>
        <p:spPr>
          <a:xfrm>
            <a:off x="551349" y="5481158"/>
            <a:ext cx="2715808" cy="635559"/>
          </a:xfrm>
          <a:prstGeom prst="rect">
            <a:avLst/>
          </a:prstGeom>
          <a:noFill/>
        </p:spPr>
        <p:txBody>
          <a:bodyPr wrap="none" rtlCol="0">
            <a:spAutoFit/>
          </a:bodyPr>
          <a:lstStyle/>
          <a:p>
            <a:r>
              <a:rPr lang="en-US" b="1" dirty="0"/>
              <a:t>Architecture </a:t>
            </a:r>
          </a:p>
          <a:p>
            <a:r>
              <a:rPr lang="en-US" b="1" dirty="0"/>
              <a:t>(single node and Cloud)</a:t>
            </a:r>
          </a:p>
        </p:txBody>
      </p:sp>
      <p:sp>
        <p:nvSpPr>
          <p:cNvPr id="2" name="Slide Number Placeholder 1"/>
          <p:cNvSpPr>
            <a:spLocks noGrp="1"/>
          </p:cNvSpPr>
          <p:nvPr>
            <p:ph type="sldNum" sz="quarter" idx="12"/>
          </p:nvPr>
        </p:nvSpPr>
        <p:spPr/>
        <p:txBody>
          <a:bodyPr/>
          <a:lstStyle/>
          <a:p>
            <a:fld id="{DFFE5738-DCE3-42BF-9F4D-F74D81496974}" type="slidenum">
              <a:rPr lang="en-US" smtClean="0">
                <a:solidFill>
                  <a:schemeClr val="tx1"/>
                </a:solidFill>
              </a:rPr>
              <a:t>24</a:t>
            </a:fld>
            <a:endParaRPr lang="en-US">
              <a:solidFill>
                <a:schemeClr val="tx1"/>
              </a:solidFill>
            </a:endParaRPr>
          </a:p>
        </p:txBody>
      </p:sp>
      <p:grpSp>
        <p:nvGrpSpPr>
          <p:cNvPr id="10" name="Group 9">
            <a:extLst>
              <a:ext uri="{FF2B5EF4-FFF2-40B4-BE49-F238E27FC236}">
                <a16:creationId xmlns:a16="http://schemas.microsoft.com/office/drawing/2014/main" id="{56109D84-EEBA-4506-86FD-5C3D68C22F6E}"/>
              </a:ext>
            </a:extLst>
          </p:cNvPr>
          <p:cNvGrpSpPr/>
          <p:nvPr/>
        </p:nvGrpSpPr>
        <p:grpSpPr>
          <a:xfrm>
            <a:off x="2919848" y="3684420"/>
            <a:ext cx="6047509" cy="948775"/>
            <a:chOff x="2922200" y="3684420"/>
            <a:chExt cx="5229600" cy="948775"/>
          </a:xfrm>
        </p:grpSpPr>
        <p:sp>
          <p:nvSpPr>
            <p:cNvPr id="7" name="TextBox 6"/>
            <p:cNvSpPr txBox="1"/>
            <p:nvPr/>
          </p:nvSpPr>
          <p:spPr>
            <a:xfrm>
              <a:off x="3578144" y="3709865"/>
              <a:ext cx="3863794"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Deep Learning Runtime:</a:t>
              </a:r>
            </a:p>
            <a:p>
              <a:pPr algn="ctr"/>
              <a:r>
                <a:rPr lang="en-US" dirty="0"/>
                <a:t>Optimizer, Planner, Executor</a:t>
              </a:r>
            </a:p>
            <a:p>
              <a:pPr algn="ctr"/>
              <a:endParaRPr lang="en-US" dirty="0"/>
            </a:p>
          </p:txBody>
        </p:sp>
        <p:sp>
          <p:nvSpPr>
            <p:cNvPr id="35" name="Rounded Rectangle 34"/>
            <p:cNvSpPr/>
            <p:nvPr/>
          </p:nvSpPr>
          <p:spPr>
            <a:xfrm>
              <a:off x="2922200" y="3684420"/>
              <a:ext cx="5229600" cy="748244"/>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grpSp>
      <p:sp>
        <p:nvSpPr>
          <p:cNvPr id="38" name="TextBox 37"/>
          <p:cNvSpPr txBox="1"/>
          <p:nvPr/>
        </p:nvSpPr>
        <p:spPr>
          <a:xfrm>
            <a:off x="551349" y="3908462"/>
            <a:ext cx="1085554" cy="363946"/>
          </a:xfrm>
          <a:prstGeom prst="rect">
            <a:avLst/>
          </a:prstGeom>
          <a:noFill/>
        </p:spPr>
        <p:txBody>
          <a:bodyPr wrap="none" rtlCol="0">
            <a:spAutoFit/>
          </a:bodyPr>
          <a:lstStyle/>
          <a:p>
            <a:r>
              <a:rPr lang="en-US" b="1" dirty="0"/>
              <a:t>Runtime</a:t>
            </a:r>
          </a:p>
        </p:txBody>
      </p:sp>
      <p:sp>
        <p:nvSpPr>
          <p:cNvPr id="34" name="Rounded Rectangle 33"/>
          <p:cNvSpPr/>
          <p:nvPr/>
        </p:nvSpPr>
        <p:spPr>
          <a:xfrm>
            <a:off x="2919848" y="2570451"/>
            <a:ext cx="6047509" cy="950857"/>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3" name="Rectangle 2"/>
          <p:cNvSpPr/>
          <p:nvPr/>
        </p:nvSpPr>
        <p:spPr>
          <a:xfrm>
            <a:off x="2531297" y="1978992"/>
            <a:ext cx="7087289" cy="279523"/>
          </a:xfrm>
          <a:prstGeom prst="rect">
            <a:avLst/>
          </a:prstGeom>
        </p:spPr>
        <p:txBody>
          <a:bodyPr wrap="square">
            <a:spAutoFit/>
          </a:bodyPr>
          <a:lstStyle/>
          <a:p>
            <a:pPr algn="ctr"/>
            <a:r>
              <a:rPr lang="en-US" dirty="0"/>
              <a:t>Model, Algorithm, Pipeline, Experiment, Tool, Life Cycle Management</a:t>
            </a:r>
          </a:p>
        </p:txBody>
      </p:sp>
      <p:sp>
        <p:nvSpPr>
          <p:cNvPr id="44" name="Rectangle 43"/>
          <p:cNvSpPr/>
          <p:nvPr/>
        </p:nvSpPr>
        <p:spPr>
          <a:xfrm>
            <a:off x="2566850" y="1623233"/>
            <a:ext cx="7087289" cy="307299"/>
          </a:xfrm>
          <a:prstGeom prst="rect">
            <a:avLst/>
          </a:prstGeom>
        </p:spPr>
        <p:txBody>
          <a:bodyPr wrap="square">
            <a:spAutoFit/>
          </a:bodyPr>
          <a:lstStyle/>
          <a:p>
            <a:pPr algn="ctr"/>
            <a:r>
              <a:rPr lang="en-US" sz="2000" dirty="0"/>
              <a:t>End-to-End AI User Experiences</a:t>
            </a:r>
            <a:endParaRPr lang="en-US" sz="1600" dirty="0"/>
          </a:p>
        </p:txBody>
      </p:sp>
      <p:sp>
        <p:nvSpPr>
          <p:cNvPr id="45" name="Rounded Rectangle 44"/>
          <p:cNvSpPr/>
          <p:nvPr/>
        </p:nvSpPr>
        <p:spPr>
          <a:xfrm>
            <a:off x="2566850" y="1577433"/>
            <a:ext cx="6996714" cy="83143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sp>
        <p:nvSpPr>
          <p:cNvPr id="32" name="Title 1">
            <a:extLst>
              <a:ext uri="{FF2B5EF4-FFF2-40B4-BE49-F238E27FC236}">
                <a16:creationId xmlns:a16="http://schemas.microsoft.com/office/drawing/2014/main" id="{036C3226-5483-498A-B0E4-734CC79CF9BD}"/>
              </a:ext>
            </a:extLst>
          </p:cNvPr>
          <p:cNvSpPr txBox="1">
            <a:spLocks/>
          </p:cNvSpPr>
          <p:nvPr/>
        </p:nvSpPr>
        <p:spPr>
          <a:xfrm>
            <a:off x="588262" y="457200"/>
            <a:ext cx="12091708" cy="553998"/>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zh-CN" altLang="en-US" dirty="0"/>
              <a:t>深度学习系统</a:t>
            </a:r>
            <a:r>
              <a:rPr lang="zh-CN" altLang="en-US"/>
              <a:t>的</a:t>
            </a:r>
            <a:r>
              <a:rPr lang="zh-CN" altLang="en-US" dirty="0"/>
              <a:t>大致</a:t>
            </a:r>
            <a:r>
              <a:rPr lang="zh-CN" altLang="en-US"/>
              <a:t>组</a:t>
            </a:r>
            <a:r>
              <a:rPr lang="zh-CN" altLang="en-US" dirty="0"/>
              <a:t>成（</a:t>
            </a:r>
            <a:r>
              <a:rPr lang="en-US" altLang="zh-CN" dirty="0"/>
              <a:t>Deep Learning System Stack</a:t>
            </a:r>
            <a:r>
              <a:rPr lang="zh-CN" altLang="en-US" dirty="0"/>
              <a:t>）</a:t>
            </a:r>
          </a:p>
        </p:txBody>
      </p:sp>
      <p:sp>
        <p:nvSpPr>
          <p:cNvPr id="40" name="TextBox 39">
            <a:extLst>
              <a:ext uri="{FF2B5EF4-FFF2-40B4-BE49-F238E27FC236}">
                <a16:creationId xmlns:a16="http://schemas.microsoft.com/office/drawing/2014/main" id="{3B45A7BD-6C46-4102-909F-24B431B4D4C4}"/>
              </a:ext>
            </a:extLst>
          </p:cNvPr>
          <p:cNvSpPr txBox="1"/>
          <p:nvPr/>
        </p:nvSpPr>
        <p:spPr>
          <a:xfrm>
            <a:off x="3065318" y="2571433"/>
            <a:ext cx="5787737"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t>Programming Interfaces</a:t>
            </a:r>
          </a:p>
          <a:p>
            <a:pPr algn="ctr"/>
            <a:r>
              <a:rPr lang="en-US" dirty="0"/>
              <a:t>Computation graph, (auto) Gradient calculation</a:t>
            </a:r>
          </a:p>
          <a:p>
            <a:pPr algn="ctr"/>
            <a:r>
              <a:rPr lang="en-US" dirty="0"/>
              <a:t>IR, Compiler infrastructure</a:t>
            </a:r>
          </a:p>
        </p:txBody>
      </p:sp>
      <p:sp>
        <p:nvSpPr>
          <p:cNvPr id="15" name="TextBox 14">
            <a:extLst>
              <a:ext uri="{FF2B5EF4-FFF2-40B4-BE49-F238E27FC236}">
                <a16:creationId xmlns:a16="http://schemas.microsoft.com/office/drawing/2014/main" id="{D02B08F6-7016-4570-8F47-4719C5473590}"/>
              </a:ext>
            </a:extLst>
          </p:cNvPr>
          <p:cNvSpPr txBox="1"/>
          <p:nvPr/>
        </p:nvSpPr>
        <p:spPr>
          <a:xfrm>
            <a:off x="9929473" y="2570451"/>
            <a:ext cx="775853" cy="307777"/>
          </a:xfrm>
          <a:prstGeom prst="rect">
            <a:avLst/>
          </a:prstGeom>
          <a:noFill/>
        </p:spPr>
        <p:txBody>
          <a:bodyPr wrap="none" lIns="0" tIns="0" rIns="0" bIns="0" rtlCol="0">
            <a:spAutoFit/>
          </a:bodyPr>
          <a:lstStyle/>
          <a:p>
            <a:pPr algn="l"/>
            <a:r>
              <a:rPr lang="en-US" sz="2000" b="1" dirty="0"/>
              <a:t>class 3</a:t>
            </a:r>
          </a:p>
        </p:txBody>
      </p:sp>
      <p:sp>
        <p:nvSpPr>
          <p:cNvPr id="41" name="TextBox 40">
            <a:extLst>
              <a:ext uri="{FF2B5EF4-FFF2-40B4-BE49-F238E27FC236}">
                <a16:creationId xmlns:a16="http://schemas.microsoft.com/office/drawing/2014/main" id="{BBD97991-BF7F-4A49-AAE1-C7150CB0C1AE}"/>
              </a:ext>
            </a:extLst>
          </p:cNvPr>
          <p:cNvSpPr txBox="1"/>
          <p:nvPr/>
        </p:nvSpPr>
        <p:spPr>
          <a:xfrm>
            <a:off x="9929473" y="3102165"/>
            <a:ext cx="775853" cy="307777"/>
          </a:xfrm>
          <a:prstGeom prst="rect">
            <a:avLst/>
          </a:prstGeom>
          <a:noFill/>
        </p:spPr>
        <p:txBody>
          <a:bodyPr wrap="none" lIns="0" tIns="0" rIns="0" bIns="0" rtlCol="0">
            <a:spAutoFit/>
          </a:bodyPr>
          <a:lstStyle/>
          <a:p>
            <a:pPr algn="l"/>
            <a:r>
              <a:rPr lang="en-US" sz="2000" b="1" dirty="0"/>
              <a:t>class 4</a:t>
            </a:r>
          </a:p>
        </p:txBody>
      </p:sp>
      <p:sp>
        <p:nvSpPr>
          <p:cNvPr id="42" name="TextBox 41">
            <a:extLst>
              <a:ext uri="{FF2B5EF4-FFF2-40B4-BE49-F238E27FC236}">
                <a16:creationId xmlns:a16="http://schemas.microsoft.com/office/drawing/2014/main" id="{5C3EE07E-CBB4-4B8B-9010-8A90138CD725}"/>
              </a:ext>
            </a:extLst>
          </p:cNvPr>
          <p:cNvSpPr txBox="1"/>
          <p:nvPr/>
        </p:nvSpPr>
        <p:spPr>
          <a:xfrm>
            <a:off x="9956554" y="3931619"/>
            <a:ext cx="775853" cy="307777"/>
          </a:xfrm>
          <a:prstGeom prst="rect">
            <a:avLst/>
          </a:prstGeom>
          <a:noFill/>
        </p:spPr>
        <p:txBody>
          <a:bodyPr wrap="none" lIns="0" tIns="0" rIns="0" bIns="0" rtlCol="0">
            <a:spAutoFit/>
          </a:bodyPr>
          <a:lstStyle/>
          <a:p>
            <a:pPr algn="l"/>
            <a:r>
              <a:rPr lang="en-US" sz="2000" b="1" dirty="0"/>
              <a:t>class 5</a:t>
            </a:r>
          </a:p>
        </p:txBody>
      </p:sp>
      <p:sp>
        <p:nvSpPr>
          <p:cNvPr id="43" name="TextBox 42">
            <a:extLst>
              <a:ext uri="{FF2B5EF4-FFF2-40B4-BE49-F238E27FC236}">
                <a16:creationId xmlns:a16="http://schemas.microsoft.com/office/drawing/2014/main" id="{379F6686-824A-4366-87CD-C35FA375943A}"/>
              </a:ext>
            </a:extLst>
          </p:cNvPr>
          <p:cNvSpPr txBox="1"/>
          <p:nvPr/>
        </p:nvSpPr>
        <p:spPr>
          <a:xfrm>
            <a:off x="9929473" y="4762416"/>
            <a:ext cx="775853" cy="307777"/>
          </a:xfrm>
          <a:prstGeom prst="rect">
            <a:avLst/>
          </a:prstGeom>
          <a:noFill/>
        </p:spPr>
        <p:txBody>
          <a:bodyPr wrap="none" lIns="0" tIns="0" rIns="0" bIns="0" rtlCol="0">
            <a:spAutoFit/>
          </a:bodyPr>
          <a:lstStyle/>
          <a:p>
            <a:pPr algn="l"/>
            <a:r>
              <a:rPr lang="en-US" sz="2000" b="1" dirty="0"/>
              <a:t>class 6</a:t>
            </a:r>
          </a:p>
        </p:txBody>
      </p:sp>
      <p:sp>
        <p:nvSpPr>
          <p:cNvPr id="46" name="TextBox 45">
            <a:extLst>
              <a:ext uri="{FF2B5EF4-FFF2-40B4-BE49-F238E27FC236}">
                <a16:creationId xmlns:a16="http://schemas.microsoft.com/office/drawing/2014/main" id="{69868C55-5AD6-4196-A269-9AEE22656598}"/>
              </a:ext>
            </a:extLst>
          </p:cNvPr>
          <p:cNvSpPr txBox="1"/>
          <p:nvPr/>
        </p:nvSpPr>
        <p:spPr>
          <a:xfrm>
            <a:off x="9929474" y="5458701"/>
            <a:ext cx="775853" cy="307777"/>
          </a:xfrm>
          <a:prstGeom prst="rect">
            <a:avLst/>
          </a:prstGeom>
          <a:noFill/>
        </p:spPr>
        <p:txBody>
          <a:bodyPr wrap="none" lIns="0" tIns="0" rIns="0" bIns="0" rtlCol="0">
            <a:spAutoFit/>
          </a:bodyPr>
          <a:lstStyle/>
          <a:p>
            <a:pPr algn="l"/>
            <a:r>
              <a:rPr lang="en-US" sz="2000" b="1" dirty="0"/>
              <a:t>class 7</a:t>
            </a:r>
          </a:p>
        </p:txBody>
      </p:sp>
    </p:spTree>
    <p:extLst>
      <p:ext uri="{BB962C8B-B14F-4D97-AF65-F5344CB8AC3E}">
        <p14:creationId xmlns:p14="http://schemas.microsoft.com/office/powerpoint/2010/main" val="22026470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Diagram 21">
            <a:extLst>
              <a:ext uri="{FF2B5EF4-FFF2-40B4-BE49-F238E27FC236}">
                <a16:creationId xmlns:a16="http://schemas.microsoft.com/office/drawing/2014/main" id="{02D8022A-AAC3-416C-A636-2FE63A56C219}"/>
              </a:ext>
            </a:extLst>
          </p:cNvPr>
          <p:cNvGraphicFramePr/>
          <p:nvPr>
            <p:extLst>
              <p:ext uri="{D42A27DB-BD31-4B8C-83A1-F6EECF244321}">
                <p14:modId xmlns:p14="http://schemas.microsoft.com/office/powerpoint/2010/main" val="2766982162"/>
              </p:ext>
            </p:extLst>
          </p:nvPr>
        </p:nvGraphicFramePr>
        <p:xfrm>
          <a:off x="706583" y="1319645"/>
          <a:ext cx="10385280" cy="50117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a:extLst>
              <a:ext uri="{FF2B5EF4-FFF2-40B4-BE49-F238E27FC236}">
                <a16:creationId xmlns:a16="http://schemas.microsoft.com/office/drawing/2014/main" id="{78F40538-D733-48D4-8854-F2490F9D2967}"/>
              </a:ext>
            </a:extLst>
          </p:cNvPr>
          <p:cNvSpPr>
            <a:spLocks noGrp="1"/>
          </p:cNvSpPr>
          <p:nvPr>
            <p:ph type="sldNum" sz="quarter" idx="12"/>
          </p:nvPr>
        </p:nvSpPr>
        <p:spPr/>
        <p:txBody>
          <a:bodyPr/>
          <a:lstStyle/>
          <a:p>
            <a:fld id="{29DDD809-C08E-41C2-A8FD-80A2E52A4D2B}" type="slidenum">
              <a:rPr lang="en-US" smtClean="0"/>
              <a:t>25</a:t>
            </a:fld>
            <a:endParaRPr lang="en-US"/>
          </a:p>
        </p:txBody>
      </p:sp>
      <p:sp>
        <p:nvSpPr>
          <p:cNvPr id="14" name="Title 1">
            <a:extLst>
              <a:ext uri="{FF2B5EF4-FFF2-40B4-BE49-F238E27FC236}">
                <a16:creationId xmlns:a16="http://schemas.microsoft.com/office/drawing/2014/main" id="{AC7CAF84-FB9D-4FC2-B74A-34D12306066C}"/>
              </a:ext>
            </a:extLst>
          </p:cNvPr>
          <p:cNvSpPr txBox="1">
            <a:spLocks/>
          </p:cNvSpPr>
          <p:nvPr/>
        </p:nvSpPr>
        <p:spPr>
          <a:xfrm>
            <a:off x="588262" y="457200"/>
            <a:ext cx="3642023" cy="553998"/>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zh-CN" altLang="en-US" dirty="0"/>
              <a:t>深度学习系统生态</a:t>
            </a:r>
            <a:endParaRPr lang="en-US" dirty="0"/>
          </a:p>
        </p:txBody>
      </p:sp>
      <p:sp>
        <p:nvSpPr>
          <p:cNvPr id="17" name="TextBox 16">
            <a:extLst>
              <a:ext uri="{FF2B5EF4-FFF2-40B4-BE49-F238E27FC236}">
                <a16:creationId xmlns:a16="http://schemas.microsoft.com/office/drawing/2014/main" id="{65B2F1A7-15E0-4196-BE17-5AA057A00627}"/>
              </a:ext>
            </a:extLst>
          </p:cNvPr>
          <p:cNvSpPr txBox="1"/>
          <p:nvPr/>
        </p:nvSpPr>
        <p:spPr>
          <a:xfrm>
            <a:off x="37328" y="2788238"/>
            <a:ext cx="775853" cy="307777"/>
          </a:xfrm>
          <a:prstGeom prst="rect">
            <a:avLst/>
          </a:prstGeom>
          <a:noFill/>
        </p:spPr>
        <p:txBody>
          <a:bodyPr wrap="none" lIns="0" tIns="0" rIns="0" bIns="0" rtlCol="0">
            <a:spAutoFit/>
          </a:bodyPr>
          <a:lstStyle/>
          <a:p>
            <a:pPr algn="l"/>
            <a:r>
              <a:rPr lang="en-US" sz="2000" b="1" dirty="0"/>
              <a:t>class 8</a:t>
            </a:r>
          </a:p>
        </p:txBody>
      </p:sp>
      <p:sp>
        <p:nvSpPr>
          <p:cNvPr id="18" name="TextBox 17">
            <a:extLst>
              <a:ext uri="{FF2B5EF4-FFF2-40B4-BE49-F238E27FC236}">
                <a16:creationId xmlns:a16="http://schemas.microsoft.com/office/drawing/2014/main" id="{276A7F4B-E70C-4DEB-A61C-B19A92AB0767}"/>
              </a:ext>
            </a:extLst>
          </p:cNvPr>
          <p:cNvSpPr txBox="1"/>
          <p:nvPr/>
        </p:nvSpPr>
        <p:spPr>
          <a:xfrm>
            <a:off x="37327" y="3761986"/>
            <a:ext cx="775853" cy="307777"/>
          </a:xfrm>
          <a:prstGeom prst="rect">
            <a:avLst/>
          </a:prstGeom>
          <a:noFill/>
        </p:spPr>
        <p:txBody>
          <a:bodyPr wrap="none" lIns="0" tIns="0" rIns="0" bIns="0" rtlCol="0">
            <a:spAutoFit/>
          </a:bodyPr>
          <a:lstStyle/>
          <a:p>
            <a:pPr algn="l"/>
            <a:r>
              <a:rPr lang="en-US" sz="2000" b="1" dirty="0"/>
              <a:t>class 9</a:t>
            </a:r>
          </a:p>
        </p:txBody>
      </p:sp>
      <p:sp>
        <p:nvSpPr>
          <p:cNvPr id="19" name="TextBox 18">
            <a:extLst>
              <a:ext uri="{FF2B5EF4-FFF2-40B4-BE49-F238E27FC236}">
                <a16:creationId xmlns:a16="http://schemas.microsoft.com/office/drawing/2014/main" id="{2AEEC6D4-9C6A-4993-8407-0EA539F8778C}"/>
              </a:ext>
            </a:extLst>
          </p:cNvPr>
          <p:cNvSpPr txBox="1"/>
          <p:nvPr/>
        </p:nvSpPr>
        <p:spPr>
          <a:xfrm>
            <a:off x="37327" y="4581845"/>
            <a:ext cx="923330" cy="307777"/>
          </a:xfrm>
          <a:prstGeom prst="rect">
            <a:avLst/>
          </a:prstGeom>
          <a:noFill/>
        </p:spPr>
        <p:txBody>
          <a:bodyPr wrap="none" lIns="0" tIns="0" rIns="0" bIns="0" rtlCol="0">
            <a:spAutoFit/>
          </a:bodyPr>
          <a:lstStyle/>
          <a:p>
            <a:pPr algn="l"/>
            <a:r>
              <a:rPr lang="en-US" sz="2000" b="1" dirty="0"/>
              <a:t>class 10</a:t>
            </a:r>
          </a:p>
        </p:txBody>
      </p:sp>
      <p:sp>
        <p:nvSpPr>
          <p:cNvPr id="20" name="TextBox 19">
            <a:extLst>
              <a:ext uri="{FF2B5EF4-FFF2-40B4-BE49-F238E27FC236}">
                <a16:creationId xmlns:a16="http://schemas.microsoft.com/office/drawing/2014/main" id="{CB5820E3-9A84-4E95-805C-A25A86297A7D}"/>
              </a:ext>
            </a:extLst>
          </p:cNvPr>
          <p:cNvSpPr txBox="1"/>
          <p:nvPr/>
        </p:nvSpPr>
        <p:spPr>
          <a:xfrm>
            <a:off x="37326" y="5456596"/>
            <a:ext cx="923330" cy="307777"/>
          </a:xfrm>
          <a:prstGeom prst="rect">
            <a:avLst/>
          </a:prstGeom>
          <a:noFill/>
        </p:spPr>
        <p:txBody>
          <a:bodyPr wrap="none" lIns="0" tIns="0" rIns="0" bIns="0" rtlCol="0">
            <a:spAutoFit/>
          </a:bodyPr>
          <a:lstStyle/>
          <a:p>
            <a:pPr algn="l"/>
            <a:r>
              <a:rPr lang="en-US" sz="2000" b="1" dirty="0"/>
              <a:t>class 11</a:t>
            </a:r>
          </a:p>
        </p:txBody>
      </p:sp>
    </p:spTree>
    <p:extLst>
      <p:ext uri="{BB962C8B-B14F-4D97-AF65-F5344CB8AC3E}">
        <p14:creationId xmlns:p14="http://schemas.microsoft.com/office/powerpoint/2010/main" val="38495153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7E697-F147-4B3F-80BE-D3B95C6256E5}"/>
              </a:ext>
            </a:extLst>
          </p:cNvPr>
          <p:cNvSpPr>
            <a:spLocks noGrp="1"/>
          </p:cNvSpPr>
          <p:nvPr>
            <p:ph type="title"/>
          </p:nvPr>
        </p:nvSpPr>
        <p:spPr/>
        <p:txBody>
          <a:bodyPr/>
          <a:lstStyle/>
          <a:p>
            <a:r>
              <a:rPr lang="zh-CN" altLang="en-US" dirty="0"/>
              <a:t>小结</a:t>
            </a:r>
            <a:endParaRPr lang="en-US" dirty="0"/>
          </a:p>
        </p:txBody>
      </p:sp>
      <p:sp>
        <p:nvSpPr>
          <p:cNvPr id="3" name="Content Placeholder 2">
            <a:extLst>
              <a:ext uri="{FF2B5EF4-FFF2-40B4-BE49-F238E27FC236}">
                <a16:creationId xmlns:a16="http://schemas.microsoft.com/office/drawing/2014/main" id="{C7FE2625-7E03-40BD-ACC5-A2FC02CD5267}"/>
              </a:ext>
            </a:extLst>
          </p:cNvPr>
          <p:cNvSpPr>
            <a:spLocks noGrp="1"/>
          </p:cNvSpPr>
          <p:nvPr>
            <p:ph idx="1"/>
          </p:nvPr>
        </p:nvSpPr>
        <p:spPr>
          <a:xfrm>
            <a:off x="584200" y="1435503"/>
            <a:ext cx="11018520" cy="2573012"/>
          </a:xfrm>
        </p:spPr>
        <p:txBody>
          <a:bodyPr/>
          <a:lstStyle/>
          <a:p>
            <a:r>
              <a:rPr lang="zh-CN" altLang="en-US" dirty="0"/>
              <a:t>深度学习的进步来源于算法、数据、系统等多方面的突破</a:t>
            </a:r>
            <a:endParaRPr lang="en-US" altLang="zh-CN" dirty="0"/>
          </a:p>
          <a:p>
            <a:pPr lvl="1"/>
            <a:r>
              <a:rPr lang="zh-CN" altLang="en-US" dirty="0"/>
              <a:t>系统新问题总是与新的应用问题和挑战相伴而生</a:t>
            </a:r>
            <a:endParaRPr lang="en-US" altLang="zh-CN" dirty="0"/>
          </a:p>
          <a:p>
            <a:r>
              <a:rPr lang="zh-CN" altLang="en-US" dirty="0"/>
              <a:t>系统的解决问题意味着需要全面深入的了解整个问题空间</a:t>
            </a:r>
            <a:endParaRPr lang="en-US" altLang="zh-CN" dirty="0"/>
          </a:p>
          <a:p>
            <a:pPr lvl="1"/>
            <a:r>
              <a:rPr lang="zh-CN" altLang="en-US" dirty="0"/>
              <a:t>任何维度的短板都会影响整个系统</a:t>
            </a:r>
            <a:endParaRPr lang="en-US" altLang="zh-CN" dirty="0"/>
          </a:p>
          <a:p>
            <a:r>
              <a:rPr lang="zh-CN" altLang="en-US" dirty="0"/>
              <a:t>下面将介绍深度神经网络的基础知识和深度学习系统概览</a:t>
            </a:r>
            <a:endParaRPr lang="en-US" altLang="zh-CN" dirty="0"/>
          </a:p>
          <a:p>
            <a:pPr lvl="1"/>
            <a:r>
              <a:rPr lang="zh-CN" altLang="en-US" dirty="0"/>
              <a:t>基础性的知识和概览</a:t>
            </a:r>
            <a:endParaRPr lang="en-US" dirty="0"/>
          </a:p>
        </p:txBody>
      </p:sp>
      <p:sp>
        <p:nvSpPr>
          <p:cNvPr id="4" name="Slide Number Placeholder 3">
            <a:extLst>
              <a:ext uri="{FF2B5EF4-FFF2-40B4-BE49-F238E27FC236}">
                <a16:creationId xmlns:a16="http://schemas.microsoft.com/office/drawing/2014/main" id="{213A4696-FAEC-4D38-B6B5-1F3BB69C7907}"/>
              </a:ext>
            </a:extLst>
          </p:cNvPr>
          <p:cNvSpPr>
            <a:spLocks noGrp="1"/>
          </p:cNvSpPr>
          <p:nvPr>
            <p:ph type="sldNum" sz="quarter" idx="12"/>
          </p:nvPr>
        </p:nvSpPr>
        <p:spPr/>
        <p:txBody>
          <a:bodyPr/>
          <a:lstStyle/>
          <a:p>
            <a:fld id="{75405F3C-E1F1-4016-982B-CA91284A1E2D}" type="slidenum">
              <a:rPr lang="en-US" smtClean="0"/>
              <a:t>26</a:t>
            </a:fld>
            <a:endParaRPr lang="en-US"/>
          </a:p>
        </p:txBody>
      </p:sp>
    </p:spTree>
    <p:extLst>
      <p:ext uri="{BB962C8B-B14F-4D97-AF65-F5344CB8AC3E}">
        <p14:creationId xmlns:p14="http://schemas.microsoft.com/office/powerpoint/2010/main" val="31556969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C6CFD-0299-4842-885C-878445C846D1}"/>
              </a:ext>
            </a:extLst>
          </p:cNvPr>
          <p:cNvSpPr>
            <a:spLocks noGrp="1"/>
          </p:cNvSpPr>
          <p:nvPr>
            <p:ph type="title"/>
          </p:nvPr>
        </p:nvSpPr>
        <p:spPr>
          <a:xfrm>
            <a:off x="585216" y="2537210"/>
            <a:ext cx="9144000" cy="997196"/>
          </a:xfrm>
        </p:spPr>
        <p:txBody>
          <a:bodyPr/>
          <a:lstStyle/>
          <a:p>
            <a:r>
              <a:rPr lang="zh-CN" altLang="en-US" dirty="0"/>
              <a:t>深度神经网络基础</a:t>
            </a:r>
            <a:br>
              <a:rPr lang="en-US" dirty="0"/>
            </a:br>
            <a:r>
              <a:rPr lang="en-US" dirty="0"/>
              <a:t>Fundamentals of deep neural networks</a:t>
            </a:r>
          </a:p>
        </p:txBody>
      </p:sp>
    </p:spTree>
    <p:extLst>
      <p:ext uri="{BB962C8B-B14F-4D97-AF65-F5344CB8AC3E}">
        <p14:creationId xmlns:p14="http://schemas.microsoft.com/office/powerpoint/2010/main" val="43962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1728C-2453-4600-94E6-1B7B4F88089C}"/>
              </a:ext>
            </a:extLst>
          </p:cNvPr>
          <p:cNvSpPr>
            <a:spLocks noGrp="1"/>
          </p:cNvSpPr>
          <p:nvPr>
            <p:ph type="title"/>
          </p:nvPr>
        </p:nvSpPr>
        <p:spPr>
          <a:xfrm>
            <a:off x="588263" y="457200"/>
            <a:ext cx="11018520" cy="553998"/>
          </a:xfrm>
        </p:spPr>
        <p:txBody>
          <a:bodyPr/>
          <a:lstStyle/>
          <a:p>
            <a:r>
              <a:rPr lang="en-US" dirty="0"/>
              <a:t>Deep Neural Network</a:t>
            </a:r>
          </a:p>
        </p:txBody>
      </p:sp>
      <p:sp>
        <p:nvSpPr>
          <p:cNvPr id="3" name="Content Placeholder 2">
            <a:extLst>
              <a:ext uri="{FF2B5EF4-FFF2-40B4-BE49-F238E27FC236}">
                <a16:creationId xmlns:a16="http://schemas.microsoft.com/office/drawing/2014/main" id="{08A6FD68-BC5E-4E2A-9F0D-34E81BCCFFBA}"/>
              </a:ext>
            </a:extLst>
          </p:cNvPr>
          <p:cNvSpPr>
            <a:spLocks noGrp="1"/>
          </p:cNvSpPr>
          <p:nvPr>
            <p:ph idx="1"/>
          </p:nvPr>
        </p:nvSpPr>
        <p:spPr>
          <a:xfrm>
            <a:off x="584200" y="1435503"/>
            <a:ext cx="11018520" cy="2326791"/>
          </a:xfrm>
        </p:spPr>
        <p:txBody>
          <a:bodyPr/>
          <a:lstStyle/>
          <a:p>
            <a:r>
              <a:rPr lang="en-US" dirty="0"/>
              <a:t>Depends on lots of data and mostly supervised</a:t>
            </a:r>
          </a:p>
          <a:p>
            <a:r>
              <a:rPr lang="en-US" dirty="0"/>
              <a:t>End-to-End learning</a:t>
            </a:r>
          </a:p>
          <a:p>
            <a:r>
              <a:rPr lang="en-US" dirty="0"/>
              <a:t>Learns a deep hierarchy of abstract features with some general neural networks,</a:t>
            </a:r>
            <a:r>
              <a:rPr lang="zh-CN" altLang="en-US" dirty="0"/>
              <a:t> </a:t>
            </a:r>
            <a:r>
              <a:rPr lang="en-US" altLang="zh-CN" dirty="0"/>
              <a:t>such</a:t>
            </a:r>
            <a:r>
              <a:rPr lang="zh-CN" altLang="en-US" dirty="0"/>
              <a:t> </a:t>
            </a:r>
            <a:r>
              <a:rPr lang="en-US" altLang="zh-CN" dirty="0"/>
              <a:t>as</a:t>
            </a:r>
            <a:r>
              <a:rPr lang="zh-CN" altLang="en-US" dirty="0"/>
              <a:t> </a:t>
            </a:r>
            <a:r>
              <a:rPr lang="en-US" altLang="zh-CN" dirty="0"/>
              <a:t>full connected, convolutional, Recurrent, and transformer  </a:t>
            </a:r>
            <a:endParaRPr lang="en-US" dirty="0"/>
          </a:p>
        </p:txBody>
      </p:sp>
      <p:sp>
        <p:nvSpPr>
          <p:cNvPr id="4" name="Slide Number Placeholder 3">
            <a:extLst>
              <a:ext uri="{FF2B5EF4-FFF2-40B4-BE49-F238E27FC236}">
                <a16:creationId xmlns:a16="http://schemas.microsoft.com/office/drawing/2014/main" id="{CA881C1F-16E2-42C5-A0AD-F910DEC1EF8B}"/>
              </a:ext>
            </a:extLst>
          </p:cNvPr>
          <p:cNvSpPr>
            <a:spLocks noGrp="1"/>
          </p:cNvSpPr>
          <p:nvPr>
            <p:ph type="sldNum" sz="quarter" idx="12"/>
          </p:nvPr>
        </p:nvSpPr>
        <p:spPr/>
        <p:txBody>
          <a:bodyPr/>
          <a:lstStyle/>
          <a:p>
            <a:fld id="{75405F3C-E1F1-4016-982B-CA91284A1E2D}" type="slidenum">
              <a:rPr lang="en-US" smtClean="0"/>
              <a:t>28</a:t>
            </a:fld>
            <a:endParaRPr lang="en-US"/>
          </a:p>
        </p:txBody>
      </p:sp>
      <p:sp>
        <p:nvSpPr>
          <p:cNvPr id="9" name="TextBox 8">
            <a:extLst>
              <a:ext uri="{FF2B5EF4-FFF2-40B4-BE49-F238E27FC236}">
                <a16:creationId xmlns:a16="http://schemas.microsoft.com/office/drawing/2014/main" id="{79F30ADA-EE8D-4B2C-85D6-E3E8082ACC56}"/>
              </a:ext>
            </a:extLst>
          </p:cNvPr>
          <p:cNvSpPr txBox="1"/>
          <p:nvPr/>
        </p:nvSpPr>
        <p:spPr>
          <a:xfrm>
            <a:off x="1361209" y="3918409"/>
            <a:ext cx="1538883"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大量训练数据</a:t>
            </a:r>
            <a:endParaRPr lang="en-US" sz="20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CBFEF876-6088-4DF2-96FF-C702911BFD37}"/>
              </a:ext>
            </a:extLst>
          </p:cNvPr>
          <p:cNvSpPr txBox="1"/>
          <p:nvPr/>
        </p:nvSpPr>
        <p:spPr>
          <a:xfrm>
            <a:off x="8354291" y="3918409"/>
            <a:ext cx="769441"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预测值</a:t>
            </a:r>
            <a:endParaRPr lang="en-US" sz="20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E8625CB2-C919-4E6E-8F6C-871AF863DB40}"/>
              </a:ext>
            </a:extLst>
          </p:cNvPr>
          <p:cNvSpPr txBox="1"/>
          <p:nvPr/>
        </p:nvSpPr>
        <p:spPr>
          <a:xfrm>
            <a:off x="4520291" y="3920055"/>
            <a:ext cx="1538883"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深度神经网络</a:t>
            </a:r>
            <a:endParaRPr lang="en-US" sz="2000" dirty="0" err="1">
              <a:gradFill>
                <a:gsLst>
                  <a:gs pos="2917">
                    <a:schemeClr val="tx1"/>
                  </a:gs>
                  <a:gs pos="30000">
                    <a:schemeClr val="tx1"/>
                  </a:gs>
                </a:gsLst>
                <a:lin ang="5400000" scaled="0"/>
              </a:gradFill>
            </a:endParaRPr>
          </a:p>
        </p:txBody>
      </p:sp>
      <p:pic>
        <p:nvPicPr>
          <p:cNvPr id="6" name="Picture 5" descr="A screenshot of a cell phone&#10;&#10;Description automatically generated">
            <a:extLst>
              <a:ext uri="{FF2B5EF4-FFF2-40B4-BE49-F238E27FC236}">
                <a16:creationId xmlns:a16="http://schemas.microsoft.com/office/drawing/2014/main" id="{03D83076-2706-4FAF-9870-DAFA1EEC9D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863" y="4337619"/>
            <a:ext cx="7820723" cy="2063181"/>
          </a:xfrm>
          <a:prstGeom prst="rect">
            <a:avLst/>
          </a:prstGeom>
        </p:spPr>
      </p:pic>
    </p:spTree>
    <p:extLst>
      <p:ext uri="{BB962C8B-B14F-4D97-AF65-F5344CB8AC3E}">
        <p14:creationId xmlns:p14="http://schemas.microsoft.com/office/powerpoint/2010/main" val="181610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1728C-2453-4600-94E6-1B7B4F88089C}"/>
              </a:ext>
            </a:extLst>
          </p:cNvPr>
          <p:cNvSpPr>
            <a:spLocks noGrp="1"/>
          </p:cNvSpPr>
          <p:nvPr>
            <p:ph type="title"/>
          </p:nvPr>
        </p:nvSpPr>
        <p:spPr>
          <a:xfrm>
            <a:off x="588263" y="457200"/>
            <a:ext cx="11018520" cy="553998"/>
          </a:xfrm>
        </p:spPr>
        <p:txBody>
          <a:bodyPr/>
          <a:lstStyle/>
          <a:p>
            <a:r>
              <a:rPr lang="en-US" dirty="0"/>
              <a:t>Math</a:t>
            </a:r>
          </a:p>
        </p:txBody>
      </p:sp>
      <p:sp>
        <p:nvSpPr>
          <p:cNvPr id="4" name="Slide Number Placeholder 3">
            <a:extLst>
              <a:ext uri="{FF2B5EF4-FFF2-40B4-BE49-F238E27FC236}">
                <a16:creationId xmlns:a16="http://schemas.microsoft.com/office/drawing/2014/main" id="{CA881C1F-16E2-42C5-A0AD-F910DEC1EF8B}"/>
              </a:ext>
            </a:extLst>
          </p:cNvPr>
          <p:cNvSpPr>
            <a:spLocks noGrp="1"/>
          </p:cNvSpPr>
          <p:nvPr>
            <p:ph type="sldNum" sz="quarter" idx="12"/>
          </p:nvPr>
        </p:nvSpPr>
        <p:spPr/>
        <p:txBody>
          <a:bodyPr/>
          <a:lstStyle/>
          <a:p>
            <a:fld id="{75405F3C-E1F1-4016-982B-CA91284A1E2D}" type="slidenum">
              <a:rPr lang="en-US" smtClean="0"/>
              <a:t>29</a:t>
            </a:fld>
            <a:endParaRPr lang="en-US"/>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EFAD9D23-9046-4A82-A356-098DE55890C7}"/>
                  </a:ext>
                </a:extLst>
              </p:cNvPr>
              <p:cNvSpPr>
                <a:spLocks noGrp="1"/>
              </p:cNvSpPr>
              <p:nvPr>
                <p:ph idx="1"/>
              </p:nvPr>
            </p:nvSpPr>
            <p:spPr>
              <a:xfrm>
                <a:off x="586740" y="4623411"/>
                <a:ext cx="11018520" cy="1819024"/>
              </a:xfrm>
            </p:spPr>
            <p:txBody>
              <a:bodyPr/>
              <a:lstStyle/>
              <a:p>
                <a14:m>
                  <m:oMath xmlns:m="http://schemas.openxmlformats.org/officeDocument/2006/math">
                    <m:r>
                      <a:rPr lang="zh-CN" altLang="en-US" i="1" smtClean="0">
                        <a:latin typeface="Cambria Math" panose="02040503050406030204" pitchFamily="18" charset="0"/>
                      </a:rPr>
                      <m:t>优化目标</m:t>
                    </m:r>
                    <m:r>
                      <a:rPr lang="zh-CN" altLang="en-US" i="1">
                        <a:latin typeface="Cambria Math" panose="02040503050406030204" pitchFamily="18" charset="0"/>
                      </a:rPr>
                      <m:t>：</m:t>
                    </m:r>
                    <m:r>
                      <a:rPr lang="en-US" b="0" i="1" smtClean="0">
                        <a:latin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func>
                      <m:funcPr>
                        <m:ctrlPr>
                          <a:rPr lang="en-US" b="0" i="1" smtClean="0">
                            <a:latin typeface="Cambria Math" panose="02040503050406030204" pitchFamily="18" charset="0"/>
                            <a:ea typeface="Cambria Math" panose="02040503050406030204" pitchFamily="18" charset="0"/>
                          </a:rPr>
                        </m:ctrlPr>
                      </m:funcPr>
                      <m:fName>
                        <m:limLow>
                          <m:limLowPr>
                            <m:ctrlPr>
                              <a:rPr lang="en-US" b="0" i="1" smtClean="0">
                                <a:latin typeface="Cambria Math" panose="02040503050406030204" pitchFamily="18" charset="0"/>
                                <a:ea typeface="Cambria Math" panose="02040503050406030204" pitchFamily="18" charset="0"/>
                              </a:rPr>
                            </m:ctrlPr>
                          </m:limLowPr>
                          <m:e>
                            <m:r>
                              <m:rPr>
                                <m:sty m:val="p"/>
                              </m:rPr>
                              <a:rPr lang="en-US" b="0" i="0" smtClean="0">
                                <a:latin typeface="Cambria Math" panose="02040503050406030204" pitchFamily="18" charset="0"/>
                                <a:ea typeface="Cambria Math" panose="02040503050406030204" pitchFamily="18" charset="0"/>
                              </a:rPr>
                              <m:t>argmin</m:t>
                            </m:r>
                          </m:e>
                          <m:lim>
                            <m:r>
                              <a:rPr lang="en-US" b="0" i="1" smtClean="0">
                                <a:latin typeface="Cambria Math" panose="02040503050406030204" pitchFamily="18" charset="0"/>
                                <a:ea typeface="Cambria Math" panose="02040503050406030204" pitchFamily="18" charset="0"/>
                              </a:rPr>
                              <m:t>𝜃</m:t>
                            </m:r>
                          </m:lim>
                        </m:limLow>
                      </m:fName>
                      <m:e>
                        <m:nary>
                          <m:naryPr>
                            <m:chr m:val="∑"/>
                            <m:subHide m:val="on"/>
                            <m:supHide m:val="on"/>
                            <m:ctrlPr>
                              <a:rPr lang="en-US" i="1">
                                <a:latin typeface="Cambria Math" panose="02040503050406030204" pitchFamily="18" charset="0"/>
                                <a:ea typeface="Cambria Math" panose="02040503050406030204" pitchFamily="18" charset="0"/>
                              </a:rPr>
                            </m:ctrlPr>
                          </m:naryPr>
                          <m:sub/>
                          <m:sup/>
                          <m:e>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𝐿𝑜𝑠𝑠</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e>
                        </m:nary>
                      </m:e>
                    </m:func>
                  </m:oMath>
                </a14:m>
                <a:endParaRPr lang="en-US" dirty="0"/>
              </a:p>
              <a:p>
                <a:r>
                  <a:rPr lang="zh-CN" altLang="en-US" dirty="0"/>
                  <a:t>在</a:t>
                </a:r>
                <a:r>
                  <a:rPr lang="en-US" altLang="zh-CN" dirty="0"/>
                  <a:t>n</a:t>
                </a:r>
                <a:r>
                  <a:rPr lang="zh-CN" altLang="en-US" dirty="0"/>
                  <a:t>个样本下近似：</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𝜃</m:t>
                        </m:r>
                      </m:e>
                      <m:sup>
                        <m:r>
                          <a:rPr lang="en-US" i="1">
                            <a:latin typeface="Cambria Math" panose="02040503050406030204" pitchFamily="18" charset="0"/>
                            <a:ea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limLow>
                          <m:limLowPr>
                            <m:ctrlPr>
                              <a:rPr lang="en-US" i="1">
                                <a:latin typeface="Cambria Math" panose="02040503050406030204" pitchFamily="18" charset="0"/>
                                <a:ea typeface="Cambria Math" panose="02040503050406030204" pitchFamily="18" charset="0"/>
                              </a:rPr>
                            </m:ctrlPr>
                          </m:limLowPr>
                          <m:e>
                            <m:r>
                              <m:rPr>
                                <m:sty m:val="p"/>
                              </m:rPr>
                              <a:rPr lang="en-US">
                                <a:latin typeface="Cambria Math" panose="02040503050406030204" pitchFamily="18" charset="0"/>
                                <a:ea typeface="Cambria Math" panose="02040503050406030204" pitchFamily="18" charset="0"/>
                              </a:rPr>
                              <m:t>argmin</m:t>
                            </m:r>
                          </m:e>
                          <m:lim>
                            <m:r>
                              <a:rPr lang="en-US" i="1">
                                <a:latin typeface="Cambria Math" panose="02040503050406030204" pitchFamily="18" charset="0"/>
                                <a:ea typeface="Cambria Math" panose="02040503050406030204" pitchFamily="18" charset="0"/>
                              </a:rPr>
                              <m:t>𝜃</m:t>
                            </m:r>
                          </m:lim>
                        </m:limLow>
                      </m:fName>
                      <m:e>
                        <m:f>
                          <m:fPr>
                            <m:ctrlPr>
                              <a:rPr lang="en-US"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1</m:t>
                            </m:r>
                          </m:num>
                          <m:den>
                            <m:r>
                              <a:rPr lang="en-US" b="0" i="1" smtClean="0">
                                <a:latin typeface="Cambria Math" panose="02040503050406030204" pitchFamily="18" charset="0"/>
                                <a:ea typeface="Cambria Math" panose="02040503050406030204" pitchFamily="18" charset="0"/>
                              </a:rPr>
                              <m:t>𝑛</m:t>
                            </m:r>
                          </m:den>
                        </m:f>
                        <m:nary>
                          <m:naryPr>
                            <m:chr m:val="∑"/>
                            <m:ctrlPr>
                              <a:rPr lang="en-US"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𝑛</m:t>
                            </m:r>
                          </m:sup>
                          <m:e>
                            <m:r>
                              <a:rPr lang="en-US" i="1">
                                <a:latin typeface="Cambria Math" panose="02040503050406030204" pitchFamily="18" charset="0"/>
                                <a:ea typeface="Cambria Math" panose="02040503050406030204" pitchFamily="18" charset="0"/>
                              </a:rPr>
                              <m:t>𝐿𝑜𝑠𝑠</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ea typeface="Cambria Math" panose="02040503050406030204" pitchFamily="18" charset="0"/>
                                  </a:rPr>
                                  <m:t>𝜃</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e>
                            </m:d>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m:t>
                            </m:r>
                          </m:e>
                        </m:nary>
                      </m:e>
                    </m:func>
                  </m:oMath>
                </a14:m>
                <a:endParaRPr lang="en-US" dirty="0"/>
              </a:p>
              <a:p>
                <a:r>
                  <a:rPr lang="zh-CN" altLang="en-US" dirty="0"/>
                  <a:t>每次计算一个</a:t>
                </a:r>
                <a:r>
                  <a:rPr lang="en-US" altLang="zh-CN" dirty="0"/>
                  <a:t>mini-batch</a:t>
                </a:r>
                <a:r>
                  <a:rPr lang="zh-CN" altLang="en-US" dirty="0"/>
                  <a:t>：</a:t>
                </a:r>
                <a:r>
                  <a:rPr lang="en-US" altLang="zh-CN" dirty="0"/>
                  <a:t>1</a:t>
                </a:r>
                <a:r>
                  <a:rPr lang="zh-CN" altLang="en-US" dirty="0"/>
                  <a:t>个或者多个样本</a:t>
                </a:r>
                <a:endParaRPr lang="en-US" dirty="0"/>
              </a:p>
            </p:txBody>
          </p:sp>
        </mc:Choice>
        <mc:Fallback xmlns="">
          <p:sp>
            <p:nvSpPr>
              <p:cNvPr id="6" name="Content Placeholder 5">
                <a:extLst>
                  <a:ext uri="{FF2B5EF4-FFF2-40B4-BE49-F238E27FC236}">
                    <a16:creationId xmlns:a16="http://schemas.microsoft.com/office/drawing/2014/main" id="{EFAD9D23-9046-4A82-A356-098DE55890C7}"/>
                  </a:ext>
                </a:extLst>
              </p:cNvPr>
              <p:cNvSpPr>
                <a:spLocks noGrp="1" noRot="1" noChangeAspect="1" noMove="1" noResize="1" noEditPoints="1" noAdjustHandles="1" noChangeArrowheads="1" noChangeShapeType="1" noTextEdit="1"/>
              </p:cNvSpPr>
              <p:nvPr>
                <p:ph idx="1"/>
              </p:nvPr>
            </p:nvSpPr>
            <p:spPr>
              <a:xfrm>
                <a:off x="586740" y="4623411"/>
                <a:ext cx="11018520" cy="1819024"/>
              </a:xfrm>
              <a:blipFill>
                <a:blip r:embed="rId2"/>
                <a:stretch>
                  <a:fillRect/>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90024C6C-8C58-4144-9ECA-6EBCB2B0B3DA}"/>
              </a:ext>
            </a:extLst>
          </p:cNvPr>
          <p:cNvSpPr txBox="1"/>
          <p:nvPr/>
        </p:nvSpPr>
        <p:spPr>
          <a:xfrm>
            <a:off x="1620982" y="1497327"/>
            <a:ext cx="1025922"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训练数据</a:t>
            </a:r>
            <a:endParaRPr lang="en-US" sz="2000" dirty="0" err="1">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DFEADC40-EB42-4B5F-B69E-DC05CE0B5F5F}"/>
              </a:ext>
            </a:extLst>
          </p:cNvPr>
          <p:cNvSpPr txBox="1"/>
          <p:nvPr/>
        </p:nvSpPr>
        <p:spPr>
          <a:xfrm>
            <a:off x="8478982" y="1497328"/>
            <a:ext cx="769441"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预测值</a:t>
            </a:r>
            <a:endParaRPr lang="en-US" sz="2000" dirty="0" err="1">
              <a:gradFill>
                <a:gsLst>
                  <a:gs pos="2917">
                    <a:schemeClr val="tx1"/>
                  </a:gs>
                  <a:gs pos="30000">
                    <a:schemeClr val="tx1"/>
                  </a:gs>
                </a:gsLst>
                <a:lin ang="5400000" scaled="0"/>
              </a:gradFill>
            </a:endParaRPr>
          </a:p>
        </p:txBody>
      </p:sp>
      <p:sp>
        <p:nvSpPr>
          <p:cNvPr id="12" name="TextBox 11">
            <a:extLst>
              <a:ext uri="{FF2B5EF4-FFF2-40B4-BE49-F238E27FC236}">
                <a16:creationId xmlns:a16="http://schemas.microsoft.com/office/drawing/2014/main" id="{418E631F-4BB4-4FD9-AE71-BE230D60E44F}"/>
              </a:ext>
            </a:extLst>
          </p:cNvPr>
          <p:cNvSpPr txBox="1"/>
          <p:nvPr/>
        </p:nvSpPr>
        <p:spPr>
          <a:xfrm>
            <a:off x="4982441" y="1498974"/>
            <a:ext cx="1025922"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神经网络</a:t>
            </a:r>
            <a:endParaRPr lang="en-US" sz="2000" dirty="0" err="1">
              <a:gradFill>
                <a:gsLst>
                  <a:gs pos="2917">
                    <a:schemeClr val="tx1"/>
                  </a:gs>
                  <a:gs pos="30000">
                    <a:schemeClr val="tx1"/>
                  </a:gs>
                </a:gsLst>
                <a:lin ang="5400000" scaled="0"/>
              </a:gradFill>
            </a:endParaRPr>
          </a:p>
        </p:txBody>
      </p:sp>
      <mc:AlternateContent xmlns:mc="http://schemas.openxmlformats.org/markup-compatibility/2006" xmlns:a14="http://schemas.microsoft.com/office/drawing/2010/main">
        <mc:Choice Requires="a14">
          <p:sp>
            <p:nvSpPr>
              <p:cNvPr id="13" name="Content Placeholder 5">
                <a:extLst>
                  <a:ext uri="{FF2B5EF4-FFF2-40B4-BE49-F238E27FC236}">
                    <a16:creationId xmlns:a16="http://schemas.microsoft.com/office/drawing/2014/main" id="{E4B35451-42F2-430F-B41C-474C135F1002}"/>
                  </a:ext>
                </a:extLst>
              </p:cNvPr>
              <p:cNvSpPr txBox="1">
                <a:spLocks/>
              </p:cNvSpPr>
              <p:nvPr/>
            </p:nvSpPr>
            <p:spPr>
              <a:xfrm>
                <a:off x="5219327" y="741783"/>
                <a:ext cx="1997648" cy="4308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𝑓</m:t>
                        </m:r>
                      </m:e>
                      <m:sub>
                        <m:r>
                          <a:rPr lang="en-US" i="1">
                            <a:latin typeface="Cambria Math" panose="02040503050406030204" pitchFamily="18" charset="0"/>
                            <a:ea typeface="Cambria Math" panose="02040503050406030204" pitchFamily="18" charset="0"/>
                          </a:rPr>
                          <m:t>𝜃</m:t>
                        </m:r>
                      </m:sub>
                    </m:sSub>
                    <m:d>
                      <m:dPr>
                        <m:ctrlPr>
                          <a:rPr lang="en-US" i="1" smtClean="0">
                            <a:latin typeface="Cambria Math" panose="02040503050406030204" pitchFamily="18" charset="0"/>
                          </a:rPr>
                        </m:ctrlPr>
                      </m:dPr>
                      <m:e>
                        <m:r>
                          <a:rPr lang="en-US" i="1" smtClean="0">
                            <a:latin typeface="Cambria Math" panose="02040503050406030204" pitchFamily="18" charset="0"/>
                          </a:rPr>
                          <m:t>𝑥</m:t>
                        </m:r>
                      </m:e>
                    </m:d>
                    <m:r>
                      <a:rPr lang="en-US" i="1" smtClean="0">
                        <a:latin typeface="Cambria Math" panose="02040503050406030204" pitchFamily="18" charset="0"/>
                      </a:rPr>
                      <m:t>→</m:t>
                    </m:r>
                    <m:r>
                      <a:rPr lang="en-US" i="1" smtClean="0">
                        <a:latin typeface="Cambria Math" panose="02040503050406030204" pitchFamily="18" charset="0"/>
                      </a:rPr>
                      <m:t>𝑦</m:t>
                    </m:r>
                  </m:oMath>
                </a14:m>
                <a:r>
                  <a:rPr lang="en-US" dirty="0"/>
                  <a:t>	</a:t>
                </a:r>
              </a:p>
            </p:txBody>
          </p:sp>
        </mc:Choice>
        <mc:Fallback xmlns="">
          <p:sp>
            <p:nvSpPr>
              <p:cNvPr id="13" name="Content Placeholder 5">
                <a:extLst>
                  <a:ext uri="{FF2B5EF4-FFF2-40B4-BE49-F238E27FC236}">
                    <a16:creationId xmlns:a16="http://schemas.microsoft.com/office/drawing/2014/main" id="{E4B35451-42F2-430F-B41C-474C135F1002}"/>
                  </a:ext>
                </a:extLst>
              </p:cNvPr>
              <p:cNvSpPr txBox="1">
                <a:spLocks noRot="1" noChangeAspect="1" noMove="1" noResize="1" noEditPoints="1" noAdjustHandles="1" noChangeArrowheads="1" noChangeShapeType="1" noTextEdit="1"/>
              </p:cNvSpPr>
              <p:nvPr/>
            </p:nvSpPr>
            <p:spPr>
              <a:xfrm>
                <a:off x="5219327" y="741783"/>
                <a:ext cx="1997648" cy="430887"/>
              </a:xfrm>
              <a:prstGeom prst="rect">
                <a:avLst/>
              </a:prstGeom>
              <a:blipFill>
                <a:blip r:embed="rId3"/>
                <a:stretch>
                  <a:fillRect l="-305"/>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A82D39C9-A753-4C2B-80E8-25376CA73546}"/>
              </a:ext>
            </a:extLst>
          </p:cNvPr>
          <p:cNvCxnSpPr>
            <a:cxnSpLocks/>
            <a:stCxn id="12" idx="0"/>
          </p:cNvCxnSpPr>
          <p:nvPr/>
        </p:nvCxnSpPr>
        <p:spPr>
          <a:xfrm flipV="1">
            <a:off x="5495402" y="1224196"/>
            <a:ext cx="0" cy="27477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B42E1B7-86CA-4382-9E72-AF04B71F3066}"/>
              </a:ext>
            </a:extLst>
          </p:cNvPr>
          <p:cNvCxnSpPr>
            <a:cxnSpLocks/>
            <a:stCxn id="11" idx="1"/>
          </p:cNvCxnSpPr>
          <p:nvPr/>
        </p:nvCxnSpPr>
        <p:spPr>
          <a:xfrm flipH="1" flipV="1">
            <a:off x="6759630" y="1104931"/>
            <a:ext cx="1719352" cy="54628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5B00EC8-187C-4ABD-ABA5-36D90E110D89}"/>
              </a:ext>
            </a:extLst>
          </p:cNvPr>
          <p:cNvCxnSpPr>
            <a:cxnSpLocks/>
            <a:stCxn id="10" idx="3"/>
          </p:cNvCxnSpPr>
          <p:nvPr/>
        </p:nvCxnSpPr>
        <p:spPr>
          <a:xfrm flipV="1">
            <a:off x="2646904" y="1172672"/>
            <a:ext cx="3151223" cy="47854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6" name="Picture 15" descr="A screenshot of a cell phone&#10;&#10;Description automatically generated">
            <a:extLst>
              <a:ext uri="{FF2B5EF4-FFF2-40B4-BE49-F238E27FC236}">
                <a16:creationId xmlns:a16="http://schemas.microsoft.com/office/drawing/2014/main" id="{5946DD1E-0202-44B7-B31D-77F2E7682A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5040" y="1983456"/>
            <a:ext cx="7820723" cy="2063181"/>
          </a:xfrm>
          <a:prstGeom prst="rect">
            <a:avLst/>
          </a:prstGeom>
        </p:spPr>
      </p:pic>
    </p:spTree>
    <p:extLst>
      <p:ext uri="{BB962C8B-B14F-4D97-AF65-F5344CB8AC3E}">
        <p14:creationId xmlns:p14="http://schemas.microsoft.com/office/powerpoint/2010/main" val="1452973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36C90-8611-4B9D-950C-8773ABE12F22}"/>
              </a:ext>
            </a:extLst>
          </p:cNvPr>
          <p:cNvSpPr>
            <a:spLocks noGrp="1"/>
          </p:cNvSpPr>
          <p:nvPr>
            <p:ph type="title"/>
          </p:nvPr>
        </p:nvSpPr>
        <p:spPr/>
        <p:txBody>
          <a:bodyPr/>
          <a:lstStyle/>
          <a:p>
            <a:r>
              <a:rPr lang="zh-CN" altLang="en-US" dirty="0"/>
              <a:t>主要内容</a:t>
            </a:r>
            <a:endParaRPr lang="en-US" dirty="0"/>
          </a:p>
        </p:txBody>
      </p:sp>
      <p:sp>
        <p:nvSpPr>
          <p:cNvPr id="5" name="Text Placeholder 4">
            <a:extLst>
              <a:ext uri="{FF2B5EF4-FFF2-40B4-BE49-F238E27FC236}">
                <a16:creationId xmlns:a16="http://schemas.microsoft.com/office/drawing/2014/main" id="{6A28FCC3-01B0-492F-B5CF-498349FAAD13}"/>
              </a:ext>
            </a:extLst>
          </p:cNvPr>
          <p:cNvSpPr>
            <a:spLocks noGrp="1"/>
          </p:cNvSpPr>
          <p:nvPr>
            <p:ph type="body" sz="quarter" idx="10"/>
          </p:nvPr>
        </p:nvSpPr>
        <p:spPr>
          <a:xfrm>
            <a:off x="584200" y="1435497"/>
            <a:ext cx="11018520" cy="3533275"/>
          </a:xfrm>
        </p:spPr>
        <p:txBody>
          <a:bodyPr/>
          <a:lstStyle/>
          <a:p>
            <a:r>
              <a:rPr lang="zh-CN" altLang="en-US" dirty="0"/>
              <a:t>不包括的内容</a:t>
            </a:r>
            <a:endParaRPr lang="en-US" dirty="0"/>
          </a:p>
          <a:p>
            <a:pPr lvl="1"/>
            <a:r>
              <a:rPr lang="zh-CN" altLang="en-US" dirty="0"/>
              <a:t>特定的深度学习算法</a:t>
            </a:r>
            <a:endParaRPr lang="en-US" dirty="0"/>
          </a:p>
          <a:p>
            <a:pPr lvl="1"/>
            <a:r>
              <a:rPr lang="zh-CN" altLang="en-US" dirty="0"/>
              <a:t>如何编写深度学习模型</a:t>
            </a:r>
            <a:endParaRPr lang="en-US" altLang="zh-CN" dirty="0"/>
          </a:p>
          <a:p>
            <a:pPr lvl="1"/>
            <a:r>
              <a:rPr lang="zh-CN" altLang="en-US" dirty="0"/>
              <a:t>如何使用深度学习工具</a:t>
            </a:r>
            <a:endParaRPr lang="en-US" dirty="0"/>
          </a:p>
          <a:p>
            <a:r>
              <a:rPr lang="zh-CN" altLang="en-US" dirty="0"/>
              <a:t>主要内容</a:t>
            </a:r>
            <a:endParaRPr lang="en-US" altLang="zh-CN" dirty="0"/>
          </a:p>
          <a:p>
            <a:pPr lvl="1"/>
            <a:r>
              <a:rPr lang="zh-CN" altLang="en-US" dirty="0"/>
              <a:t>深度学习系统</a:t>
            </a:r>
            <a:endParaRPr lang="en-US" dirty="0"/>
          </a:p>
          <a:p>
            <a:pPr lvl="1"/>
            <a:r>
              <a:rPr lang="zh-CN" altLang="en-US" dirty="0"/>
              <a:t>设计、实现和优化针对深度学习的系统和工具</a:t>
            </a:r>
            <a:endParaRPr lang="en-US" dirty="0"/>
          </a:p>
          <a:p>
            <a:pPr lvl="1"/>
            <a:r>
              <a:rPr lang="zh-CN" altLang="en-US" dirty="0"/>
              <a:t>例如：如何从计算机体系结构、编译器、编程语言和分布式系统等方面支持深度学习</a:t>
            </a:r>
            <a:endParaRPr lang="en-US" dirty="0"/>
          </a:p>
          <a:p>
            <a:pPr lvl="1"/>
            <a:r>
              <a:rPr lang="en-US" altLang="zh-CN" dirty="0"/>
              <a:t>*</a:t>
            </a:r>
            <a:r>
              <a:rPr lang="zh-CN" altLang="en-US" dirty="0"/>
              <a:t>人工智能 </a:t>
            </a:r>
            <a:r>
              <a:rPr lang="en-US" altLang="zh-CN" dirty="0"/>
              <a:t>AI </a:t>
            </a:r>
            <a:r>
              <a:rPr lang="zh-CN" altLang="en-US" dirty="0"/>
              <a:t>和 深度学习 </a:t>
            </a:r>
            <a:r>
              <a:rPr lang="en-US" altLang="zh-CN" dirty="0"/>
              <a:t>deep learning </a:t>
            </a:r>
            <a:r>
              <a:rPr lang="zh-CN" altLang="en-US" dirty="0"/>
              <a:t>会在本课程交替使用</a:t>
            </a:r>
            <a:endParaRPr lang="en-US" dirty="0"/>
          </a:p>
        </p:txBody>
      </p:sp>
    </p:spTree>
    <p:extLst>
      <p:ext uri="{BB962C8B-B14F-4D97-AF65-F5344CB8AC3E}">
        <p14:creationId xmlns:p14="http://schemas.microsoft.com/office/powerpoint/2010/main" val="177378583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1728C-2453-4600-94E6-1B7B4F88089C}"/>
              </a:ext>
            </a:extLst>
          </p:cNvPr>
          <p:cNvSpPr>
            <a:spLocks noGrp="1"/>
          </p:cNvSpPr>
          <p:nvPr>
            <p:ph type="title"/>
          </p:nvPr>
        </p:nvSpPr>
        <p:spPr>
          <a:xfrm>
            <a:off x="588263" y="457200"/>
            <a:ext cx="11018520" cy="553998"/>
          </a:xfrm>
        </p:spPr>
        <p:txBody>
          <a:bodyPr/>
          <a:lstStyle/>
          <a:p>
            <a:r>
              <a:rPr lang="en-US" dirty="0"/>
              <a:t>Math (2)</a:t>
            </a:r>
          </a:p>
        </p:txBody>
      </p:sp>
      <p:sp>
        <p:nvSpPr>
          <p:cNvPr id="4" name="Slide Number Placeholder 3">
            <a:extLst>
              <a:ext uri="{FF2B5EF4-FFF2-40B4-BE49-F238E27FC236}">
                <a16:creationId xmlns:a16="http://schemas.microsoft.com/office/drawing/2014/main" id="{CA881C1F-16E2-42C5-A0AD-F910DEC1EF8B}"/>
              </a:ext>
            </a:extLst>
          </p:cNvPr>
          <p:cNvSpPr>
            <a:spLocks noGrp="1"/>
          </p:cNvSpPr>
          <p:nvPr>
            <p:ph type="sldNum" sz="quarter" idx="12"/>
          </p:nvPr>
        </p:nvSpPr>
        <p:spPr/>
        <p:txBody>
          <a:bodyPr/>
          <a:lstStyle/>
          <a:p>
            <a:fld id="{75405F3C-E1F1-4016-982B-CA91284A1E2D}" type="slidenum">
              <a:rPr lang="en-US" smtClean="0"/>
              <a:t>30</a:t>
            </a:fld>
            <a:endParaRPr lang="en-US"/>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EFAD9D23-9046-4A82-A356-098DE55890C7}"/>
                  </a:ext>
                </a:extLst>
              </p:cNvPr>
              <p:cNvSpPr>
                <a:spLocks noGrp="1"/>
              </p:cNvSpPr>
              <p:nvPr>
                <p:ph idx="1"/>
              </p:nvPr>
            </p:nvSpPr>
            <p:spPr>
              <a:xfrm>
                <a:off x="586740" y="1192088"/>
                <a:ext cx="11018520" cy="4484305"/>
              </a:xfrm>
            </p:spPr>
            <p:txBody>
              <a:bodyPr/>
              <a:lstStyle/>
              <a:p>
                <a:r>
                  <a:rPr lang="zh-CN" altLang="en-US" dirty="0"/>
                  <a:t>模型参数用</a:t>
                </a:r>
                <a14:m>
                  <m:oMath xmlns:m="http://schemas.openxmlformats.org/officeDocument/2006/math">
                    <m:r>
                      <m:rPr>
                        <m:nor/>
                      </m:rPr>
                      <a:rPr lang="en-US" altLang="zh-CN">
                        <a:latin typeface="Cambria Math" panose="02040503050406030204" pitchFamily="18" charset="0"/>
                        <a:ea typeface="Cambria Math" panose="02040503050406030204" pitchFamily="18" charset="0"/>
                      </a:rPr>
                      <m:t>w</m:t>
                    </m:r>
                    <m:r>
                      <a:rPr lang="en-US" altLang="zh-CN" i="1">
                        <a:latin typeface="Cambria Math" panose="02040503050406030204" pitchFamily="18" charset="0"/>
                        <a:ea typeface="Cambria Math" panose="02040503050406030204" pitchFamily="18" charset="0"/>
                      </a:rPr>
                      <m:t> </m:t>
                    </m:r>
                  </m:oMath>
                </a14:m>
                <a:r>
                  <a:rPr lang="zh-CN" altLang="en-US" dirty="0"/>
                  <a:t>来表示：</a:t>
                </a:r>
                <a14:m>
                  <m:oMath xmlns:m="http://schemas.openxmlformats.org/officeDocument/2006/math">
                    <m:r>
                      <a:rPr lang="en-US" altLang="zh-CN" b="0" i="0" smtClean="0">
                        <a:latin typeface="Cambria Math" panose="02040503050406030204" pitchFamily="18" charset="0"/>
                      </a:rPr>
                      <m:t> </m:t>
                    </m:r>
                    <m:r>
                      <m:rPr>
                        <m:sty m:val="p"/>
                      </m:rPr>
                      <a:rPr lang="el-GR" altLang="zh-CN" i="1" smtClean="0">
                        <a:latin typeface="Cambria Math" panose="02040503050406030204" pitchFamily="18" charset="0"/>
                        <a:ea typeface="Cambria Math" panose="02040503050406030204" pitchFamily="18" charset="0"/>
                      </a:rPr>
                      <m:t>θ</m:t>
                    </m:r>
                    <m:r>
                      <m:rPr>
                        <m:nor/>
                      </m:rPr>
                      <a:rPr lang="en-US" altLang="zh-CN" b="0" i="0" smtClean="0">
                        <a:latin typeface="Cambria Math" panose="02040503050406030204" pitchFamily="18" charset="0"/>
                        <a:ea typeface="Cambria Math" panose="02040503050406030204" pitchFamily="18" charset="0"/>
                      </a:rPr>
                      <m:t> </m:t>
                    </m:r>
                    <m:r>
                      <m:rPr>
                        <m:nor/>
                      </m:rPr>
                      <a:rPr lang="en-US" altLang="zh-CN" b="0" i="0" smtClean="0">
                        <a:latin typeface="Cambria Math" panose="02040503050406030204" pitchFamily="18" charset="0"/>
                        <a:ea typeface="Cambria Math" panose="02040503050406030204" pitchFamily="18" charset="0"/>
                      </a:rPr>
                      <m:t>means</m:t>
                    </m:r>
                    <m:r>
                      <m:rPr>
                        <m:nor/>
                      </m:rPr>
                      <a:rPr lang="en-US" altLang="zh-CN" b="0" i="0" smtClean="0">
                        <a:latin typeface="Cambria Math" panose="02040503050406030204" pitchFamily="18" charset="0"/>
                        <a:ea typeface="Cambria Math" panose="02040503050406030204" pitchFamily="18" charset="0"/>
                      </a:rPr>
                      <m:t> </m:t>
                    </m:r>
                    <m:r>
                      <m:rPr>
                        <m:nor/>
                      </m:rPr>
                      <a:rPr lang="en-US" altLang="zh-CN" b="0" i="0" smtClean="0">
                        <a:latin typeface="Cambria Math" panose="02040503050406030204" pitchFamily="18" charset="0"/>
                        <a:ea typeface="Cambria Math" panose="02040503050406030204" pitchFamily="18" charset="0"/>
                      </a:rPr>
                      <m:t>a</m:t>
                    </m:r>
                    <m:r>
                      <m:rPr>
                        <m:nor/>
                      </m:rPr>
                      <a:rPr lang="en-US" altLang="zh-CN" b="0" i="0" smtClean="0">
                        <a:latin typeface="Cambria Math" panose="02040503050406030204" pitchFamily="18" charset="0"/>
                        <a:ea typeface="Cambria Math" panose="02040503050406030204" pitchFamily="18" charset="0"/>
                      </a:rPr>
                      <m:t> </m:t>
                    </m:r>
                    <m:r>
                      <m:rPr>
                        <m:nor/>
                      </m:rPr>
                      <a:rPr lang="en-US" altLang="zh-CN" b="0" i="0" smtClean="0">
                        <a:latin typeface="Cambria Math" panose="02040503050406030204" pitchFamily="18" charset="0"/>
                        <a:ea typeface="Cambria Math" panose="02040503050406030204" pitchFamily="18" charset="0"/>
                      </a:rPr>
                      <m:t>collection</m:t>
                    </m:r>
                    <m:r>
                      <m:rPr>
                        <m:nor/>
                      </m:rPr>
                      <a:rPr lang="en-US" altLang="zh-CN" b="0" i="0" smtClean="0">
                        <a:latin typeface="Cambria Math" panose="02040503050406030204" pitchFamily="18" charset="0"/>
                        <a:ea typeface="Cambria Math" panose="02040503050406030204" pitchFamily="18" charset="0"/>
                      </a:rPr>
                      <m:t> </m:t>
                    </m:r>
                    <m:r>
                      <m:rPr>
                        <m:nor/>
                      </m:rPr>
                      <a:rPr lang="en-US" altLang="zh-CN" b="0" i="0" smtClean="0">
                        <a:latin typeface="Cambria Math" panose="02040503050406030204" pitchFamily="18" charset="0"/>
                        <a:ea typeface="Cambria Math" panose="02040503050406030204" pitchFamily="18" charset="0"/>
                      </a:rPr>
                      <m:t>of</m:t>
                    </m:r>
                    <m:r>
                      <m:rPr>
                        <m:nor/>
                      </m:rPr>
                      <a:rPr lang="en-US" altLang="zh-CN" b="0" i="0" smtClean="0">
                        <a:latin typeface="Cambria Math" panose="02040503050406030204" pitchFamily="18" charset="0"/>
                        <a:ea typeface="Cambria Math" panose="02040503050406030204" pitchFamily="18" charset="0"/>
                      </a:rPr>
                      <m:t> </m:t>
                    </m:r>
                    <m:r>
                      <m:rPr>
                        <m:nor/>
                      </m:rPr>
                      <a:rPr lang="en-US" altLang="zh-CN" b="0" i="0" smtClean="0">
                        <a:latin typeface="Cambria Math" panose="02040503050406030204" pitchFamily="18" charset="0"/>
                        <a:ea typeface="Cambria Math" panose="02040503050406030204" pitchFamily="18" charset="0"/>
                      </a:rPr>
                      <m:t>w</m:t>
                    </m:r>
                    <m:r>
                      <m:rPr>
                        <m:nor/>
                      </m:rPr>
                      <a:rPr lang="en-US" dirty="0"/>
                      <m:t>	</m:t>
                    </m:r>
                  </m:oMath>
                </a14:m>
                <a:endParaRPr lang="en-US" altLang="zh-CN" dirty="0"/>
              </a:p>
              <a:p>
                <a:pPr lvl="1"/>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W</m:t>
                    </m:r>
                  </m:oMath>
                </a14:m>
                <a:r>
                  <a:rPr lang="zh-CN" altLang="en-US"/>
                  <a:t>包括神经网络</a:t>
                </a:r>
                <a:r>
                  <a:rPr lang="zh-CN" altLang="en-US" dirty="0"/>
                  <a:t>的</a:t>
                </a:r>
                <a:r>
                  <a:rPr lang="en-US" altLang="zh-CN" dirty="0"/>
                  <a:t>weights</a:t>
                </a:r>
                <a:r>
                  <a:rPr lang="en-US" altLang="zh-CN"/>
                  <a:t>, </a:t>
                </a:r>
                <a:r>
                  <a:rPr lang="en-US" altLang="zh-CN" dirty="0"/>
                  <a:t>bias</a:t>
                </a:r>
                <a:r>
                  <a:rPr lang="zh-CN" altLang="en-US" dirty="0"/>
                  <a:t>等等</a:t>
                </a:r>
                <a:endParaRPr lang="en-US" altLang="zh-CN" dirty="0"/>
              </a:p>
              <a:p>
                <a:endParaRPr lang="en-US" altLang="zh-CN" dirty="0"/>
              </a:p>
              <a:p>
                <a:r>
                  <a:rPr lang="zh-CN" altLang="en-US" dirty="0"/>
                  <a:t>前向计算：</a:t>
                </a:r>
                <a14:m>
                  <m:oMath xmlns:m="http://schemas.openxmlformats.org/officeDocument/2006/math">
                    <m:acc>
                      <m:accPr>
                        <m:chr m:val="̂"/>
                        <m:ctrlPr>
                          <a:rPr lang="en-US" altLang="zh-CN" i="1" dirty="0">
                            <a:latin typeface="Cambria Math" panose="02040503050406030204" pitchFamily="18" charset="0"/>
                            <a:ea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ac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 </m:t>
                        </m:r>
                        <m:r>
                          <a:rPr lang="en-US" i="1">
                            <a:latin typeface="Cambria Math" panose="02040503050406030204" pitchFamily="18" charset="0"/>
                          </a:rPr>
                          <m:t>𝑥</m:t>
                        </m:r>
                      </m:e>
                      <m:sub>
                        <m:r>
                          <a:rPr lang="en-US" i="1">
                            <a:latin typeface="Cambria Math" panose="02040503050406030204" pitchFamily="18" charset="0"/>
                          </a:rPr>
                          <m:t>𝑖</m:t>
                        </m:r>
                      </m:sub>
                    </m:sSub>
                    <m:r>
                      <a:rPr lang="en-US" b="0" i="1" smtClean="0">
                        <a:latin typeface="Cambria Math" panose="02040503050406030204" pitchFamily="18" charset="0"/>
                      </a:rPr>
                      <m:t>)</m:t>
                    </m:r>
                  </m:oMath>
                </a14:m>
                <a:r>
                  <a:rPr lang="en-US" dirty="0"/>
                  <a:t>, </a:t>
                </a:r>
                <a:endParaRPr lang="en-US" altLang="zh-CN" dirty="0"/>
              </a:p>
              <a:p>
                <a:pPr marL="228600" lvl="1" indent="0">
                  <a:buNone/>
                </a:pPr>
                <a:endParaRPr lang="en-US" altLang="zh-CN" dirty="0"/>
              </a:p>
              <a:p>
                <a:r>
                  <a:rPr lang="zh-CN" altLang="en-US" dirty="0"/>
                  <a:t>优化目标：</a:t>
                </a:r>
                <a:r>
                  <a:rPr lang="en-US" dirty="0">
                    <a:ea typeface="Cambria Math" panose="02040503050406030204" pitchFamily="18" charset="0"/>
                  </a:rPr>
                  <a:t> </a:t>
                </a:r>
                <a14:m>
                  <m:oMath xmlns:m="http://schemas.openxmlformats.org/officeDocument/2006/math">
                    <m:r>
                      <m:rPr>
                        <m:sty m:val="p"/>
                      </m:rPr>
                      <a:rPr lang="en-US" altLang="zh-CN" i="1" dirty="0">
                        <a:latin typeface="Cambria Math" panose="02040503050406030204" pitchFamily="18" charset="0"/>
                        <a:ea typeface="Cambria Math" panose="02040503050406030204" pitchFamily="18" charset="0"/>
                      </a:rPr>
                      <m:t>L</m:t>
                    </m:r>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𝑤</m:t>
                    </m:r>
                    <m:r>
                      <a:rPr lang="en-US" altLang="zh-CN" b="0" i="1" dirty="0" smtClean="0">
                        <a:latin typeface="Cambria Math" panose="02040503050406030204" pitchFamily="18" charset="0"/>
                        <a:ea typeface="Cambria Math" panose="02040503050406030204" pitchFamily="18" charset="0"/>
                      </a:rPr>
                      <m:t>)=</m:t>
                    </m:r>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e>
                        <m:r>
                          <a:rPr lang="en-US" i="1">
                            <a:latin typeface="Cambria Math" panose="02040503050406030204" pitchFamily="18" charset="0"/>
                            <a:ea typeface="Cambria Math" panose="02040503050406030204" pitchFamily="18" charset="0"/>
                          </a:rPr>
                          <m:t>𝐿𝑜𝑠𝑠</m:t>
                        </m:r>
                        <m:d>
                          <m:dPr>
                            <m:ctrlPr>
                              <a:rPr lang="en-US" i="1">
                                <a:latin typeface="Cambria Math" panose="02040503050406030204" pitchFamily="18" charset="0"/>
                                <a:ea typeface="Cambria Math" panose="02040503050406030204" pitchFamily="18" charset="0"/>
                              </a:rPr>
                            </m:ctrlPr>
                          </m:dPr>
                          <m:e>
                            <m:acc>
                              <m:accPr>
                                <m:chr m:val="̂"/>
                                <m:ctrlPr>
                                  <a:rPr lang="en-US" altLang="zh-CN" i="1" dirty="0">
                                    <a:latin typeface="Cambria Math" panose="02040503050406030204" pitchFamily="18" charset="0"/>
                                    <a:ea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acc>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𝜆</m:t>
                            </m:r>
                            <m:d>
                              <m:dPr>
                                <m:begChr m:val="‖"/>
                                <m:endChr m:val="‖"/>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𝑤</m:t>
                                </m:r>
                              </m:e>
                            </m:d>
                          </m:e>
                          <m:sup>
                            <m:r>
                              <a:rPr lang="en-US" b="0" i="1" smtClean="0">
                                <a:latin typeface="Cambria Math" panose="02040503050406030204" pitchFamily="18" charset="0"/>
                                <a:ea typeface="Cambria Math" panose="02040503050406030204" pitchFamily="18" charset="0"/>
                              </a:rPr>
                              <m:t>2</m:t>
                            </m:r>
                          </m:sup>
                        </m:sSup>
                      </m:e>
                    </m:nary>
                  </m:oMath>
                </a14:m>
                <a:r>
                  <a:rPr lang="en-US" dirty="0"/>
                  <a:t> </a:t>
                </a:r>
              </a:p>
              <a:p>
                <a:pPr marL="0" indent="0">
                  <a:buNone/>
                </a:pPr>
                <a:endParaRPr lang="en-US" dirty="0"/>
              </a:p>
              <a:p>
                <a:endParaRPr lang="en-US" dirty="0"/>
              </a:p>
              <a:p>
                <a:r>
                  <a:rPr lang="zh-CN" altLang="en-US" dirty="0"/>
                  <a:t>反向传播：</a:t>
                </a:r>
                <a:r>
                  <a:rPr lang="en-US" altLang="zh-CN" dirty="0">
                    <a:ea typeface="Cambria Math" panose="02040503050406030204" pitchFamily="18" charset="0"/>
                  </a:rPr>
                  <a:t> </a:t>
                </a:r>
                <a14:m>
                  <m:oMath xmlns:m="http://schemas.openxmlformats.org/officeDocument/2006/math">
                    <m:r>
                      <m:rPr>
                        <m:sty m:val="p"/>
                      </m:rPr>
                      <a:rPr lang="en-US" altLang="zh-CN" b="0" i="0" dirty="0" smtClean="0">
                        <a:latin typeface="Cambria Math" panose="02040503050406030204" pitchFamily="18" charset="0"/>
                        <a:ea typeface="Cambria Math" panose="02040503050406030204" pitchFamily="18" charset="0"/>
                      </a:rPr>
                      <m:t>w</m:t>
                    </m:r>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𝑤</m:t>
                    </m:r>
                    <m:r>
                      <a:rPr lang="en-US" altLang="zh-CN" b="0" i="1" dirty="0" smtClean="0">
                        <a:latin typeface="Cambria Math" panose="02040503050406030204" pitchFamily="18" charset="0"/>
                        <a:ea typeface="Cambria Math" panose="02040503050406030204" pitchFamily="18" charset="0"/>
                      </a:rPr>
                      <m:t>−</m:t>
                    </m:r>
                    <m:r>
                      <a:rPr lang="zh-CN" altLang="en-US" b="0" i="1" dirty="0" smtClean="0">
                        <a:latin typeface="Cambria Math" panose="02040503050406030204" pitchFamily="18" charset="0"/>
                        <a:ea typeface="Cambria Math" panose="02040503050406030204" pitchFamily="18" charset="0"/>
                      </a:rPr>
                      <m:t>𝜂</m:t>
                    </m:r>
                    <m:sSub>
                      <m:sSubPr>
                        <m:ctrlPr>
                          <a:rPr lang="en-US" altLang="zh-CN" b="0" i="1" dirty="0" smtClean="0">
                            <a:latin typeface="Cambria Math" panose="02040503050406030204" pitchFamily="18" charset="0"/>
                            <a:ea typeface="Cambria Math" panose="02040503050406030204" pitchFamily="18" charset="0"/>
                          </a:rPr>
                        </m:ctrlPr>
                      </m:sSubPr>
                      <m:e>
                        <m:r>
                          <m:rPr>
                            <m:sty m:val="p"/>
                          </m:rPr>
                          <a:rPr lang="zh-CN" altLang="en-US" i="1" dirty="0">
                            <a:latin typeface="Cambria Math" panose="02040503050406030204" pitchFamily="18" charset="0"/>
                            <a:ea typeface="Cambria Math" panose="02040503050406030204" pitchFamily="18" charset="0"/>
                          </a:rPr>
                          <m:t>∇</m:t>
                        </m:r>
                      </m:e>
                      <m:sub>
                        <m:r>
                          <a:rPr lang="en-US" altLang="zh-CN" b="0" i="1" dirty="0" smtClean="0">
                            <a:latin typeface="Cambria Math" panose="02040503050406030204" pitchFamily="18" charset="0"/>
                            <a:ea typeface="Cambria Math" panose="02040503050406030204" pitchFamily="18" charset="0"/>
                          </a:rPr>
                          <m:t>𝑤</m:t>
                        </m:r>
                      </m:sub>
                    </m:sSub>
                    <m:r>
                      <a:rPr lang="en-US" altLang="zh-CN" b="0" i="1" dirty="0" smtClean="0">
                        <a:latin typeface="Cambria Math" panose="02040503050406030204" pitchFamily="18" charset="0"/>
                        <a:ea typeface="Cambria Math" panose="02040503050406030204" pitchFamily="18" charset="0"/>
                      </a:rPr>
                      <m:t>𝐿</m:t>
                    </m:r>
                    <m:r>
                      <a:rPr lang="en-US" altLang="zh-CN" b="0"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𝑤</m:t>
                    </m:r>
                    <m:r>
                      <a:rPr lang="en-US" altLang="zh-CN" b="0" i="1" dirty="0" smtClean="0">
                        <a:latin typeface="Cambria Math" panose="02040503050406030204" pitchFamily="18" charset="0"/>
                        <a:ea typeface="Cambria Math" panose="02040503050406030204" pitchFamily="18" charset="0"/>
                      </a:rPr>
                      <m:t>)</m:t>
                    </m:r>
                  </m:oMath>
                </a14:m>
                <a:endParaRPr lang="en-US" dirty="0"/>
              </a:p>
            </p:txBody>
          </p:sp>
        </mc:Choice>
        <mc:Fallback xmlns="">
          <p:sp>
            <p:nvSpPr>
              <p:cNvPr id="6" name="Content Placeholder 5">
                <a:extLst>
                  <a:ext uri="{FF2B5EF4-FFF2-40B4-BE49-F238E27FC236}">
                    <a16:creationId xmlns:a16="http://schemas.microsoft.com/office/drawing/2014/main" id="{EFAD9D23-9046-4A82-A356-098DE55890C7}"/>
                  </a:ext>
                </a:extLst>
              </p:cNvPr>
              <p:cNvSpPr>
                <a:spLocks noGrp="1" noRot="1" noChangeAspect="1" noMove="1" noResize="1" noEditPoints="1" noAdjustHandles="1" noChangeArrowheads="1" noChangeShapeType="1" noTextEdit="1"/>
              </p:cNvSpPr>
              <p:nvPr>
                <p:ph idx="1"/>
              </p:nvPr>
            </p:nvSpPr>
            <p:spPr>
              <a:xfrm>
                <a:off x="586740" y="1192088"/>
                <a:ext cx="11018520" cy="4484305"/>
              </a:xfrm>
              <a:blipFill>
                <a:blip r:embed="rId2"/>
                <a:stretch>
                  <a:fillRect/>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0C7E14EF-6E02-44CA-9DFB-515351AF57CF}"/>
              </a:ext>
            </a:extLst>
          </p:cNvPr>
          <p:cNvSpPr txBox="1"/>
          <p:nvPr/>
        </p:nvSpPr>
        <p:spPr>
          <a:xfrm>
            <a:off x="2914651" y="5911914"/>
            <a:ext cx="1488293" cy="307777"/>
          </a:xfrm>
          <a:prstGeom prst="rect">
            <a:avLst/>
          </a:prstGeom>
          <a:noFill/>
        </p:spPr>
        <p:txBody>
          <a:bodyPr wrap="square" lIns="0" tIns="0" rIns="0" bIns="0" rtlCol="0">
            <a:spAutoFit/>
          </a:bodyPr>
          <a:lstStyle/>
          <a:p>
            <a:pPr algn="l"/>
            <a:r>
              <a:rPr lang="en-US" altLang="zh-CN" sz="2000" dirty="0">
                <a:gradFill>
                  <a:gsLst>
                    <a:gs pos="2917">
                      <a:schemeClr val="tx1"/>
                    </a:gs>
                    <a:gs pos="30000">
                      <a:schemeClr val="tx1"/>
                    </a:gs>
                  </a:gsLst>
                  <a:lin ang="5400000" scaled="0"/>
                </a:gradFill>
              </a:rPr>
              <a:t>Learning rate</a:t>
            </a:r>
            <a:endParaRPr lang="en-US" sz="2000" dirty="0">
              <a:gradFill>
                <a:gsLst>
                  <a:gs pos="2917">
                    <a:schemeClr val="tx1"/>
                  </a:gs>
                  <a:gs pos="30000">
                    <a:schemeClr val="tx1"/>
                  </a:gs>
                </a:gsLst>
                <a:lin ang="5400000" scaled="0"/>
              </a:gradFill>
            </a:endParaRPr>
          </a:p>
        </p:txBody>
      </p:sp>
      <p:sp>
        <p:nvSpPr>
          <p:cNvPr id="18" name="TextBox 17">
            <a:extLst>
              <a:ext uri="{FF2B5EF4-FFF2-40B4-BE49-F238E27FC236}">
                <a16:creationId xmlns:a16="http://schemas.microsoft.com/office/drawing/2014/main" id="{509EA7E6-41EE-421D-BA44-7FC39AA527B4}"/>
              </a:ext>
            </a:extLst>
          </p:cNvPr>
          <p:cNvSpPr txBox="1"/>
          <p:nvPr/>
        </p:nvSpPr>
        <p:spPr>
          <a:xfrm>
            <a:off x="4701887" y="5907964"/>
            <a:ext cx="1085233" cy="307777"/>
          </a:xfrm>
          <a:prstGeom prst="rect">
            <a:avLst/>
          </a:prstGeom>
          <a:noFill/>
        </p:spPr>
        <p:txBody>
          <a:bodyPr wrap="square" lIns="0" tIns="0" rIns="0" bIns="0" rtlCol="0">
            <a:spAutoFit/>
          </a:bodyPr>
          <a:lstStyle/>
          <a:p>
            <a:pPr algn="l"/>
            <a:r>
              <a:rPr lang="en-US" altLang="zh-CN" sz="2000" dirty="0">
                <a:gradFill>
                  <a:gsLst>
                    <a:gs pos="2917">
                      <a:schemeClr val="tx1"/>
                    </a:gs>
                    <a:gs pos="30000">
                      <a:schemeClr val="tx1"/>
                    </a:gs>
                  </a:gsLst>
                  <a:lin ang="5400000" scaled="0"/>
                </a:gradFill>
              </a:rPr>
              <a:t>Gradients</a:t>
            </a:r>
            <a:endParaRPr lang="en-US" sz="2000" dirty="0">
              <a:gradFill>
                <a:gsLst>
                  <a:gs pos="2917">
                    <a:schemeClr val="tx1"/>
                  </a:gs>
                  <a:gs pos="30000">
                    <a:schemeClr val="tx1"/>
                  </a:gs>
                </a:gsLst>
                <a:lin ang="5400000" scaled="0"/>
              </a:gradFill>
            </a:endParaRPr>
          </a:p>
        </p:txBody>
      </p:sp>
      <p:cxnSp>
        <p:nvCxnSpPr>
          <p:cNvPr id="20" name="Straight Arrow Connector 19">
            <a:extLst>
              <a:ext uri="{FF2B5EF4-FFF2-40B4-BE49-F238E27FC236}">
                <a16:creationId xmlns:a16="http://schemas.microsoft.com/office/drawing/2014/main" id="{D72CEAE5-EF1D-40F9-9728-04FC55AD7F3A}"/>
              </a:ext>
            </a:extLst>
          </p:cNvPr>
          <p:cNvCxnSpPr>
            <a:cxnSpLocks/>
            <a:stCxn id="16" idx="0"/>
          </p:cNvCxnSpPr>
          <p:nvPr/>
        </p:nvCxnSpPr>
        <p:spPr>
          <a:xfrm flipV="1">
            <a:off x="3658798" y="5727074"/>
            <a:ext cx="558522" cy="18484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50C1B0A-7CF4-4F66-B37F-A388548E684D}"/>
              </a:ext>
            </a:extLst>
          </p:cNvPr>
          <p:cNvCxnSpPr>
            <a:cxnSpLocks/>
            <a:stCxn id="18" idx="0"/>
          </p:cNvCxnSpPr>
          <p:nvPr/>
        </p:nvCxnSpPr>
        <p:spPr>
          <a:xfrm flipH="1" flipV="1">
            <a:off x="4710889" y="5727074"/>
            <a:ext cx="533615" cy="18089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51062E9-DA8C-4749-A1BE-2FF0785145C5}"/>
              </a:ext>
            </a:extLst>
          </p:cNvPr>
          <p:cNvSpPr txBox="1"/>
          <p:nvPr/>
        </p:nvSpPr>
        <p:spPr>
          <a:xfrm>
            <a:off x="4099682" y="4295382"/>
            <a:ext cx="1495602" cy="307777"/>
          </a:xfrm>
          <a:prstGeom prst="rect">
            <a:avLst/>
          </a:prstGeom>
          <a:noFill/>
        </p:spPr>
        <p:txBody>
          <a:bodyPr wrap="square" lIns="0" tIns="0" rIns="0" bIns="0" rtlCol="0">
            <a:spAutoFit/>
          </a:bodyPr>
          <a:lstStyle/>
          <a:p>
            <a:pPr algn="l"/>
            <a:r>
              <a:rPr lang="en-US" altLang="zh-CN" sz="2000" dirty="0">
                <a:gradFill>
                  <a:gsLst>
                    <a:gs pos="2917">
                      <a:schemeClr val="tx1"/>
                    </a:gs>
                    <a:gs pos="30000">
                      <a:schemeClr val="tx1"/>
                    </a:gs>
                  </a:gsLst>
                  <a:lin ang="5400000" scaled="0"/>
                </a:gradFill>
              </a:rPr>
              <a:t>Loss function</a:t>
            </a:r>
            <a:endParaRPr lang="en-US" sz="2000" dirty="0">
              <a:gradFill>
                <a:gsLst>
                  <a:gs pos="2917">
                    <a:schemeClr val="tx1"/>
                  </a:gs>
                  <a:gs pos="30000">
                    <a:schemeClr val="tx1"/>
                  </a:gs>
                </a:gsLst>
                <a:lin ang="5400000" scaled="0"/>
              </a:gradFill>
            </a:endParaRPr>
          </a:p>
        </p:txBody>
      </p:sp>
      <p:sp>
        <p:nvSpPr>
          <p:cNvPr id="11" name="TextBox 10">
            <a:extLst>
              <a:ext uri="{FF2B5EF4-FFF2-40B4-BE49-F238E27FC236}">
                <a16:creationId xmlns:a16="http://schemas.microsoft.com/office/drawing/2014/main" id="{B026E708-11B6-4209-82C1-5C41A5E1F05A}"/>
              </a:ext>
            </a:extLst>
          </p:cNvPr>
          <p:cNvSpPr txBox="1"/>
          <p:nvPr/>
        </p:nvSpPr>
        <p:spPr>
          <a:xfrm>
            <a:off x="7345605" y="4295382"/>
            <a:ext cx="1613519" cy="307777"/>
          </a:xfrm>
          <a:prstGeom prst="rect">
            <a:avLst/>
          </a:prstGeom>
          <a:noFill/>
        </p:spPr>
        <p:txBody>
          <a:bodyPr wrap="square" lIns="0" tIns="0" rIns="0" bIns="0" rtlCol="0">
            <a:spAutoFit/>
          </a:bodyPr>
          <a:lstStyle/>
          <a:p>
            <a:pPr algn="l"/>
            <a:r>
              <a:rPr lang="en-US" altLang="zh-CN" sz="2000" dirty="0">
                <a:gradFill>
                  <a:gsLst>
                    <a:gs pos="2917">
                      <a:schemeClr val="tx1"/>
                    </a:gs>
                    <a:gs pos="30000">
                      <a:schemeClr val="tx1"/>
                    </a:gs>
                  </a:gsLst>
                  <a:lin ang="5400000" scaled="0"/>
                </a:gradFill>
              </a:rPr>
              <a:t>Regularization</a:t>
            </a:r>
            <a:endParaRPr lang="en-US" sz="2000" dirty="0">
              <a:gradFill>
                <a:gsLst>
                  <a:gs pos="2917">
                    <a:schemeClr val="tx1"/>
                  </a:gs>
                  <a:gs pos="30000">
                    <a:schemeClr val="tx1"/>
                  </a:gs>
                </a:gsLst>
                <a:lin ang="5400000" scaled="0"/>
              </a:gradFill>
            </a:endParaRPr>
          </a:p>
        </p:txBody>
      </p:sp>
      <p:cxnSp>
        <p:nvCxnSpPr>
          <p:cNvPr id="12" name="Straight Arrow Connector 11">
            <a:extLst>
              <a:ext uri="{FF2B5EF4-FFF2-40B4-BE49-F238E27FC236}">
                <a16:creationId xmlns:a16="http://schemas.microsoft.com/office/drawing/2014/main" id="{6605E793-7D3D-4B9B-A135-FF9D75001867}"/>
              </a:ext>
            </a:extLst>
          </p:cNvPr>
          <p:cNvCxnSpPr>
            <a:cxnSpLocks/>
            <a:stCxn id="10" idx="0"/>
          </p:cNvCxnSpPr>
          <p:nvPr/>
        </p:nvCxnSpPr>
        <p:spPr>
          <a:xfrm flipV="1">
            <a:off x="4847483" y="4110542"/>
            <a:ext cx="554868" cy="18484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C19ED1D-5B5D-462B-A508-112AB186B589}"/>
              </a:ext>
            </a:extLst>
          </p:cNvPr>
          <p:cNvCxnSpPr>
            <a:cxnSpLocks/>
            <a:stCxn id="11" idx="0"/>
          </p:cNvCxnSpPr>
          <p:nvPr/>
        </p:nvCxnSpPr>
        <p:spPr>
          <a:xfrm flipH="1" flipV="1">
            <a:off x="7354616" y="4114492"/>
            <a:ext cx="797749" cy="18089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09940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A screenshot of a cell phone&#10;&#10;Description automatically generated">
            <a:extLst>
              <a:ext uri="{FF2B5EF4-FFF2-40B4-BE49-F238E27FC236}">
                <a16:creationId xmlns:a16="http://schemas.microsoft.com/office/drawing/2014/main" id="{7782715E-4C76-4A4B-8F57-68AEAEAC2F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200" y="1203395"/>
            <a:ext cx="5979246" cy="1577382"/>
          </a:xfrm>
          <a:prstGeom prst="rect">
            <a:avLst/>
          </a:prstGeom>
        </p:spPr>
      </p:pic>
      <p:sp>
        <p:nvSpPr>
          <p:cNvPr id="2" name="Title 1">
            <a:extLst>
              <a:ext uri="{FF2B5EF4-FFF2-40B4-BE49-F238E27FC236}">
                <a16:creationId xmlns:a16="http://schemas.microsoft.com/office/drawing/2014/main" id="{E4C814CC-BF1B-4DB9-893D-312BC2F1D4F9}"/>
              </a:ext>
            </a:extLst>
          </p:cNvPr>
          <p:cNvSpPr>
            <a:spLocks noGrp="1"/>
          </p:cNvSpPr>
          <p:nvPr>
            <p:ph type="title"/>
          </p:nvPr>
        </p:nvSpPr>
        <p:spPr/>
        <p:txBody>
          <a:bodyPr/>
          <a:lstStyle/>
          <a:p>
            <a:r>
              <a:rPr lang="en-US" dirty="0" err="1"/>
              <a:t>LeNet</a:t>
            </a:r>
            <a:r>
              <a:rPr lang="en-US"/>
              <a:t>: </a:t>
            </a:r>
            <a:r>
              <a:rPr lang="en-US" dirty="0"/>
              <a:t>PyTorch</a:t>
            </a:r>
            <a:r>
              <a:rPr lang="en-US"/>
              <a:t> </a:t>
            </a:r>
            <a:r>
              <a:rPr lang="en-US" dirty="0"/>
              <a:t>Example</a:t>
            </a:r>
          </a:p>
        </p:txBody>
      </p:sp>
      <p:sp>
        <p:nvSpPr>
          <p:cNvPr id="3" name="Content Placeholder 2">
            <a:extLst>
              <a:ext uri="{FF2B5EF4-FFF2-40B4-BE49-F238E27FC236}">
                <a16:creationId xmlns:a16="http://schemas.microsoft.com/office/drawing/2014/main" id="{2D17E4C2-00E2-4E6C-BFA8-C234026ED40A}"/>
              </a:ext>
            </a:extLst>
          </p:cNvPr>
          <p:cNvSpPr>
            <a:spLocks noGrp="1"/>
          </p:cNvSpPr>
          <p:nvPr>
            <p:ph idx="1"/>
          </p:nvPr>
        </p:nvSpPr>
        <p:spPr>
          <a:xfrm>
            <a:off x="584200" y="2955649"/>
            <a:ext cx="11018520" cy="2456057"/>
          </a:xfrm>
        </p:spPr>
        <p:txBody>
          <a:bodyPr/>
          <a:lstStyle/>
          <a:p>
            <a:pPr marL="0" indent="0">
              <a:buNone/>
            </a:pPr>
            <a:r>
              <a:rPr lang="zh-CN" altLang="en-US" sz="1800" dirty="0">
                <a:solidFill>
                  <a:srgbClr val="FF0000"/>
                </a:solidFill>
              </a:rPr>
              <a:t>（</a:t>
            </a:r>
            <a:r>
              <a:rPr lang="en-US" altLang="zh-CN" sz="1800" dirty="0">
                <a:solidFill>
                  <a:srgbClr val="FF0000"/>
                </a:solidFill>
              </a:rPr>
              <a:t>2</a:t>
            </a:r>
            <a:r>
              <a:rPr lang="zh-CN" altLang="en-US" sz="1800">
                <a:solidFill>
                  <a:srgbClr val="FF0000"/>
                </a:solidFill>
              </a:rPr>
              <a:t>）</a:t>
            </a:r>
            <a:r>
              <a:rPr lang="zh-CN" altLang="en-US" sz="1800" dirty="0">
                <a:solidFill>
                  <a:srgbClr val="FF0000"/>
                </a:solidFill>
              </a:rPr>
              <a:t>开始训练</a:t>
            </a:r>
            <a:endParaRPr lang="en-US" altLang="zh-CN" sz="1800" dirty="0">
              <a:solidFill>
                <a:srgbClr val="FF0000"/>
              </a:solidFill>
            </a:endParaRPr>
          </a:p>
          <a:p>
            <a:pPr marL="0" indent="0">
              <a:buNone/>
            </a:pPr>
            <a:r>
              <a:rPr lang="en-US" altLang="zh-CN" sz="1800" dirty="0">
                <a:gradFill>
                  <a:gsLst>
                    <a:gs pos="2917">
                      <a:schemeClr val="tx1"/>
                    </a:gs>
                    <a:gs pos="30000">
                      <a:schemeClr val="tx1"/>
                    </a:gs>
                  </a:gsLst>
                  <a:lin ang="5400000" scaled="0"/>
                </a:gradFill>
              </a:rPr>
              <a:t>88: mini-batch</a:t>
            </a:r>
            <a:r>
              <a:rPr lang="zh-CN" altLang="en-US" sz="1800" dirty="0">
                <a:gradFill>
                  <a:gsLst>
                    <a:gs pos="2917">
                      <a:schemeClr val="tx1"/>
                    </a:gs>
                    <a:gs pos="30000">
                      <a:schemeClr val="tx1"/>
                    </a:gs>
                  </a:gsLst>
                  <a:lin ang="5400000" scaled="0"/>
                </a:gradFill>
              </a:rPr>
              <a:t>遍历样本</a:t>
            </a:r>
            <a:endParaRPr lang="en-US" altLang="zh-CN" sz="1800" dirty="0">
              <a:gradFill>
                <a:gsLst>
                  <a:gs pos="2917">
                    <a:schemeClr val="tx1"/>
                  </a:gs>
                  <a:gs pos="30000">
                    <a:schemeClr val="tx1"/>
                  </a:gs>
                </a:gsLst>
                <a:lin ang="5400000" scaled="0"/>
              </a:gradFill>
            </a:endParaRPr>
          </a:p>
          <a:p>
            <a:pPr marL="0" indent="0">
              <a:buNone/>
            </a:pPr>
            <a:r>
              <a:rPr lang="en-US" altLang="zh-CN" sz="1800" dirty="0">
                <a:gradFill>
                  <a:gsLst>
                    <a:gs pos="2917">
                      <a:schemeClr val="tx1"/>
                    </a:gs>
                    <a:gs pos="30000">
                      <a:schemeClr val="tx1"/>
                    </a:gs>
                  </a:gsLst>
                  <a:lin ang="5400000" scaled="0"/>
                </a:gradFill>
              </a:rPr>
              <a:t>89: </a:t>
            </a:r>
            <a:r>
              <a:rPr lang="zh-CN" altLang="en-US" sz="1800" dirty="0">
                <a:gradFill>
                  <a:gsLst>
                    <a:gs pos="2917">
                      <a:schemeClr val="tx1"/>
                    </a:gs>
                    <a:gs pos="30000">
                      <a:schemeClr val="tx1"/>
                    </a:gs>
                  </a:gsLst>
                  <a:lin ang="5400000" scaled="0"/>
                </a:gradFill>
              </a:rPr>
              <a:t>设置计算资源</a:t>
            </a:r>
            <a:endParaRPr lang="en-US" sz="1800" dirty="0">
              <a:gradFill>
                <a:gsLst>
                  <a:gs pos="2917">
                    <a:schemeClr val="tx1"/>
                  </a:gs>
                  <a:gs pos="30000">
                    <a:schemeClr val="tx1"/>
                  </a:gs>
                </a:gsLst>
                <a:lin ang="5400000" scaled="0"/>
              </a:gradFill>
            </a:endParaRPr>
          </a:p>
          <a:p>
            <a:pPr marL="0" indent="0">
              <a:buNone/>
            </a:pPr>
            <a:r>
              <a:rPr lang="en-US" sz="1800" dirty="0">
                <a:gradFill>
                  <a:gsLst>
                    <a:gs pos="2917">
                      <a:schemeClr val="tx1"/>
                    </a:gs>
                    <a:gs pos="30000">
                      <a:schemeClr val="tx1"/>
                    </a:gs>
                  </a:gsLst>
                  <a:lin ang="5400000" scaled="0"/>
                </a:gradFill>
              </a:rPr>
              <a:t>91: </a:t>
            </a:r>
            <a:r>
              <a:rPr lang="zh-CN" altLang="en-US" sz="1800" dirty="0">
                <a:gradFill>
                  <a:gsLst>
                    <a:gs pos="2917">
                      <a:schemeClr val="tx1"/>
                    </a:gs>
                    <a:gs pos="30000">
                      <a:schemeClr val="tx1"/>
                    </a:gs>
                  </a:gsLst>
                  <a:lin ang="5400000" scaled="0"/>
                </a:gradFill>
              </a:rPr>
              <a:t>前向计算</a:t>
            </a:r>
            <a:endParaRPr lang="en-US" altLang="zh-CN" sz="1800" dirty="0">
              <a:gradFill>
                <a:gsLst>
                  <a:gs pos="2917">
                    <a:schemeClr val="tx1"/>
                  </a:gs>
                  <a:gs pos="30000">
                    <a:schemeClr val="tx1"/>
                  </a:gs>
                </a:gsLst>
                <a:lin ang="5400000" scaled="0"/>
              </a:gradFill>
            </a:endParaRPr>
          </a:p>
          <a:p>
            <a:pPr marL="0" indent="0">
              <a:buNone/>
            </a:pPr>
            <a:r>
              <a:rPr lang="en-US" sz="1800" dirty="0">
                <a:gradFill>
                  <a:gsLst>
                    <a:gs pos="2917">
                      <a:schemeClr val="tx1"/>
                    </a:gs>
                    <a:gs pos="30000">
                      <a:schemeClr val="tx1"/>
                    </a:gs>
                  </a:gsLst>
                  <a:lin ang="5400000" scaled="0"/>
                </a:gradFill>
              </a:rPr>
              <a:t>92:</a:t>
            </a:r>
            <a:r>
              <a:rPr lang="zh-CN" altLang="en-US" sz="1800" dirty="0">
                <a:gradFill>
                  <a:gsLst>
                    <a:gs pos="2917">
                      <a:schemeClr val="tx1"/>
                    </a:gs>
                    <a:gs pos="30000">
                      <a:schemeClr val="tx1"/>
                    </a:gs>
                  </a:gsLst>
                  <a:lin ang="5400000" scaled="0"/>
                </a:gradFill>
              </a:rPr>
              <a:t> 计算</a:t>
            </a:r>
            <a:r>
              <a:rPr lang="en-US" altLang="zh-CN" sz="1800" dirty="0">
                <a:gradFill>
                  <a:gsLst>
                    <a:gs pos="2917">
                      <a:schemeClr val="tx1"/>
                    </a:gs>
                    <a:gs pos="30000">
                      <a:schemeClr val="tx1"/>
                    </a:gs>
                  </a:gsLst>
                  <a:lin ang="5400000" scaled="0"/>
                </a:gradFill>
              </a:rPr>
              <a:t>Loss</a:t>
            </a:r>
          </a:p>
          <a:p>
            <a:r>
              <a:rPr lang="en-US" altLang="zh-CN" sz="1800" dirty="0">
                <a:gradFill>
                  <a:gsLst>
                    <a:gs pos="2917">
                      <a:schemeClr val="tx1"/>
                    </a:gs>
                    <a:gs pos="30000">
                      <a:schemeClr val="tx1"/>
                    </a:gs>
                  </a:gsLst>
                  <a:lin ang="5400000" scaled="0"/>
                </a:gradFill>
              </a:rPr>
              <a:t>93: </a:t>
            </a:r>
            <a:r>
              <a:rPr lang="zh-CN" altLang="en-US" sz="1800" dirty="0">
                <a:gradFill>
                  <a:gsLst>
                    <a:gs pos="2917">
                      <a:schemeClr val="tx1"/>
                    </a:gs>
                    <a:gs pos="30000">
                      <a:schemeClr val="tx1"/>
                    </a:gs>
                  </a:gsLst>
                  <a:lin ang="5400000" scaled="0"/>
                </a:gradFill>
              </a:rPr>
              <a:t>反向传播</a:t>
            </a:r>
            <a:endParaRPr lang="en-US" dirty="0">
              <a:gradFill>
                <a:gsLst>
                  <a:gs pos="2917">
                    <a:schemeClr val="tx1"/>
                  </a:gs>
                  <a:gs pos="30000">
                    <a:schemeClr val="tx1"/>
                  </a:gs>
                </a:gsLst>
                <a:lin ang="5400000" scaled="0"/>
              </a:gradFill>
            </a:endParaRPr>
          </a:p>
          <a:p>
            <a:endParaRPr lang="en-US"/>
          </a:p>
        </p:txBody>
      </p:sp>
      <p:sp>
        <p:nvSpPr>
          <p:cNvPr id="4" name="Slide Number Placeholder 3">
            <a:extLst>
              <a:ext uri="{FF2B5EF4-FFF2-40B4-BE49-F238E27FC236}">
                <a16:creationId xmlns:a16="http://schemas.microsoft.com/office/drawing/2014/main" id="{9D3468E7-2D2D-4A87-AFA3-2F874990B2B4}"/>
              </a:ext>
            </a:extLst>
          </p:cNvPr>
          <p:cNvSpPr>
            <a:spLocks noGrp="1"/>
          </p:cNvSpPr>
          <p:nvPr>
            <p:ph type="sldNum" sz="quarter" idx="12"/>
          </p:nvPr>
        </p:nvSpPr>
        <p:spPr/>
        <p:txBody>
          <a:bodyPr/>
          <a:lstStyle/>
          <a:p>
            <a:fld id="{75405F3C-E1F1-4016-982B-CA91284A1E2D}" type="slidenum">
              <a:rPr lang="en-US" smtClean="0"/>
              <a:t>31</a:t>
            </a:fld>
            <a:endParaRPr lang="en-US"/>
          </a:p>
        </p:txBody>
      </p:sp>
      <p:pic>
        <p:nvPicPr>
          <p:cNvPr id="5" name="Picture 4">
            <a:extLst>
              <a:ext uri="{FF2B5EF4-FFF2-40B4-BE49-F238E27FC236}">
                <a16:creationId xmlns:a16="http://schemas.microsoft.com/office/drawing/2014/main" id="{A9C7200E-B051-4974-8596-35A8A018A95E}"/>
              </a:ext>
            </a:extLst>
          </p:cNvPr>
          <p:cNvPicPr>
            <a:picLocks noChangeAspect="1"/>
          </p:cNvPicPr>
          <p:nvPr/>
        </p:nvPicPr>
        <p:blipFill>
          <a:blip r:embed="rId3"/>
          <a:stretch>
            <a:fillRect/>
          </a:stretch>
        </p:blipFill>
        <p:spPr>
          <a:xfrm>
            <a:off x="584200" y="4570009"/>
            <a:ext cx="5843588" cy="1704975"/>
          </a:xfrm>
          <a:prstGeom prst="rect">
            <a:avLst/>
          </a:prstGeom>
        </p:spPr>
      </p:pic>
      <p:pic>
        <p:nvPicPr>
          <p:cNvPr id="6" name="Picture 5">
            <a:extLst>
              <a:ext uri="{FF2B5EF4-FFF2-40B4-BE49-F238E27FC236}">
                <a16:creationId xmlns:a16="http://schemas.microsoft.com/office/drawing/2014/main" id="{C976FD9D-3E4E-4FAD-84CE-9695E7038D13}"/>
              </a:ext>
            </a:extLst>
          </p:cNvPr>
          <p:cNvPicPr>
            <a:picLocks noChangeAspect="1"/>
          </p:cNvPicPr>
          <p:nvPr/>
        </p:nvPicPr>
        <p:blipFill>
          <a:blip r:embed="rId4"/>
          <a:stretch>
            <a:fillRect/>
          </a:stretch>
        </p:blipFill>
        <p:spPr>
          <a:xfrm>
            <a:off x="6950157" y="865071"/>
            <a:ext cx="4652563" cy="4642758"/>
          </a:xfrm>
          <a:prstGeom prst="rect">
            <a:avLst/>
          </a:prstGeom>
        </p:spPr>
      </p:pic>
      <p:cxnSp>
        <p:nvCxnSpPr>
          <p:cNvPr id="9" name="Straight Arrow Connector 8">
            <a:extLst>
              <a:ext uri="{FF2B5EF4-FFF2-40B4-BE49-F238E27FC236}">
                <a16:creationId xmlns:a16="http://schemas.microsoft.com/office/drawing/2014/main" id="{F717B069-31F5-4013-BA96-F47EB5BC29F0}"/>
              </a:ext>
            </a:extLst>
          </p:cNvPr>
          <p:cNvCxnSpPr>
            <a:cxnSpLocks/>
          </p:cNvCxnSpPr>
          <p:nvPr/>
        </p:nvCxnSpPr>
        <p:spPr>
          <a:xfrm>
            <a:off x="6368143" y="1992086"/>
            <a:ext cx="1670957" cy="72714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060E576-F836-4777-BAB1-0D09507A931C}"/>
              </a:ext>
            </a:extLst>
          </p:cNvPr>
          <p:cNvCxnSpPr>
            <a:cxnSpLocks/>
          </p:cNvCxnSpPr>
          <p:nvPr/>
        </p:nvCxnSpPr>
        <p:spPr>
          <a:xfrm>
            <a:off x="6052457" y="1949712"/>
            <a:ext cx="1986643" cy="52876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1718447-4E5E-42C0-A707-B5925B966B69}"/>
              </a:ext>
            </a:extLst>
          </p:cNvPr>
          <p:cNvCxnSpPr>
            <a:cxnSpLocks/>
          </p:cNvCxnSpPr>
          <p:nvPr/>
        </p:nvCxnSpPr>
        <p:spPr>
          <a:xfrm>
            <a:off x="5399314" y="1798176"/>
            <a:ext cx="2596243" cy="43710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6FDDFCC-5695-4448-B3B1-FDF23A020C5F}"/>
              </a:ext>
            </a:extLst>
          </p:cNvPr>
          <p:cNvCxnSpPr>
            <a:cxnSpLocks/>
          </p:cNvCxnSpPr>
          <p:nvPr/>
        </p:nvCxnSpPr>
        <p:spPr>
          <a:xfrm>
            <a:off x="3944020" y="1571403"/>
            <a:ext cx="4051537" cy="42068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86B61CC-7860-4F30-B57A-1E891C9D8289}"/>
              </a:ext>
            </a:extLst>
          </p:cNvPr>
          <p:cNvCxnSpPr>
            <a:cxnSpLocks/>
          </p:cNvCxnSpPr>
          <p:nvPr/>
        </p:nvCxnSpPr>
        <p:spPr>
          <a:xfrm>
            <a:off x="2591279" y="1492623"/>
            <a:ext cx="5344407" cy="22066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6AA4C4B-26B6-4DC3-A98B-6A9F02F28B36}"/>
              </a:ext>
            </a:extLst>
          </p:cNvPr>
          <p:cNvSpPr txBox="1"/>
          <p:nvPr/>
        </p:nvSpPr>
        <p:spPr>
          <a:xfrm>
            <a:off x="7066280" y="530628"/>
            <a:ext cx="2034211" cy="276999"/>
          </a:xfrm>
          <a:prstGeom prst="rect">
            <a:avLst/>
          </a:prstGeom>
          <a:noFill/>
        </p:spPr>
        <p:txBody>
          <a:bodyPr wrap="none" lIns="0" tIns="0" rIns="0" bIns="0" rtlCol="0">
            <a:spAutoFit/>
          </a:bodyPr>
          <a:lstStyle/>
          <a:p>
            <a:pPr algn="l"/>
            <a:r>
              <a:rPr lang="zh-CN" altLang="en-US" sz="1800" dirty="0">
                <a:solidFill>
                  <a:srgbClr val="FF0000"/>
                </a:solidFill>
              </a:rPr>
              <a:t>（</a:t>
            </a:r>
            <a:r>
              <a:rPr lang="en-US" altLang="zh-CN" sz="1800" dirty="0">
                <a:solidFill>
                  <a:srgbClr val="FF0000"/>
                </a:solidFill>
              </a:rPr>
              <a:t>1</a:t>
            </a:r>
            <a:r>
              <a:rPr lang="zh-CN" altLang="en-US" sz="1800" dirty="0">
                <a:solidFill>
                  <a:srgbClr val="FF0000"/>
                </a:solidFill>
              </a:rPr>
              <a:t>）定义网络结构</a:t>
            </a:r>
            <a:endParaRPr lang="en-US" sz="1800" dirty="0" err="1">
              <a:solidFill>
                <a:srgbClr val="FF0000"/>
              </a:solidFill>
            </a:endParaRPr>
          </a:p>
        </p:txBody>
      </p:sp>
    </p:spTree>
    <p:extLst>
      <p:ext uri="{BB962C8B-B14F-4D97-AF65-F5344CB8AC3E}">
        <p14:creationId xmlns:p14="http://schemas.microsoft.com/office/powerpoint/2010/main" val="4182241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F0B0C-5F84-46E3-AD20-9E94180143EF}"/>
              </a:ext>
            </a:extLst>
          </p:cNvPr>
          <p:cNvSpPr>
            <a:spLocks noGrp="1"/>
          </p:cNvSpPr>
          <p:nvPr>
            <p:ph type="title"/>
          </p:nvPr>
        </p:nvSpPr>
        <p:spPr/>
        <p:txBody>
          <a:bodyPr/>
          <a:lstStyle/>
          <a:p>
            <a:r>
              <a:rPr lang="zh-CN" altLang="en-US" dirty="0"/>
              <a:t>不同类型的神经网络</a:t>
            </a:r>
            <a:endParaRPr lang="en-US" dirty="0"/>
          </a:p>
        </p:txBody>
      </p:sp>
      <p:sp>
        <p:nvSpPr>
          <p:cNvPr id="4" name="Slide Number Placeholder 3">
            <a:extLst>
              <a:ext uri="{FF2B5EF4-FFF2-40B4-BE49-F238E27FC236}">
                <a16:creationId xmlns:a16="http://schemas.microsoft.com/office/drawing/2014/main" id="{1DDA0FE1-9665-483C-BF31-02C4174B226B}"/>
              </a:ext>
            </a:extLst>
          </p:cNvPr>
          <p:cNvSpPr>
            <a:spLocks noGrp="1"/>
          </p:cNvSpPr>
          <p:nvPr>
            <p:ph type="sldNum" sz="quarter" idx="12"/>
          </p:nvPr>
        </p:nvSpPr>
        <p:spPr/>
        <p:txBody>
          <a:bodyPr/>
          <a:lstStyle/>
          <a:p>
            <a:fld id="{75405F3C-E1F1-4016-982B-CA91284A1E2D}" type="slidenum">
              <a:rPr lang="en-US" smtClean="0"/>
              <a:t>32</a:t>
            </a:fld>
            <a:endParaRPr lang="en-US"/>
          </a:p>
        </p:txBody>
      </p:sp>
      <p:grpSp>
        <p:nvGrpSpPr>
          <p:cNvPr id="8" name="Group 7">
            <a:extLst>
              <a:ext uri="{FF2B5EF4-FFF2-40B4-BE49-F238E27FC236}">
                <a16:creationId xmlns:a16="http://schemas.microsoft.com/office/drawing/2014/main" id="{3BB074FD-9298-435E-BB19-29D41D484341}"/>
              </a:ext>
            </a:extLst>
          </p:cNvPr>
          <p:cNvGrpSpPr/>
          <p:nvPr/>
        </p:nvGrpSpPr>
        <p:grpSpPr>
          <a:xfrm>
            <a:off x="715552" y="2236338"/>
            <a:ext cx="11132099" cy="4507366"/>
            <a:chOff x="715552" y="1746477"/>
            <a:chExt cx="11132099" cy="4507366"/>
          </a:xfrm>
        </p:grpSpPr>
        <p:sp>
          <p:nvSpPr>
            <p:cNvPr id="9" name="Rectangle: Rounded Corners 8">
              <a:extLst>
                <a:ext uri="{FF2B5EF4-FFF2-40B4-BE49-F238E27FC236}">
                  <a16:creationId xmlns:a16="http://schemas.microsoft.com/office/drawing/2014/main" id="{FD98B98B-0057-4324-9E4A-5BE42EFE21FF}"/>
                </a:ext>
              </a:extLst>
            </p:cNvPr>
            <p:cNvSpPr/>
            <p:nvPr/>
          </p:nvSpPr>
          <p:spPr>
            <a:xfrm>
              <a:off x="715552" y="1746477"/>
              <a:ext cx="2588784" cy="1783672"/>
            </a:xfrm>
            <a:prstGeom prst="roundRect">
              <a:avLst/>
            </a:prstGeom>
            <a:blipFill>
              <a:blip r:embed="rId2">
                <a:extLst>
                  <a:ext uri="{28A0092B-C50C-407E-A947-70E740481C1C}">
                    <a14:useLocalDpi xmlns:a14="http://schemas.microsoft.com/office/drawing/2010/main" val="0"/>
                  </a:ext>
                </a:extLst>
              </a:blip>
              <a:srcRect/>
              <a:stretch>
                <a:fillRect l="-6000" r="-6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zh-CN" altLang="en-US" dirty="0"/>
            </a:p>
          </p:txBody>
        </p:sp>
        <p:sp>
          <p:nvSpPr>
            <p:cNvPr id="10" name="Freeform: Shape 9">
              <a:extLst>
                <a:ext uri="{FF2B5EF4-FFF2-40B4-BE49-F238E27FC236}">
                  <a16:creationId xmlns:a16="http://schemas.microsoft.com/office/drawing/2014/main" id="{49109E06-A19A-47F2-AFDC-E95DF10A3AB2}"/>
                </a:ext>
              </a:extLst>
            </p:cNvPr>
            <p:cNvSpPr/>
            <p:nvPr/>
          </p:nvSpPr>
          <p:spPr>
            <a:xfrm>
              <a:off x="715552" y="3530150"/>
              <a:ext cx="2588784" cy="2723693"/>
            </a:xfrm>
            <a:custGeom>
              <a:avLst/>
              <a:gdLst>
                <a:gd name="connsiteX0" fmla="*/ 0 w 2588784"/>
                <a:gd name="connsiteY0" fmla="*/ 0 h 960439"/>
                <a:gd name="connsiteX1" fmla="*/ 2588784 w 2588784"/>
                <a:gd name="connsiteY1" fmla="*/ 0 h 960439"/>
                <a:gd name="connsiteX2" fmla="*/ 2588784 w 2588784"/>
                <a:gd name="connsiteY2" fmla="*/ 960439 h 960439"/>
                <a:gd name="connsiteX3" fmla="*/ 0 w 2588784"/>
                <a:gd name="connsiteY3" fmla="*/ 960439 h 960439"/>
                <a:gd name="connsiteX4" fmla="*/ 0 w 2588784"/>
                <a:gd name="connsiteY4" fmla="*/ 0 h 960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8784" h="960439">
                  <a:moveTo>
                    <a:pt x="0" y="0"/>
                  </a:moveTo>
                  <a:lnTo>
                    <a:pt x="2588784" y="0"/>
                  </a:lnTo>
                  <a:lnTo>
                    <a:pt x="2588784" y="960439"/>
                  </a:lnTo>
                  <a:lnTo>
                    <a:pt x="0" y="96043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0" numCol="1" spcCol="1270" anchor="t" anchorCtr="0">
              <a:noAutofit/>
            </a:bodyPr>
            <a:lstStyle/>
            <a:p>
              <a:pPr marL="0" lvl="0" indent="0" algn="l" defTabSz="622300">
                <a:lnSpc>
                  <a:spcPct val="90000"/>
                </a:lnSpc>
                <a:spcBef>
                  <a:spcPct val="0"/>
                </a:spcBef>
                <a:spcAft>
                  <a:spcPct val="35000"/>
                </a:spcAft>
                <a:buNone/>
              </a:pPr>
              <a:r>
                <a:rPr lang="en-US" altLang="zh-CN" sz="2800" kern="1200" dirty="0"/>
                <a:t>Fully connected</a:t>
              </a:r>
              <a:endParaRPr lang="en-US" sz="2800" kern="1200" dirty="0"/>
            </a:p>
            <a:p>
              <a:pPr marL="57150" lvl="1" indent="-57150" algn="l" defTabSz="488950">
                <a:lnSpc>
                  <a:spcPct val="90000"/>
                </a:lnSpc>
                <a:spcBef>
                  <a:spcPct val="0"/>
                </a:spcBef>
                <a:spcAft>
                  <a:spcPct val="15000"/>
                </a:spcAft>
                <a:buChar char="•"/>
              </a:pPr>
              <a:r>
                <a:rPr lang="zh-CN" altLang="en-US" sz="2000" kern="1200" dirty="0"/>
                <a:t>通常用作分类问题的最后几层</a:t>
              </a:r>
              <a:endParaRPr lang="en-US" altLang="zh-CN" sz="2000" kern="1200" dirty="0"/>
            </a:p>
          </p:txBody>
        </p:sp>
        <p:sp>
          <p:nvSpPr>
            <p:cNvPr id="11" name="Rectangle: Rounded Corners 10">
              <a:extLst>
                <a:ext uri="{FF2B5EF4-FFF2-40B4-BE49-F238E27FC236}">
                  <a16:creationId xmlns:a16="http://schemas.microsoft.com/office/drawing/2014/main" id="{0A794145-3AC9-4B3F-BB0E-4738E8A792F5}"/>
                </a:ext>
              </a:extLst>
            </p:cNvPr>
            <p:cNvSpPr/>
            <p:nvPr/>
          </p:nvSpPr>
          <p:spPr>
            <a:xfrm>
              <a:off x="3563323" y="1746477"/>
              <a:ext cx="2588784" cy="1783672"/>
            </a:xfrm>
            <a:prstGeom prst="roundRect">
              <a:avLst/>
            </a:prstGeom>
            <a:blipFill>
              <a:blip r:embed="rId3">
                <a:extLst>
                  <a:ext uri="{28A0092B-C50C-407E-A947-70E740481C1C}">
                    <a14:useLocalDpi xmlns:a14="http://schemas.microsoft.com/office/drawing/2010/main" val="0"/>
                  </a:ext>
                </a:extLst>
              </a:blip>
              <a:srcRect/>
              <a:stretch>
                <a:fillRect l="-47000" r="-47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 name="Freeform: Shape 11">
              <a:extLst>
                <a:ext uri="{FF2B5EF4-FFF2-40B4-BE49-F238E27FC236}">
                  <a16:creationId xmlns:a16="http://schemas.microsoft.com/office/drawing/2014/main" id="{2468C267-C9E8-4D1D-8F2D-8D4B2BE88855}"/>
                </a:ext>
              </a:extLst>
            </p:cNvPr>
            <p:cNvSpPr/>
            <p:nvPr/>
          </p:nvSpPr>
          <p:spPr>
            <a:xfrm>
              <a:off x="3563323" y="3530150"/>
              <a:ext cx="2588784" cy="2593064"/>
            </a:xfrm>
            <a:custGeom>
              <a:avLst/>
              <a:gdLst>
                <a:gd name="connsiteX0" fmla="*/ 0 w 2588784"/>
                <a:gd name="connsiteY0" fmla="*/ 0 h 960439"/>
                <a:gd name="connsiteX1" fmla="*/ 2588784 w 2588784"/>
                <a:gd name="connsiteY1" fmla="*/ 0 h 960439"/>
                <a:gd name="connsiteX2" fmla="*/ 2588784 w 2588784"/>
                <a:gd name="connsiteY2" fmla="*/ 960439 h 960439"/>
                <a:gd name="connsiteX3" fmla="*/ 0 w 2588784"/>
                <a:gd name="connsiteY3" fmla="*/ 960439 h 960439"/>
                <a:gd name="connsiteX4" fmla="*/ 0 w 2588784"/>
                <a:gd name="connsiteY4" fmla="*/ 0 h 960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8784" h="960439">
                  <a:moveTo>
                    <a:pt x="0" y="0"/>
                  </a:moveTo>
                  <a:lnTo>
                    <a:pt x="2588784" y="0"/>
                  </a:lnTo>
                  <a:lnTo>
                    <a:pt x="2588784" y="960439"/>
                  </a:lnTo>
                  <a:lnTo>
                    <a:pt x="0" y="96043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0" numCol="1" spcCol="1270" anchor="t" anchorCtr="0">
              <a:noAutofit/>
            </a:bodyPr>
            <a:lstStyle/>
            <a:p>
              <a:pPr marL="0" lvl="0" indent="0" algn="l" defTabSz="622300">
                <a:lnSpc>
                  <a:spcPct val="90000"/>
                </a:lnSpc>
                <a:spcBef>
                  <a:spcPct val="0"/>
                </a:spcBef>
                <a:spcAft>
                  <a:spcPct val="35000"/>
                </a:spcAft>
                <a:buNone/>
              </a:pPr>
              <a:r>
                <a:rPr lang="en-US" sz="2800" kern="1200" dirty="0"/>
                <a:t>Convolutional neural network</a:t>
              </a:r>
            </a:p>
            <a:p>
              <a:pPr marL="57150" lvl="1" indent="-57150" algn="l" defTabSz="488950">
                <a:lnSpc>
                  <a:spcPct val="90000"/>
                </a:lnSpc>
                <a:spcBef>
                  <a:spcPct val="0"/>
                </a:spcBef>
                <a:spcAft>
                  <a:spcPct val="15000"/>
                </a:spcAft>
                <a:buChar char="•"/>
              </a:pPr>
              <a:r>
                <a:rPr lang="zh-CN" altLang="en-US" sz="2000" kern="1200" dirty="0"/>
                <a:t>通常用作图像、语音等</a:t>
              </a:r>
              <a:r>
                <a:rPr lang="en-US" altLang="zh-CN" sz="2000" kern="1200" dirty="0"/>
                <a:t>Locality</a:t>
              </a:r>
              <a:r>
                <a:rPr lang="zh-CN" altLang="en-US" sz="2000" kern="1200" dirty="0"/>
                <a:t>强的数据</a:t>
              </a:r>
              <a:endParaRPr lang="en-US" altLang="zh-CN" sz="2000" kern="1200" dirty="0"/>
            </a:p>
          </p:txBody>
        </p:sp>
        <p:sp>
          <p:nvSpPr>
            <p:cNvPr id="13" name="Rectangle: Rounded Corners 12">
              <a:extLst>
                <a:ext uri="{FF2B5EF4-FFF2-40B4-BE49-F238E27FC236}">
                  <a16:creationId xmlns:a16="http://schemas.microsoft.com/office/drawing/2014/main" id="{042AF5BF-5152-4D8E-8104-BFF60972C007}"/>
                </a:ext>
              </a:extLst>
            </p:cNvPr>
            <p:cNvSpPr/>
            <p:nvPr/>
          </p:nvSpPr>
          <p:spPr>
            <a:xfrm>
              <a:off x="6411095" y="1746477"/>
              <a:ext cx="2588784" cy="1783672"/>
            </a:xfrm>
            <a:prstGeom prst="roundRect">
              <a:avLst/>
            </a:prstGeom>
            <a:blipFill>
              <a:blip r:embed="rId4">
                <a:extLst>
                  <a:ext uri="{28A0092B-C50C-407E-A947-70E740481C1C}">
                    <a14:useLocalDpi xmlns:a14="http://schemas.microsoft.com/office/drawing/2010/main" val="0"/>
                  </a:ext>
                </a:extLst>
              </a:blip>
              <a:srcRect/>
              <a:stretch>
                <a:fillRect l="-24000" r="-24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4" name="Freeform: Shape 13">
              <a:extLst>
                <a:ext uri="{FF2B5EF4-FFF2-40B4-BE49-F238E27FC236}">
                  <a16:creationId xmlns:a16="http://schemas.microsoft.com/office/drawing/2014/main" id="{606FCF25-BF6A-4A38-A3BD-2A7EF4532144}"/>
                </a:ext>
              </a:extLst>
            </p:cNvPr>
            <p:cNvSpPr/>
            <p:nvPr/>
          </p:nvSpPr>
          <p:spPr>
            <a:xfrm>
              <a:off x="6411095" y="3530150"/>
              <a:ext cx="2588784" cy="2631164"/>
            </a:xfrm>
            <a:custGeom>
              <a:avLst/>
              <a:gdLst>
                <a:gd name="connsiteX0" fmla="*/ 0 w 2588784"/>
                <a:gd name="connsiteY0" fmla="*/ 0 h 960439"/>
                <a:gd name="connsiteX1" fmla="*/ 2588784 w 2588784"/>
                <a:gd name="connsiteY1" fmla="*/ 0 h 960439"/>
                <a:gd name="connsiteX2" fmla="*/ 2588784 w 2588784"/>
                <a:gd name="connsiteY2" fmla="*/ 960439 h 960439"/>
                <a:gd name="connsiteX3" fmla="*/ 0 w 2588784"/>
                <a:gd name="connsiteY3" fmla="*/ 960439 h 960439"/>
                <a:gd name="connsiteX4" fmla="*/ 0 w 2588784"/>
                <a:gd name="connsiteY4" fmla="*/ 0 h 960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8784" h="960439">
                  <a:moveTo>
                    <a:pt x="0" y="0"/>
                  </a:moveTo>
                  <a:lnTo>
                    <a:pt x="2588784" y="0"/>
                  </a:lnTo>
                  <a:lnTo>
                    <a:pt x="2588784" y="960439"/>
                  </a:lnTo>
                  <a:lnTo>
                    <a:pt x="0" y="96043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0" numCol="1" spcCol="1270" anchor="t" anchorCtr="0">
              <a:noAutofit/>
            </a:bodyPr>
            <a:lstStyle/>
            <a:p>
              <a:pPr marL="0" lvl="0" indent="0" algn="l" defTabSz="622300">
                <a:lnSpc>
                  <a:spcPct val="90000"/>
                </a:lnSpc>
                <a:spcBef>
                  <a:spcPct val="0"/>
                </a:spcBef>
                <a:spcAft>
                  <a:spcPct val="35000"/>
                </a:spcAft>
                <a:buNone/>
              </a:pPr>
              <a:r>
                <a:rPr lang="en-US" sz="2800" kern="1200" dirty="0"/>
                <a:t>Recurrent neural network</a:t>
              </a:r>
            </a:p>
            <a:p>
              <a:pPr marL="57150" lvl="1" indent="-57150" algn="l" defTabSz="488950">
                <a:lnSpc>
                  <a:spcPct val="90000"/>
                </a:lnSpc>
                <a:spcBef>
                  <a:spcPct val="0"/>
                </a:spcBef>
                <a:spcAft>
                  <a:spcPct val="15000"/>
                </a:spcAft>
                <a:buChar char="•"/>
              </a:pPr>
              <a:r>
                <a:rPr lang="zh-CN" altLang="en-US" sz="2000" kern="1200" dirty="0"/>
                <a:t>通常用作序列及结构化的数据，比如文本信息、知识图</a:t>
              </a:r>
              <a:endParaRPr lang="en-US" altLang="zh-CN" sz="2000" kern="1200" dirty="0"/>
            </a:p>
          </p:txBody>
        </p:sp>
        <p:sp>
          <p:nvSpPr>
            <p:cNvPr id="15" name="Rectangle: Rounded Corners 14">
              <a:extLst>
                <a:ext uri="{FF2B5EF4-FFF2-40B4-BE49-F238E27FC236}">
                  <a16:creationId xmlns:a16="http://schemas.microsoft.com/office/drawing/2014/main" id="{03F2CF9E-FEEC-410D-947F-C0FE2E16B992}"/>
                </a:ext>
              </a:extLst>
            </p:cNvPr>
            <p:cNvSpPr/>
            <p:nvPr/>
          </p:nvSpPr>
          <p:spPr>
            <a:xfrm>
              <a:off x="9258867" y="1746477"/>
              <a:ext cx="2588784" cy="1783672"/>
            </a:xfrm>
            <a:prstGeom prst="roundRect">
              <a:avLst/>
            </a:prstGeom>
            <a:blipFill>
              <a:blip r:embed="rId5">
                <a:extLst>
                  <a:ext uri="{28A0092B-C50C-407E-A947-70E740481C1C}">
                    <a14:useLocalDpi xmlns:a14="http://schemas.microsoft.com/office/drawing/2010/main" val="0"/>
                  </a:ext>
                </a:extLst>
              </a:blip>
              <a:srcRect/>
              <a:stretch>
                <a:fillRect t="-55000" b="-55000"/>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6" name="Freeform: Shape 15">
              <a:extLst>
                <a:ext uri="{FF2B5EF4-FFF2-40B4-BE49-F238E27FC236}">
                  <a16:creationId xmlns:a16="http://schemas.microsoft.com/office/drawing/2014/main" id="{213F2E57-08D8-45E7-B09B-F733BF177EAA}"/>
                </a:ext>
              </a:extLst>
            </p:cNvPr>
            <p:cNvSpPr/>
            <p:nvPr/>
          </p:nvSpPr>
          <p:spPr>
            <a:xfrm>
              <a:off x="9258867" y="3530150"/>
              <a:ext cx="2588784" cy="2549521"/>
            </a:xfrm>
            <a:custGeom>
              <a:avLst/>
              <a:gdLst>
                <a:gd name="connsiteX0" fmla="*/ 0 w 2588784"/>
                <a:gd name="connsiteY0" fmla="*/ 0 h 960439"/>
                <a:gd name="connsiteX1" fmla="*/ 2588784 w 2588784"/>
                <a:gd name="connsiteY1" fmla="*/ 0 h 960439"/>
                <a:gd name="connsiteX2" fmla="*/ 2588784 w 2588784"/>
                <a:gd name="connsiteY2" fmla="*/ 960439 h 960439"/>
                <a:gd name="connsiteX3" fmla="*/ 0 w 2588784"/>
                <a:gd name="connsiteY3" fmla="*/ 960439 h 960439"/>
                <a:gd name="connsiteX4" fmla="*/ 0 w 2588784"/>
                <a:gd name="connsiteY4" fmla="*/ 0 h 960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8784" h="960439">
                  <a:moveTo>
                    <a:pt x="0" y="0"/>
                  </a:moveTo>
                  <a:lnTo>
                    <a:pt x="2588784" y="0"/>
                  </a:lnTo>
                  <a:lnTo>
                    <a:pt x="2588784" y="960439"/>
                  </a:lnTo>
                  <a:lnTo>
                    <a:pt x="0" y="96043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0" numCol="1" spcCol="1270" anchor="t" anchorCtr="0">
              <a:noAutofit/>
            </a:bodyPr>
            <a:lstStyle/>
            <a:p>
              <a:pPr defTabSz="622300">
                <a:lnSpc>
                  <a:spcPct val="90000"/>
                </a:lnSpc>
                <a:spcBef>
                  <a:spcPct val="0"/>
                </a:spcBef>
                <a:spcAft>
                  <a:spcPct val="35000"/>
                </a:spcAft>
              </a:pPr>
              <a:r>
                <a:rPr lang="en-US" sz="2800" dirty="0"/>
                <a:t>Transformer neural network</a:t>
              </a:r>
              <a:endParaRPr lang="en-US" sz="2800" kern="1200" dirty="0"/>
            </a:p>
            <a:p>
              <a:pPr marL="57150" lvl="1" indent="-57150" algn="l" defTabSz="488950">
                <a:lnSpc>
                  <a:spcPct val="90000"/>
                </a:lnSpc>
                <a:spcBef>
                  <a:spcPct val="0"/>
                </a:spcBef>
                <a:spcAft>
                  <a:spcPct val="15000"/>
                </a:spcAft>
                <a:buChar char="•"/>
              </a:pPr>
              <a:r>
                <a:rPr lang="zh-CN" altLang="en-US" sz="2000" kern="1200" dirty="0"/>
                <a:t>通常用作序列数据，比如文本信息</a:t>
              </a:r>
              <a:endParaRPr lang="en-US" altLang="zh-CN" sz="2000" kern="1200" dirty="0"/>
            </a:p>
          </p:txBody>
        </p:sp>
      </p:grpSp>
      <p:sp>
        <p:nvSpPr>
          <p:cNvPr id="17" name="Content Placeholder 2">
            <a:extLst>
              <a:ext uri="{FF2B5EF4-FFF2-40B4-BE49-F238E27FC236}">
                <a16:creationId xmlns:a16="http://schemas.microsoft.com/office/drawing/2014/main" id="{3450E4D3-E6D8-4540-AC3E-255D4AC503C5}"/>
              </a:ext>
            </a:extLst>
          </p:cNvPr>
          <p:cNvSpPr>
            <a:spLocks noGrp="1"/>
          </p:cNvSpPr>
          <p:nvPr>
            <p:ph idx="1"/>
          </p:nvPr>
        </p:nvSpPr>
        <p:spPr>
          <a:xfrm>
            <a:off x="584200" y="1435503"/>
            <a:ext cx="11018520" cy="430887"/>
          </a:xfrm>
        </p:spPr>
        <p:txBody>
          <a:bodyPr/>
          <a:lstStyle/>
          <a:p>
            <a:r>
              <a:rPr lang="zh-CN" altLang="en-US" dirty="0"/>
              <a:t>神经网络结构通常由基本的</a:t>
            </a:r>
            <a:r>
              <a:rPr lang="en-US" altLang="zh-CN" dirty="0"/>
              <a:t>Layers</a:t>
            </a:r>
            <a:r>
              <a:rPr lang="zh-CN" altLang="en-US" dirty="0"/>
              <a:t>所组成</a:t>
            </a:r>
            <a:endParaRPr lang="en-US" dirty="0"/>
          </a:p>
        </p:txBody>
      </p:sp>
    </p:spTree>
    <p:extLst>
      <p:ext uri="{BB962C8B-B14F-4D97-AF65-F5344CB8AC3E}">
        <p14:creationId xmlns:p14="http://schemas.microsoft.com/office/powerpoint/2010/main" val="15761905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F0B0C-5F84-46E3-AD20-9E94180143EF}"/>
              </a:ext>
            </a:extLst>
          </p:cNvPr>
          <p:cNvSpPr>
            <a:spLocks noGrp="1"/>
          </p:cNvSpPr>
          <p:nvPr>
            <p:ph type="title"/>
          </p:nvPr>
        </p:nvSpPr>
        <p:spPr/>
        <p:txBody>
          <a:bodyPr/>
          <a:lstStyle/>
          <a:p>
            <a:r>
              <a:rPr lang="zh-CN" altLang="en-US" dirty="0"/>
              <a:t>神经网络的计算</a:t>
            </a:r>
            <a:r>
              <a:rPr lang="zh-CN" altLang="en-US"/>
              <a:t>比如卷积</a:t>
            </a:r>
            <a:r>
              <a:rPr lang="zh-CN" altLang="en-US" dirty="0"/>
              <a:t>可以抽象为张量运算 </a:t>
            </a:r>
            <a:r>
              <a:rPr lang="en-US" altLang="zh-CN" dirty="0"/>
              <a:t>(Tensor)</a:t>
            </a:r>
            <a:endParaRPr lang="en-US" dirty="0"/>
          </a:p>
        </p:txBody>
      </p:sp>
      <p:sp>
        <p:nvSpPr>
          <p:cNvPr id="4" name="Slide Number Placeholder 3">
            <a:extLst>
              <a:ext uri="{FF2B5EF4-FFF2-40B4-BE49-F238E27FC236}">
                <a16:creationId xmlns:a16="http://schemas.microsoft.com/office/drawing/2014/main" id="{1DDA0FE1-9665-483C-BF31-02C4174B226B}"/>
              </a:ext>
            </a:extLst>
          </p:cNvPr>
          <p:cNvSpPr>
            <a:spLocks noGrp="1"/>
          </p:cNvSpPr>
          <p:nvPr>
            <p:ph type="sldNum" sz="quarter" idx="12"/>
          </p:nvPr>
        </p:nvSpPr>
        <p:spPr/>
        <p:txBody>
          <a:bodyPr/>
          <a:lstStyle/>
          <a:p>
            <a:fld id="{75405F3C-E1F1-4016-982B-CA91284A1E2D}" type="slidenum">
              <a:rPr lang="en-US" smtClean="0"/>
              <a:t>33</a:t>
            </a:fld>
            <a:endParaRPr lang="en-US"/>
          </a:p>
        </p:txBody>
      </p:sp>
      <p:pic>
        <p:nvPicPr>
          <p:cNvPr id="9" name="Content Placeholder 8" descr="A screenshot of a cell phone&#10;&#10;Description automatically generated">
            <a:extLst>
              <a:ext uri="{FF2B5EF4-FFF2-40B4-BE49-F238E27FC236}">
                <a16:creationId xmlns:a16="http://schemas.microsoft.com/office/drawing/2014/main" id="{13A33427-B913-4DC0-BC5A-A0FCEF4DB5C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1114" y="1162012"/>
            <a:ext cx="4826786" cy="3584249"/>
          </a:xfrm>
        </p:spPr>
      </p:pic>
      <p:pic>
        <p:nvPicPr>
          <p:cNvPr id="11" name="Picture 10">
            <a:extLst>
              <a:ext uri="{FF2B5EF4-FFF2-40B4-BE49-F238E27FC236}">
                <a16:creationId xmlns:a16="http://schemas.microsoft.com/office/drawing/2014/main" id="{7677E946-90F2-44FF-AA34-ED9523670C78}"/>
              </a:ext>
            </a:extLst>
          </p:cNvPr>
          <p:cNvPicPr>
            <a:picLocks noChangeAspect="1"/>
          </p:cNvPicPr>
          <p:nvPr/>
        </p:nvPicPr>
        <p:blipFill>
          <a:blip r:embed="rId4"/>
          <a:stretch>
            <a:fillRect/>
          </a:stretch>
        </p:blipFill>
        <p:spPr>
          <a:xfrm>
            <a:off x="5978869" y="1246829"/>
            <a:ext cx="5627914" cy="3499432"/>
          </a:xfrm>
          <a:prstGeom prst="rect">
            <a:avLst/>
          </a:prstGeom>
        </p:spPr>
      </p:pic>
      <p:pic>
        <p:nvPicPr>
          <p:cNvPr id="12" name="Picture 11">
            <a:extLst>
              <a:ext uri="{FF2B5EF4-FFF2-40B4-BE49-F238E27FC236}">
                <a16:creationId xmlns:a16="http://schemas.microsoft.com/office/drawing/2014/main" id="{03F98F82-DD78-45D1-B040-E7EF547C6E97}"/>
              </a:ext>
            </a:extLst>
          </p:cNvPr>
          <p:cNvPicPr>
            <a:picLocks noChangeAspect="1"/>
          </p:cNvPicPr>
          <p:nvPr/>
        </p:nvPicPr>
        <p:blipFill>
          <a:blip r:embed="rId5"/>
          <a:stretch>
            <a:fillRect/>
          </a:stretch>
        </p:blipFill>
        <p:spPr>
          <a:xfrm>
            <a:off x="3396343" y="5531695"/>
            <a:ext cx="5758543" cy="1144455"/>
          </a:xfrm>
          <a:prstGeom prst="rect">
            <a:avLst/>
          </a:prstGeom>
        </p:spPr>
      </p:pic>
      <p:sp>
        <p:nvSpPr>
          <p:cNvPr id="14" name="Arrow: Down 13">
            <a:extLst>
              <a:ext uri="{FF2B5EF4-FFF2-40B4-BE49-F238E27FC236}">
                <a16:creationId xmlns:a16="http://schemas.microsoft.com/office/drawing/2014/main" id="{B0C1029F-6AB2-4591-A5D7-68A1640EC07D}"/>
              </a:ext>
            </a:extLst>
          </p:cNvPr>
          <p:cNvSpPr/>
          <p:nvPr/>
        </p:nvSpPr>
        <p:spPr bwMode="auto">
          <a:xfrm>
            <a:off x="5744826" y="4942040"/>
            <a:ext cx="468086" cy="509951"/>
          </a:xfrm>
          <a:prstGeom prst="downArrow">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C041E086-3A48-415A-AEDA-95DA589E04F2}"/>
              </a:ext>
            </a:extLst>
          </p:cNvPr>
          <p:cNvSpPr txBox="1"/>
          <p:nvPr/>
        </p:nvSpPr>
        <p:spPr>
          <a:xfrm>
            <a:off x="6330043" y="5018379"/>
            <a:ext cx="4616648" cy="307777"/>
          </a:xfrm>
          <a:prstGeom prst="rect">
            <a:avLst/>
          </a:prstGeom>
          <a:noFill/>
        </p:spPr>
        <p:txBody>
          <a:bodyPr wrap="none" lIns="0" tIns="0" rIns="0" bIns="0" rtlCol="0">
            <a:spAutoFit/>
          </a:bodyPr>
          <a:lstStyle/>
          <a:p>
            <a:pPr algn="l"/>
            <a:r>
              <a:rPr lang="zh-CN" altLang="en-US" sz="2000">
                <a:gradFill>
                  <a:gsLst>
                    <a:gs pos="2917">
                      <a:schemeClr val="tx1"/>
                    </a:gs>
                    <a:gs pos="30000">
                      <a:schemeClr val="tx1"/>
                    </a:gs>
                  </a:gsLst>
                  <a:lin ang="5400000" scaled="0"/>
                </a:gradFill>
              </a:rPr>
              <a:t>通过数据变换，</a:t>
            </a:r>
            <a:r>
              <a:rPr lang="zh-CN" altLang="en-US" sz="2000" dirty="0">
                <a:gradFill>
                  <a:gsLst>
                    <a:gs pos="2917">
                      <a:schemeClr val="tx1"/>
                    </a:gs>
                    <a:gs pos="30000">
                      <a:schemeClr val="tx1"/>
                    </a:gs>
                  </a:gsLst>
                  <a:lin ang="5400000" scaled="0"/>
                </a:gradFill>
              </a:rPr>
              <a:t>转化为更简</a:t>
            </a:r>
            <a:r>
              <a:rPr lang="zh-CN" altLang="en-US" sz="2000">
                <a:gradFill>
                  <a:gsLst>
                    <a:gs pos="2917">
                      <a:schemeClr val="tx1"/>
                    </a:gs>
                    <a:gs pos="30000">
                      <a:schemeClr val="tx1"/>
                    </a:gs>
                  </a:gsLst>
                  <a:lin ang="5400000" scaled="0"/>
                </a:gradFill>
              </a:rPr>
              <a:t>单</a:t>
            </a:r>
            <a:r>
              <a:rPr lang="zh-CN" altLang="en-US" sz="2000" dirty="0">
                <a:gradFill>
                  <a:gsLst>
                    <a:gs pos="2917">
                      <a:schemeClr val="tx1"/>
                    </a:gs>
                    <a:gs pos="30000">
                      <a:schemeClr val="tx1"/>
                    </a:gs>
                  </a:gsLst>
                  <a:lin ang="5400000" scaled="0"/>
                </a:gradFill>
              </a:rPr>
              <a:t>的矩阵运算</a:t>
            </a:r>
            <a:endParaRPr lang="en-US" sz="2000" dirty="0" err="1">
              <a:gradFill>
                <a:gsLst>
                  <a:gs pos="2917">
                    <a:schemeClr val="tx1"/>
                  </a:gs>
                  <a:gs pos="30000">
                    <a:schemeClr val="tx1"/>
                  </a:gs>
                </a:gsLst>
                <a:lin ang="5400000" scaled="0"/>
              </a:gradFill>
            </a:endParaRPr>
          </a:p>
        </p:txBody>
      </p:sp>
      <p:sp>
        <p:nvSpPr>
          <p:cNvPr id="17" name="TextBox 16">
            <a:extLst>
              <a:ext uri="{FF2B5EF4-FFF2-40B4-BE49-F238E27FC236}">
                <a16:creationId xmlns:a16="http://schemas.microsoft.com/office/drawing/2014/main" id="{53DC53A8-FA2E-4258-9404-E5A43B061E50}"/>
              </a:ext>
            </a:extLst>
          </p:cNvPr>
          <p:cNvSpPr txBox="1"/>
          <p:nvPr/>
        </p:nvSpPr>
        <p:spPr>
          <a:xfrm>
            <a:off x="9395547" y="2715452"/>
            <a:ext cx="2495441" cy="923330"/>
          </a:xfrm>
          <a:prstGeom prst="rect">
            <a:avLst/>
          </a:prstGeom>
          <a:noFill/>
        </p:spPr>
        <p:txBody>
          <a:bodyPr wrap="square" lIns="0" tIns="0" rIns="0" bIns="0" rtlCol="0">
            <a:spAutoFit/>
          </a:bodyPr>
          <a:lstStyle/>
          <a:p>
            <a:pPr algn="l"/>
            <a:r>
              <a:rPr lang="en-US" altLang="zh-CN" sz="2000" dirty="0">
                <a:gradFill>
                  <a:gsLst>
                    <a:gs pos="2917">
                      <a:schemeClr val="tx1"/>
                    </a:gs>
                    <a:gs pos="30000">
                      <a:schemeClr val="tx1"/>
                    </a:gs>
                  </a:gsLst>
                  <a:lin ang="5400000" scaled="0"/>
                </a:gradFill>
              </a:rPr>
              <a:t>7</a:t>
            </a:r>
            <a:r>
              <a:rPr lang="zh-CN" altLang="en-US" sz="2000" dirty="0">
                <a:gradFill>
                  <a:gsLst>
                    <a:gs pos="2917">
                      <a:schemeClr val="tx1"/>
                    </a:gs>
                    <a:gs pos="30000">
                      <a:schemeClr val="tx1"/>
                    </a:gs>
                  </a:gsLst>
                  <a:lin ang="5400000" scaled="0"/>
                </a:gradFill>
              </a:rPr>
              <a:t>层循环</a:t>
            </a:r>
            <a:r>
              <a:rPr lang="zh-CN" altLang="en-US" sz="2000">
                <a:gradFill>
                  <a:gsLst>
                    <a:gs pos="2917">
                      <a:schemeClr val="tx1"/>
                    </a:gs>
                    <a:gs pos="30000">
                      <a:schemeClr val="tx1"/>
                    </a:gs>
                  </a:gsLst>
                  <a:lin ang="5400000" scaled="0"/>
                </a:gradFill>
              </a:rPr>
              <a:t>：</a:t>
            </a:r>
            <a:r>
              <a:rPr lang="zh-CN" altLang="en-US" sz="2000" dirty="0">
                <a:gradFill>
                  <a:gsLst>
                    <a:gs pos="2917">
                      <a:schemeClr val="tx1"/>
                    </a:gs>
                    <a:gs pos="30000">
                      <a:schemeClr val="tx1"/>
                    </a:gs>
                  </a:gsLst>
                  <a:lin ang="5400000" scaled="0"/>
                </a:gradFill>
              </a:rPr>
              <a:t>数据，输入和输出</a:t>
            </a:r>
            <a:r>
              <a:rPr lang="en-US" altLang="zh-CN" sz="2000" dirty="0">
                <a:gradFill>
                  <a:gsLst>
                    <a:gs pos="2917">
                      <a:schemeClr val="tx1"/>
                    </a:gs>
                    <a:gs pos="30000">
                      <a:schemeClr val="tx1"/>
                    </a:gs>
                  </a:gsLst>
                  <a:lin ang="5400000" scaled="0"/>
                </a:gradFill>
              </a:rPr>
              <a:t> </a:t>
            </a:r>
            <a:r>
              <a:rPr lang="en-US" altLang="zh-CN" sz="2000">
                <a:gradFill>
                  <a:gsLst>
                    <a:gs pos="2917">
                      <a:schemeClr val="tx1"/>
                    </a:gs>
                    <a:gs pos="30000">
                      <a:schemeClr val="tx1"/>
                    </a:gs>
                  </a:gsLst>
                  <a:lin ang="5400000" scaled="0"/>
                </a:gradFill>
              </a:rPr>
              <a:t>Channel</a:t>
            </a:r>
            <a:r>
              <a:rPr lang="zh-CN" altLang="en-US" sz="2000">
                <a:gradFill>
                  <a:gsLst>
                    <a:gs pos="2917">
                      <a:schemeClr val="tx1"/>
                    </a:gs>
                    <a:gs pos="30000">
                      <a:schemeClr val="tx1"/>
                    </a:gs>
                  </a:gsLst>
                  <a:lin ang="5400000" scaled="0"/>
                </a:gradFill>
              </a:rPr>
              <a:t>，</a:t>
            </a:r>
            <a:r>
              <a:rPr lang="en-US" altLang="zh-CN" sz="2000" dirty="0">
                <a:gradFill>
                  <a:gsLst>
                    <a:gs pos="2917">
                      <a:schemeClr val="tx1"/>
                    </a:gs>
                    <a:gs pos="30000">
                      <a:schemeClr val="tx1"/>
                    </a:gs>
                  </a:gsLst>
                  <a:lin ang="5400000" scaled="0"/>
                </a:gradFill>
              </a:rPr>
              <a:t>2</a:t>
            </a:r>
            <a:r>
              <a:rPr lang="zh-CN" altLang="en-US" sz="2000">
                <a:gradFill>
                  <a:gsLst>
                    <a:gs pos="2917">
                      <a:schemeClr val="tx1"/>
                    </a:gs>
                    <a:gs pos="30000">
                      <a:schemeClr val="tx1"/>
                    </a:gs>
                  </a:gsLst>
                  <a:lin ang="5400000" scaled="0"/>
                </a:gradFill>
              </a:rPr>
              <a:t>维图像，</a:t>
            </a:r>
            <a:r>
              <a:rPr lang="en-US" altLang="zh-CN" sz="2000">
                <a:gradFill>
                  <a:gsLst>
                    <a:gs pos="2917">
                      <a:schemeClr val="tx1"/>
                    </a:gs>
                    <a:gs pos="30000">
                      <a:schemeClr val="tx1"/>
                    </a:gs>
                  </a:gsLst>
                  <a:lin ang="5400000" scaled="0"/>
                </a:gradFill>
              </a:rPr>
              <a:t>2</a:t>
            </a:r>
            <a:r>
              <a:rPr lang="zh-CN" altLang="en-US" sz="2000">
                <a:gradFill>
                  <a:gsLst>
                    <a:gs pos="2917">
                      <a:schemeClr val="tx1"/>
                    </a:gs>
                    <a:gs pos="30000">
                      <a:schemeClr val="tx1"/>
                    </a:gs>
                  </a:gsLst>
                  <a:lin ang="5400000" scaled="0"/>
                </a:gradFill>
              </a:rPr>
              <a:t>维卷积 </a:t>
            </a:r>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608537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F0B0C-5F84-46E3-AD20-9E94180143EF}"/>
              </a:ext>
            </a:extLst>
          </p:cNvPr>
          <p:cNvSpPr>
            <a:spLocks noGrp="1"/>
          </p:cNvSpPr>
          <p:nvPr>
            <p:ph type="title"/>
          </p:nvPr>
        </p:nvSpPr>
        <p:spPr/>
        <p:txBody>
          <a:bodyPr/>
          <a:lstStyle/>
          <a:p>
            <a:r>
              <a:rPr lang="zh-CN" altLang="en-US" dirty="0"/>
              <a:t>神经网络的计算</a:t>
            </a:r>
            <a:endParaRPr lang="en-US" dirty="0"/>
          </a:p>
        </p:txBody>
      </p:sp>
      <p:sp>
        <p:nvSpPr>
          <p:cNvPr id="4" name="Slide Number Placeholder 3">
            <a:extLst>
              <a:ext uri="{FF2B5EF4-FFF2-40B4-BE49-F238E27FC236}">
                <a16:creationId xmlns:a16="http://schemas.microsoft.com/office/drawing/2014/main" id="{1DDA0FE1-9665-483C-BF31-02C4174B226B}"/>
              </a:ext>
            </a:extLst>
          </p:cNvPr>
          <p:cNvSpPr>
            <a:spLocks noGrp="1"/>
          </p:cNvSpPr>
          <p:nvPr>
            <p:ph type="sldNum" sz="quarter" idx="12"/>
          </p:nvPr>
        </p:nvSpPr>
        <p:spPr/>
        <p:txBody>
          <a:bodyPr/>
          <a:lstStyle/>
          <a:p>
            <a:fld id="{75405F3C-E1F1-4016-982B-CA91284A1E2D}" type="slidenum">
              <a:rPr lang="en-US" smtClean="0"/>
              <a:t>34</a:t>
            </a:fld>
            <a:endParaRPr lang="en-US"/>
          </a:p>
        </p:txBody>
      </p:sp>
      <p:sp>
        <p:nvSpPr>
          <p:cNvPr id="19" name="Content Placeholder 2">
            <a:extLst>
              <a:ext uri="{FF2B5EF4-FFF2-40B4-BE49-F238E27FC236}">
                <a16:creationId xmlns:a16="http://schemas.microsoft.com/office/drawing/2014/main" id="{0C95C741-7F9A-461F-A9C1-19DE2AC2D40C}"/>
              </a:ext>
            </a:extLst>
          </p:cNvPr>
          <p:cNvSpPr>
            <a:spLocks noGrp="1"/>
          </p:cNvSpPr>
          <p:nvPr>
            <p:ph idx="1"/>
          </p:nvPr>
        </p:nvSpPr>
        <p:spPr>
          <a:xfrm>
            <a:off x="584200" y="1435503"/>
            <a:ext cx="11018520" cy="5503045"/>
          </a:xfrm>
        </p:spPr>
        <p:txBody>
          <a:bodyPr/>
          <a:lstStyle/>
          <a:p>
            <a:r>
              <a:rPr lang="en-US" altLang="zh-CN" sz="2400" dirty="0"/>
              <a:t>Full Connection: </a:t>
            </a:r>
          </a:p>
          <a:p>
            <a:pPr lvl="1"/>
            <a:r>
              <a:rPr lang="en-US" altLang="zh-CN" sz="1800" dirty="0"/>
              <a:t>return np.dot(weight, inputs) + bias</a:t>
            </a:r>
          </a:p>
          <a:p>
            <a:r>
              <a:rPr lang="en-US" altLang="zh-CN" sz="2400" dirty="0"/>
              <a:t>Convolutional:</a:t>
            </a:r>
          </a:p>
          <a:p>
            <a:pPr lvl="1"/>
            <a:r>
              <a:rPr lang="en-US" altLang="zh-CN" sz="1800" dirty="0"/>
              <a:t>return </a:t>
            </a:r>
            <a:r>
              <a:rPr lang="en-US" altLang="zh-CN" sz="1800" dirty="0" err="1"/>
              <a:t>np.convolve</a:t>
            </a:r>
            <a:r>
              <a:rPr lang="en-US" altLang="zh-CN" sz="1800" dirty="0"/>
              <a:t>(weight, inputs)</a:t>
            </a:r>
          </a:p>
          <a:p>
            <a:r>
              <a:rPr lang="en-US" altLang="zh-CN" sz="2400" dirty="0"/>
              <a:t>Recurrent:</a:t>
            </a:r>
          </a:p>
          <a:p>
            <a:pPr lvl="1"/>
            <a:r>
              <a:rPr lang="en-US" altLang="zh-CN" sz="1800" dirty="0" err="1"/>
              <a:t>combime</a:t>
            </a:r>
            <a:r>
              <a:rPr lang="en-US" altLang="zh-CN" sz="1800" dirty="0"/>
              <a:t> = </a:t>
            </a:r>
            <a:r>
              <a:rPr lang="en-US" altLang="zh-CN" sz="1800" dirty="0" err="1"/>
              <a:t>prev_ht</a:t>
            </a:r>
            <a:r>
              <a:rPr lang="en-US" altLang="zh-CN" sz="1800" dirty="0"/>
              <a:t> + input</a:t>
            </a:r>
          </a:p>
          <a:p>
            <a:pPr lvl="1"/>
            <a:r>
              <a:rPr lang="en-US" altLang="zh-CN" sz="1800" dirty="0"/>
              <a:t>ft = </a:t>
            </a:r>
            <a:r>
              <a:rPr lang="en-US" altLang="zh-CN" sz="1800" dirty="0" err="1"/>
              <a:t>forget_layer</a:t>
            </a:r>
            <a:r>
              <a:rPr lang="en-US" altLang="zh-CN" sz="1800" dirty="0"/>
              <a:t>(combine)</a:t>
            </a:r>
          </a:p>
          <a:p>
            <a:pPr lvl="1"/>
            <a:r>
              <a:rPr lang="en-US" altLang="zh-CN" sz="1800" dirty="0" err="1"/>
              <a:t>ct</a:t>
            </a:r>
            <a:r>
              <a:rPr lang="en-US" altLang="zh-CN" sz="1800" dirty="0"/>
              <a:t> = </a:t>
            </a:r>
            <a:r>
              <a:rPr lang="en-US" altLang="zh-CN" sz="1800" dirty="0" err="1"/>
              <a:t>prev_ht</a:t>
            </a:r>
            <a:r>
              <a:rPr lang="en-US" altLang="zh-CN" sz="1800" dirty="0"/>
              <a:t> * ft + </a:t>
            </a:r>
            <a:r>
              <a:rPr lang="en-US" altLang="zh-CN" sz="1800" dirty="0" err="1"/>
              <a:t>candidate_layer</a:t>
            </a:r>
            <a:r>
              <a:rPr lang="en-US" altLang="zh-CN" sz="1800" dirty="0"/>
              <a:t>(combine) * </a:t>
            </a:r>
            <a:r>
              <a:rPr lang="en-US" altLang="zh-CN" sz="1800" dirty="0" err="1"/>
              <a:t>input_layer</a:t>
            </a:r>
            <a:r>
              <a:rPr lang="en-US" altLang="zh-CN" sz="1800" dirty="0"/>
              <a:t>(combine)</a:t>
            </a:r>
          </a:p>
          <a:p>
            <a:pPr lvl="1"/>
            <a:r>
              <a:rPr lang="en-US" altLang="zh-CN" sz="1800" dirty="0" err="1"/>
              <a:t>ht</a:t>
            </a:r>
            <a:r>
              <a:rPr lang="en-US" altLang="zh-CN" sz="1800" dirty="0"/>
              <a:t> = </a:t>
            </a:r>
            <a:r>
              <a:rPr lang="en-US" altLang="zh-CN" sz="1800" dirty="0" err="1"/>
              <a:t>output_layer</a:t>
            </a:r>
            <a:r>
              <a:rPr lang="en-US" altLang="zh-CN" sz="1800" dirty="0"/>
              <a:t>(combine) * tanh(</a:t>
            </a:r>
            <a:r>
              <a:rPr lang="en-US" altLang="zh-CN" sz="1800" dirty="0" err="1"/>
              <a:t>ct</a:t>
            </a:r>
            <a:r>
              <a:rPr lang="en-US" altLang="zh-CN" sz="1800" dirty="0"/>
              <a:t>)</a:t>
            </a:r>
          </a:p>
          <a:p>
            <a:pPr lvl="1"/>
            <a:r>
              <a:rPr lang="en-US" altLang="zh-CN" sz="1800" dirty="0"/>
              <a:t>return </a:t>
            </a:r>
            <a:r>
              <a:rPr lang="en-US" altLang="zh-CN" sz="1800" dirty="0" err="1"/>
              <a:t>ht</a:t>
            </a:r>
            <a:r>
              <a:rPr lang="en-US" altLang="zh-CN" sz="1800" dirty="0"/>
              <a:t>, </a:t>
            </a:r>
            <a:r>
              <a:rPr lang="en-US" altLang="zh-CN" sz="1800" dirty="0" err="1"/>
              <a:t>ct</a:t>
            </a:r>
            <a:endParaRPr lang="en-US" altLang="zh-CN" sz="1800" dirty="0"/>
          </a:p>
          <a:p>
            <a:r>
              <a:rPr lang="en-US" altLang="zh-CN" sz="2400" dirty="0"/>
              <a:t>Transformer: </a:t>
            </a:r>
          </a:p>
          <a:p>
            <a:pPr lvl="1"/>
            <a:r>
              <a:rPr lang="en-US" altLang="zh-CN" sz="1800" dirty="0"/>
              <a:t>attention(Q, K, V): </a:t>
            </a:r>
          </a:p>
          <a:p>
            <a:pPr lvl="1"/>
            <a:r>
              <a:rPr lang="en-US" altLang="zh-CN" sz="1800" dirty="0"/>
              <a:t>    num = np.dot(Q, K.T)</a:t>
            </a:r>
          </a:p>
          <a:p>
            <a:pPr lvl="1"/>
            <a:r>
              <a:rPr lang="en-US" altLang="zh-CN" sz="1800" dirty="0"/>
              <a:t>    </a:t>
            </a:r>
            <a:r>
              <a:rPr lang="en-US" altLang="zh-CN" sz="1800" dirty="0" err="1"/>
              <a:t>denum</a:t>
            </a:r>
            <a:r>
              <a:rPr lang="en-US" altLang="zh-CN" sz="1800" dirty="0"/>
              <a:t> = </a:t>
            </a:r>
            <a:r>
              <a:rPr lang="en-US" altLang="zh-CN" sz="1800" dirty="0" err="1"/>
              <a:t>np.sqrt</a:t>
            </a:r>
            <a:r>
              <a:rPr lang="en-US" altLang="zh-CN" sz="1800" dirty="0"/>
              <a:t>(</a:t>
            </a:r>
            <a:r>
              <a:rPr lang="en-US" altLang="zh-CN" sz="1800" dirty="0" err="1"/>
              <a:t>K.shape</a:t>
            </a:r>
            <a:r>
              <a:rPr lang="en-US" altLang="zh-CN" sz="1800" dirty="0"/>
              <a:t>[0])</a:t>
            </a:r>
          </a:p>
          <a:p>
            <a:pPr lvl="1"/>
            <a:r>
              <a:rPr lang="en-US" altLang="zh-CN" sz="1800" dirty="0"/>
              <a:t>    return np.dot(</a:t>
            </a:r>
            <a:r>
              <a:rPr lang="en-US" altLang="zh-CN" sz="1800" dirty="0" err="1"/>
              <a:t>softmax</a:t>
            </a:r>
            <a:r>
              <a:rPr lang="en-US" altLang="zh-CN" sz="1800" dirty="0"/>
              <a:t>(num / </a:t>
            </a:r>
            <a:r>
              <a:rPr lang="en-US" altLang="zh-CN" sz="1800" dirty="0" err="1"/>
              <a:t>denum</a:t>
            </a:r>
            <a:r>
              <a:rPr lang="en-US" altLang="zh-CN" sz="1800" dirty="0"/>
              <a:t>), V)  </a:t>
            </a:r>
            <a:endParaRPr lang="en-US" sz="1800" dirty="0"/>
          </a:p>
        </p:txBody>
      </p:sp>
    </p:spTree>
    <p:extLst>
      <p:ext uri="{BB962C8B-B14F-4D97-AF65-F5344CB8AC3E}">
        <p14:creationId xmlns:p14="http://schemas.microsoft.com/office/powerpoint/2010/main" val="40116059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F0B0C-5F84-46E3-AD20-9E94180143EF}"/>
              </a:ext>
            </a:extLst>
          </p:cNvPr>
          <p:cNvSpPr>
            <a:spLocks noGrp="1"/>
          </p:cNvSpPr>
          <p:nvPr>
            <p:ph type="title"/>
          </p:nvPr>
        </p:nvSpPr>
        <p:spPr/>
        <p:txBody>
          <a:bodyPr/>
          <a:lstStyle/>
          <a:p>
            <a:r>
              <a:rPr lang="zh-CN" altLang="en-US" dirty="0"/>
              <a:t>神经网络</a:t>
            </a:r>
            <a:r>
              <a:rPr lang="zh-CN" altLang="en-US"/>
              <a:t>计算量的需求</a:t>
            </a:r>
            <a:endParaRPr lang="en-US" dirty="0"/>
          </a:p>
        </p:txBody>
      </p:sp>
      <p:sp>
        <p:nvSpPr>
          <p:cNvPr id="4" name="Slide Number Placeholder 3">
            <a:extLst>
              <a:ext uri="{FF2B5EF4-FFF2-40B4-BE49-F238E27FC236}">
                <a16:creationId xmlns:a16="http://schemas.microsoft.com/office/drawing/2014/main" id="{1DDA0FE1-9665-483C-BF31-02C4174B226B}"/>
              </a:ext>
            </a:extLst>
          </p:cNvPr>
          <p:cNvSpPr>
            <a:spLocks noGrp="1"/>
          </p:cNvSpPr>
          <p:nvPr>
            <p:ph type="sldNum" sz="quarter" idx="12"/>
          </p:nvPr>
        </p:nvSpPr>
        <p:spPr/>
        <p:txBody>
          <a:bodyPr/>
          <a:lstStyle/>
          <a:p>
            <a:fld id="{75405F3C-E1F1-4016-982B-CA91284A1E2D}" type="slidenum">
              <a:rPr lang="en-US" smtClean="0"/>
              <a:t>35</a:t>
            </a:fld>
            <a:endParaRPr lang="en-US"/>
          </a:p>
        </p:txBody>
      </p:sp>
      <p:sp>
        <p:nvSpPr>
          <p:cNvPr id="19" name="Content Placeholder 2">
            <a:extLst>
              <a:ext uri="{FF2B5EF4-FFF2-40B4-BE49-F238E27FC236}">
                <a16:creationId xmlns:a16="http://schemas.microsoft.com/office/drawing/2014/main" id="{0C95C741-7F9A-461F-A9C1-19DE2AC2D40C}"/>
              </a:ext>
            </a:extLst>
          </p:cNvPr>
          <p:cNvSpPr>
            <a:spLocks noGrp="1"/>
          </p:cNvSpPr>
          <p:nvPr>
            <p:ph idx="1"/>
          </p:nvPr>
        </p:nvSpPr>
        <p:spPr>
          <a:xfrm>
            <a:off x="584200" y="1435503"/>
            <a:ext cx="11018520" cy="430887"/>
          </a:xfrm>
        </p:spPr>
        <p:txBody>
          <a:bodyPr/>
          <a:lstStyle/>
          <a:p>
            <a:r>
              <a:rPr lang="en-US" altLang="zh-CN" dirty="0"/>
              <a:t>Convolutional</a:t>
            </a:r>
            <a:endParaRPr lang="en-US" dirty="0"/>
          </a:p>
        </p:txBody>
      </p:sp>
    </p:spTree>
    <p:extLst>
      <p:ext uri="{BB962C8B-B14F-4D97-AF65-F5344CB8AC3E}">
        <p14:creationId xmlns:p14="http://schemas.microsoft.com/office/powerpoint/2010/main" val="4278920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F0B0C-5F84-46E3-AD20-9E94180143EF}"/>
              </a:ext>
            </a:extLst>
          </p:cNvPr>
          <p:cNvSpPr>
            <a:spLocks noGrp="1"/>
          </p:cNvSpPr>
          <p:nvPr>
            <p:ph type="title"/>
          </p:nvPr>
        </p:nvSpPr>
        <p:spPr/>
        <p:txBody>
          <a:bodyPr/>
          <a:lstStyle/>
          <a:p>
            <a:r>
              <a:rPr lang="zh-CN" altLang="en-US"/>
              <a:t>更多新的稀疏的有结构化的</a:t>
            </a:r>
            <a:r>
              <a:rPr lang="zh-CN" altLang="en-US" dirty="0"/>
              <a:t>神经网络</a:t>
            </a:r>
            <a:endParaRPr lang="en-US" dirty="0"/>
          </a:p>
        </p:txBody>
      </p:sp>
      <p:sp>
        <p:nvSpPr>
          <p:cNvPr id="4" name="Slide Number Placeholder 3">
            <a:extLst>
              <a:ext uri="{FF2B5EF4-FFF2-40B4-BE49-F238E27FC236}">
                <a16:creationId xmlns:a16="http://schemas.microsoft.com/office/drawing/2014/main" id="{1DDA0FE1-9665-483C-BF31-02C4174B226B}"/>
              </a:ext>
            </a:extLst>
          </p:cNvPr>
          <p:cNvSpPr>
            <a:spLocks noGrp="1"/>
          </p:cNvSpPr>
          <p:nvPr>
            <p:ph type="sldNum" sz="quarter" idx="12"/>
          </p:nvPr>
        </p:nvSpPr>
        <p:spPr/>
        <p:txBody>
          <a:bodyPr/>
          <a:lstStyle/>
          <a:p>
            <a:fld id="{75405F3C-E1F1-4016-982B-CA91284A1E2D}" type="slidenum">
              <a:rPr lang="en-US" smtClean="0"/>
              <a:t>36</a:t>
            </a:fld>
            <a:endParaRPr lang="en-US"/>
          </a:p>
        </p:txBody>
      </p:sp>
      <p:sp>
        <p:nvSpPr>
          <p:cNvPr id="25" name="Content Placeholder 2">
            <a:extLst>
              <a:ext uri="{FF2B5EF4-FFF2-40B4-BE49-F238E27FC236}">
                <a16:creationId xmlns:a16="http://schemas.microsoft.com/office/drawing/2014/main" id="{D34788C5-A7BB-4737-8EFA-FF7918A6C053}"/>
              </a:ext>
            </a:extLst>
          </p:cNvPr>
          <p:cNvSpPr txBox="1">
            <a:spLocks/>
          </p:cNvSpPr>
          <p:nvPr/>
        </p:nvSpPr>
        <p:spPr>
          <a:xfrm>
            <a:off x="586740" y="1294209"/>
            <a:ext cx="11018520" cy="5257403"/>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0"/>
              </a:spcBef>
              <a:buFont typeface="Wingdings" panose="05000000000000000000" pitchFamily="2" charset="2"/>
              <a:buNone/>
            </a:pPr>
            <a:r>
              <a:rPr lang="en-US" altLang="zh-CN" sz="1400">
                <a:solidFill>
                  <a:srgbClr val="00B050"/>
                </a:solidFill>
                <a:latin typeface="Segoe UI Light" panose="020B0502040204020203" pitchFamily="34" charset="0"/>
                <a:cs typeface="Segoe UI Light" panose="020B0502040204020203" pitchFamily="34" charset="0"/>
              </a:rPr>
              <a:t># A recursive </a:t>
            </a:r>
            <a:r>
              <a:rPr lang="en-US" altLang="zh-CN" sz="1400" dirty="0" err="1">
                <a:solidFill>
                  <a:srgbClr val="00B050"/>
                </a:solidFill>
                <a:latin typeface="Segoe UI Light" panose="020B0502040204020203" pitchFamily="34" charset="0"/>
                <a:cs typeface="Segoe UI Light" panose="020B0502040204020203" pitchFamily="34" charset="0"/>
              </a:rPr>
              <a:t>TreeBank</a:t>
            </a:r>
            <a:r>
              <a:rPr lang="en-US" altLang="zh-CN" sz="1400">
                <a:solidFill>
                  <a:srgbClr val="00B050"/>
                </a:solidFill>
                <a:latin typeface="Segoe UI Light" panose="020B0502040204020203" pitchFamily="34" charset="0"/>
                <a:cs typeface="Segoe UI Light" panose="020B0502040204020203" pitchFamily="34" charset="0"/>
              </a:rPr>
              <a:t> model in a dozen lines of JPL code</a:t>
            </a:r>
            <a:endParaRPr lang="en-US" altLang="zh-CN" sz="1400">
              <a:latin typeface="Segoe UI Light" panose="020B0502040204020203" pitchFamily="34" charset="0"/>
              <a:cs typeface="Segoe UI Light" panose="020B0502040204020203" pitchFamily="34" charset="0"/>
            </a:endParaRPr>
          </a:p>
          <a:p>
            <a:pPr marL="0" indent="0">
              <a:lnSpc>
                <a:spcPct val="120000"/>
              </a:lnSpc>
              <a:spcBef>
                <a:spcPts val="0"/>
              </a:spcBef>
              <a:buFont typeface="Wingdings" panose="05000000000000000000" pitchFamily="2" charset="2"/>
              <a:buNone/>
            </a:pPr>
            <a:r>
              <a:rPr lang="en-US" altLang="zh-CN" sz="1400">
                <a:latin typeface="Segoe UI Light" panose="020B0502040204020203" pitchFamily="34" charset="0"/>
                <a:cs typeface="Segoe UI Light" panose="020B0502040204020203" pitchFamily="34" charset="0"/>
              </a:rPr>
              <a:t>function sentiment(weights, tree::Tree{Word})</a:t>
            </a:r>
          </a:p>
          <a:p>
            <a:pPr marL="0" indent="0">
              <a:lnSpc>
                <a:spcPct val="120000"/>
              </a:lnSpc>
              <a:spcBef>
                <a:spcPts val="0"/>
              </a:spcBef>
              <a:buFont typeface="Wingdings" panose="05000000000000000000" pitchFamily="2" charset="2"/>
              <a:buNone/>
            </a:pPr>
            <a:r>
              <a:rPr lang="en-US" altLang="zh-CN" sz="1400">
                <a:latin typeface="Segoe UI Light" panose="020B0502040204020203" pitchFamily="34" charset="0"/>
                <a:cs typeface="Segoe UI Light" panose="020B0502040204020203" pitchFamily="34" charset="0"/>
              </a:rPr>
              <a:t>    </a:t>
            </a:r>
            <a:r>
              <a:rPr lang="en-US" altLang="zh-CN" sz="1400">
                <a:solidFill>
                  <a:srgbClr val="00B050"/>
                </a:solidFill>
                <a:latin typeface="Segoe UI Light" panose="020B0502040204020203" pitchFamily="34" charset="0"/>
                <a:cs typeface="Segoe UI Light" panose="020B0502040204020203" pitchFamily="34" charset="0"/>
              </a:rPr>
              <a:t># Walk the tree, accumulating embedding </a:t>
            </a:r>
            <a:r>
              <a:rPr lang="en-US" altLang="zh-CN" sz="1400" dirty="0" err="1">
                <a:solidFill>
                  <a:srgbClr val="00B050"/>
                </a:solidFill>
                <a:latin typeface="Segoe UI Light" panose="020B0502040204020203" pitchFamily="34" charset="0"/>
                <a:cs typeface="Segoe UI Light" panose="020B0502040204020203" pitchFamily="34" charset="0"/>
              </a:rPr>
              <a:t>vecs</a:t>
            </a:r>
            <a:endParaRPr lang="en-US" altLang="zh-CN" sz="1400">
              <a:solidFill>
                <a:srgbClr val="00B050"/>
              </a:solidFill>
              <a:latin typeface="Segoe UI Light" panose="020B0502040204020203" pitchFamily="34" charset="0"/>
              <a:cs typeface="Segoe UI Light" panose="020B0502040204020203" pitchFamily="34" charset="0"/>
            </a:endParaRPr>
          </a:p>
          <a:p>
            <a:pPr marL="0" indent="0">
              <a:lnSpc>
                <a:spcPct val="120000"/>
              </a:lnSpc>
              <a:spcBef>
                <a:spcPts val="0"/>
              </a:spcBef>
              <a:buFont typeface="Wingdings" panose="05000000000000000000" pitchFamily="2" charset="2"/>
              <a:buNone/>
            </a:pPr>
            <a:r>
              <a:rPr lang="en-US" altLang="zh-CN" sz="1400">
                <a:latin typeface="Segoe UI Light" panose="020B0502040204020203" pitchFamily="34" charset="0"/>
                <a:cs typeface="Segoe UI Light" panose="020B0502040204020203" pitchFamily="34" charset="0"/>
              </a:rPr>
              <a:t>    function embedding(weights, tree)</a:t>
            </a:r>
          </a:p>
          <a:p>
            <a:pPr marL="0" indent="0">
              <a:lnSpc>
                <a:spcPct val="120000"/>
              </a:lnSpc>
              <a:spcBef>
                <a:spcPts val="0"/>
              </a:spcBef>
              <a:buFont typeface="Wingdings" panose="05000000000000000000" pitchFamily="2" charset="2"/>
              <a:buNone/>
            </a:pPr>
            <a:r>
              <a:rPr lang="en-US" altLang="zh-CN" sz="1400">
                <a:latin typeface="Segoe UI Light" panose="020B0502040204020203" pitchFamily="34" charset="0"/>
                <a:cs typeface="Segoe UI Light" panose="020B0502040204020203" pitchFamily="34" charset="0"/>
              </a:rPr>
              <a:t>        </a:t>
            </a:r>
            <a:r>
              <a:rPr lang="en-US" altLang="zh-CN" sz="1400">
                <a:latin typeface="+mj-lt"/>
                <a:cs typeface="Segoe UI Light" panose="020B0502040204020203" pitchFamily="34" charset="0"/>
              </a:rPr>
              <a:t>if </a:t>
            </a:r>
            <a:r>
              <a:rPr lang="en-US" altLang="zh-CN" sz="1400" dirty="0" err="1">
                <a:latin typeface="+mj-lt"/>
                <a:cs typeface="Segoe UI Light" panose="020B0502040204020203" pitchFamily="34" charset="0"/>
              </a:rPr>
              <a:t>isleaf</a:t>
            </a:r>
            <a:r>
              <a:rPr lang="en-US" altLang="zh-CN" sz="1400">
                <a:latin typeface="+mj-lt"/>
                <a:cs typeface="Segoe UI Light" panose="020B0502040204020203" pitchFamily="34" charset="0"/>
              </a:rPr>
              <a:t>(tree)</a:t>
            </a:r>
          </a:p>
          <a:p>
            <a:pPr marL="0" indent="0">
              <a:lnSpc>
                <a:spcPct val="120000"/>
              </a:lnSpc>
              <a:spcBef>
                <a:spcPts val="0"/>
              </a:spcBef>
              <a:buFont typeface="Wingdings" panose="05000000000000000000" pitchFamily="2" charset="2"/>
              <a:buNone/>
            </a:pPr>
            <a:r>
              <a:rPr lang="en-US" altLang="zh-CN" sz="1400">
                <a:latin typeface="Segoe UI Light" panose="020B0502040204020203" pitchFamily="34" charset="0"/>
                <a:cs typeface="Segoe UI Light" panose="020B0502040204020203" pitchFamily="34" charset="0"/>
              </a:rPr>
              <a:t>            token = </a:t>
            </a:r>
            <a:r>
              <a:rPr lang="en-US" altLang="zh-CN" sz="1400" dirty="0" err="1">
                <a:latin typeface="Segoe UI Light" panose="020B0502040204020203" pitchFamily="34" charset="0"/>
                <a:cs typeface="Segoe UI Light" panose="020B0502040204020203" pitchFamily="34" charset="0"/>
              </a:rPr>
              <a:t>tree.value</a:t>
            </a:r>
            <a:endParaRPr lang="en-US" altLang="zh-CN" sz="1400">
              <a:latin typeface="Segoe UI Light" panose="020B0502040204020203" pitchFamily="34" charset="0"/>
              <a:cs typeface="Segoe UI Light" panose="020B0502040204020203" pitchFamily="34" charset="0"/>
            </a:endParaRPr>
          </a:p>
          <a:p>
            <a:pPr marL="0" indent="0">
              <a:lnSpc>
                <a:spcPct val="120000"/>
              </a:lnSpc>
              <a:spcBef>
                <a:spcPts val="0"/>
              </a:spcBef>
              <a:buFont typeface="Wingdings" panose="05000000000000000000" pitchFamily="2" charset="2"/>
              <a:buNone/>
            </a:pPr>
            <a:r>
              <a:rPr lang="en-US" altLang="zh-CN" sz="1400">
                <a:latin typeface="Segoe UI Light" panose="020B0502040204020203" pitchFamily="34" charset="0"/>
                <a:cs typeface="Segoe UI Light" panose="020B0502040204020203" pitchFamily="34" charset="0"/>
              </a:rPr>
              <a:t>            </a:t>
            </a:r>
            <a:r>
              <a:rPr lang="en-US" altLang="zh-CN" sz="1400">
                <a:solidFill>
                  <a:srgbClr val="00B050"/>
                </a:solidFill>
                <a:latin typeface="Segoe UI Light" panose="020B0502040204020203" pitchFamily="34" charset="0"/>
                <a:cs typeface="Segoe UI Light" panose="020B0502040204020203" pitchFamily="34" charset="0"/>
              </a:rPr>
              <a:t># Word embedding model is used at the leaf node to map word</a:t>
            </a:r>
          </a:p>
          <a:p>
            <a:pPr marL="0" indent="0">
              <a:lnSpc>
                <a:spcPct val="120000"/>
              </a:lnSpc>
              <a:spcBef>
                <a:spcPts val="0"/>
              </a:spcBef>
              <a:buFont typeface="Wingdings" panose="05000000000000000000" pitchFamily="2" charset="2"/>
              <a:buNone/>
            </a:pPr>
            <a:r>
              <a:rPr lang="en-US" altLang="zh-CN" sz="1400">
                <a:solidFill>
                  <a:srgbClr val="00B050"/>
                </a:solidFill>
                <a:latin typeface="Segoe UI Light" panose="020B0502040204020203" pitchFamily="34" charset="0"/>
                <a:cs typeface="Segoe UI Light" panose="020B0502040204020203" pitchFamily="34" charset="0"/>
              </a:rPr>
              <a:t>            # index into high-dimensional semantic word representation.</a:t>
            </a:r>
            <a:endParaRPr lang="en-US" altLang="zh-CN" sz="1400">
              <a:latin typeface="Segoe UI Light" panose="020B0502040204020203" pitchFamily="34" charset="0"/>
              <a:cs typeface="Segoe UI Light" panose="020B0502040204020203" pitchFamily="34" charset="0"/>
            </a:endParaRPr>
          </a:p>
          <a:p>
            <a:pPr marL="0" indent="0">
              <a:lnSpc>
                <a:spcPct val="120000"/>
              </a:lnSpc>
              <a:spcBef>
                <a:spcPts val="0"/>
              </a:spcBef>
              <a:buFont typeface="Wingdings" panose="05000000000000000000" pitchFamily="2" charset="2"/>
              <a:buNone/>
            </a:pPr>
            <a:r>
              <a:rPr lang="en-US" altLang="zh-CN" sz="1400">
                <a:latin typeface="Segoe UI Light" panose="020B0502040204020203" pitchFamily="34" charset="0"/>
                <a:cs typeface="Segoe UI Light" panose="020B0502040204020203" pitchFamily="34" charset="0"/>
              </a:rPr>
              <a:t>            return </a:t>
            </a:r>
            <a:r>
              <a:rPr lang="en-US" altLang="zh-CN" sz="1400" dirty="0" err="1">
                <a:latin typeface="Segoe UI Light" panose="020B0502040204020203" pitchFamily="34" charset="0"/>
                <a:cs typeface="Segoe UI Light" panose="020B0502040204020203" pitchFamily="34" charset="0"/>
              </a:rPr>
              <a:t>weights.embedding</a:t>
            </a:r>
            <a:r>
              <a:rPr lang="en-US" altLang="zh-CN" sz="1400">
                <a:latin typeface="Segoe UI Light" panose="020B0502040204020203" pitchFamily="34" charset="0"/>
                <a:cs typeface="Segoe UI Light" panose="020B0502040204020203" pitchFamily="34" charset="0"/>
              </a:rPr>
              <a:t>[token]</a:t>
            </a:r>
          </a:p>
          <a:p>
            <a:pPr marL="0" indent="0">
              <a:lnSpc>
                <a:spcPct val="120000"/>
              </a:lnSpc>
              <a:spcBef>
                <a:spcPts val="0"/>
              </a:spcBef>
              <a:buFont typeface="Wingdings" panose="05000000000000000000" pitchFamily="2" charset="2"/>
              <a:buNone/>
            </a:pPr>
            <a:r>
              <a:rPr lang="en-US" altLang="zh-CN" sz="1400">
                <a:latin typeface="Segoe UI Light" panose="020B0502040204020203" pitchFamily="34" charset="0"/>
                <a:cs typeface="Segoe UI Light" panose="020B0502040204020203" pitchFamily="34" charset="0"/>
              </a:rPr>
              <a:t>        else</a:t>
            </a:r>
          </a:p>
          <a:p>
            <a:pPr marL="0" indent="0">
              <a:lnSpc>
                <a:spcPct val="120000"/>
              </a:lnSpc>
              <a:spcBef>
                <a:spcPts val="0"/>
              </a:spcBef>
              <a:buFont typeface="Wingdings" panose="05000000000000000000" pitchFamily="2" charset="2"/>
              <a:buNone/>
            </a:pPr>
            <a:r>
              <a:rPr lang="en-US" altLang="zh-CN" sz="1400">
                <a:latin typeface="Segoe UI Light" panose="020B0502040204020203" pitchFamily="34" charset="0"/>
                <a:cs typeface="Segoe UI Light" panose="020B0502040204020203" pitchFamily="34" charset="0"/>
              </a:rPr>
              <a:t>            </a:t>
            </a:r>
            <a:r>
              <a:rPr lang="en-US" altLang="zh-CN" sz="1400">
                <a:solidFill>
                  <a:srgbClr val="00B050"/>
                </a:solidFill>
                <a:latin typeface="Segoe UI Light" panose="020B0502040204020203" pitchFamily="34" charset="0"/>
                <a:cs typeface="Segoe UI Light" panose="020B0502040204020203" pitchFamily="34" charset="0"/>
              </a:rPr>
              <a:t># Get semantic representations for left and right children.</a:t>
            </a:r>
            <a:endParaRPr lang="en-US" altLang="zh-CN" sz="1400">
              <a:latin typeface="Segoe UI Light" panose="020B0502040204020203" pitchFamily="34" charset="0"/>
              <a:cs typeface="Segoe UI Light" panose="020B0502040204020203" pitchFamily="34" charset="0"/>
            </a:endParaRPr>
          </a:p>
          <a:p>
            <a:pPr marL="0" indent="0">
              <a:lnSpc>
                <a:spcPct val="120000"/>
              </a:lnSpc>
              <a:spcBef>
                <a:spcPts val="0"/>
              </a:spcBef>
              <a:buFont typeface="Wingdings" panose="05000000000000000000" pitchFamily="2" charset="2"/>
              <a:buNone/>
            </a:pPr>
            <a:r>
              <a:rPr lang="en-US" altLang="zh-CN" sz="1400">
                <a:latin typeface="Segoe UI Light" panose="020B0502040204020203" pitchFamily="34" charset="0"/>
                <a:cs typeface="Segoe UI Light" panose="020B0502040204020203" pitchFamily="34" charset="0"/>
              </a:rPr>
              <a:t>            </a:t>
            </a:r>
            <a:r>
              <a:rPr lang="en-US" altLang="zh-CN" sz="1400" dirty="0" err="1">
                <a:latin typeface="+mj-lt"/>
                <a:cs typeface="Segoe UI Light" panose="020B0502040204020203" pitchFamily="34" charset="0"/>
              </a:rPr>
              <a:t>sl</a:t>
            </a:r>
            <a:r>
              <a:rPr lang="en-US" altLang="zh-CN" sz="1400">
                <a:latin typeface="+mj-lt"/>
                <a:cs typeface="Segoe UI Light" panose="020B0502040204020203" pitchFamily="34" charset="0"/>
              </a:rPr>
              <a:t> = embedding(weights, </a:t>
            </a:r>
            <a:r>
              <a:rPr lang="en-US" altLang="zh-CN" sz="1400" dirty="0" err="1">
                <a:latin typeface="+mj-lt"/>
                <a:cs typeface="Segoe UI Light" panose="020B0502040204020203" pitchFamily="34" charset="0"/>
              </a:rPr>
              <a:t>tree.l</a:t>
            </a:r>
            <a:r>
              <a:rPr lang="en-US" altLang="zh-CN" sz="1400">
                <a:latin typeface="+mj-lt"/>
                <a:cs typeface="Segoe UI Light" panose="020B0502040204020203" pitchFamily="34" charset="0"/>
              </a:rPr>
              <a:t>)</a:t>
            </a:r>
          </a:p>
          <a:p>
            <a:pPr marL="0" indent="0">
              <a:lnSpc>
                <a:spcPct val="120000"/>
              </a:lnSpc>
              <a:spcBef>
                <a:spcPts val="0"/>
              </a:spcBef>
              <a:buFont typeface="Wingdings" panose="05000000000000000000" pitchFamily="2" charset="2"/>
              <a:buNone/>
            </a:pPr>
            <a:r>
              <a:rPr lang="en-US" altLang="zh-CN" sz="1400">
                <a:latin typeface="+mj-lt"/>
                <a:cs typeface="Segoe UI Light" panose="020B0502040204020203" pitchFamily="34" charset="0"/>
              </a:rPr>
              <a:t>            </a:t>
            </a:r>
            <a:r>
              <a:rPr lang="en-US" altLang="zh-CN" sz="1400" dirty="0" err="1">
                <a:latin typeface="+mj-lt"/>
                <a:cs typeface="Segoe UI Light" panose="020B0502040204020203" pitchFamily="34" charset="0"/>
              </a:rPr>
              <a:t>sr</a:t>
            </a:r>
            <a:r>
              <a:rPr lang="en-US" altLang="zh-CN" sz="1400">
                <a:latin typeface="+mj-lt"/>
                <a:cs typeface="Segoe UI Light" panose="020B0502040204020203" pitchFamily="34" charset="0"/>
              </a:rPr>
              <a:t> = embedding(weights, </a:t>
            </a:r>
            <a:r>
              <a:rPr lang="en-US" altLang="zh-CN" sz="1400" dirty="0" err="1">
                <a:latin typeface="+mj-lt"/>
                <a:cs typeface="Segoe UI Light" panose="020B0502040204020203" pitchFamily="34" charset="0"/>
              </a:rPr>
              <a:t>tree.r</a:t>
            </a:r>
            <a:r>
              <a:rPr lang="en-US" altLang="zh-CN" sz="1400">
                <a:latin typeface="+mj-lt"/>
                <a:cs typeface="Segoe UI Light" panose="020B0502040204020203" pitchFamily="34" charset="0"/>
              </a:rPr>
              <a:t>)</a:t>
            </a:r>
          </a:p>
          <a:p>
            <a:pPr marL="0" indent="0">
              <a:lnSpc>
                <a:spcPct val="120000"/>
              </a:lnSpc>
              <a:spcBef>
                <a:spcPts val="0"/>
              </a:spcBef>
              <a:buFont typeface="Wingdings" panose="05000000000000000000" pitchFamily="2" charset="2"/>
              <a:buNone/>
            </a:pPr>
            <a:r>
              <a:rPr lang="en-US" altLang="zh-CN" sz="1400">
                <a:latin typeface="Segoe UI Light" panose="020B0502040204020203" pitchFamily="34" charset="0"/>
                <a:cs typeface="Segoe UI Light" panose="020B0502040204020203" pitchFamily="34" charset="0"/>
              </a:rPr>
              <a:t>            </a:t>
            </a:r>
            <a:r>
              <a:rPr lang="en-US" altLang="zh-CN" sz="1400">
                <a:solidFill>
                  <a:srgbClr val="00B050"/>
                </a:solidFill>
                <a:latin typeface="Segoe UI Light" panose="020B0502040204020203" pitchFamily="34" charset="0"/>
                <a:cs typeface="Segoe UI Light" panose="020B0502040204020203" pitchFamily="34" charset="0"/>
              </a:rPr>
              <a:t># A composition function is used to learn semantic</a:t>
            </a:r>
          </a:p>
          <a:p>
            <a:pPr marL="0" indent="0">
              <a:lnSpc>
                <a:spcPct val="120000"/>
              </a:lnSpc>
              <a:spcBef>
                <a:spcPts val="0"/>
              </a:spcBef>
              <a:buFont typeface="Wingdings" panose="05000000000000000000" pitchFamily="2" charset="2"/>
              <a:buNone/>
            </a:pPr>
            <a:r>
              <a:rPr lang="en-US" altLang="zh-CN" sz="1400">
                <a:solidFill>
                  <a:srgbClr val="00B050"/>
                </a:solidFill>
                <a:latin typeface="Segoe UI Light" panose="020B0502040204020203" pitchFamily="34" charset="0"/>
                <a:cs typeface="Segoe UI Light" panose="020B0502040204020203" pitchFamily="34" charset="0"/>
              </a:rPr>
              <a:t>            # representation for phrase at the internal node.</a:t>
            </a:r>
            <a:endParaRPr lang="en-US" altLang="zh-CN" sz="1400">
              <a:latin typeface="Segoe UI Light" panose="020B0502040204020203" pitchFamily="34" charset="0"/>
              <a:cs typeface="Segoe UI Light" panose="020B0502040204020203" pitchFamily="34" charset="0"/>
            </a:endParaRPr>
          </a:p>
          <a:p>
            <a:pPr marL="0" indent="0">
              <a:lnSpc>
                <a:spcPct val="120000"/>
              </a:lnSpc>
              <a:spcBef>
                <a:spcPts val="0"/>
              </a:spcBef>
              <a:buFont typeface="Wingdings" panose="05000000000000000000" pitchFamily="2" charset="2"/>
              <a:buNone/>
            </a:pPr>
            <a:r>
              <a:rPr lang="en-US" altLang="zh-CN" sz="1400">
                <a:latin typeface="Segoe UI Light" panose="020B0502040204020203" pitchFamily="34" charset="0"/>
                <a:cs typeface="Segoe UI Light" panose="020B0502040204020203" pitchFamily="34" charset="0"/>
              </a:rPr>
              <a:t>            return tanh.(</a:t>
            </a:r>
            <a:r>
              <a:rPr lang="en-US" altLang="zh-CN" sz="1400" dirty="0" err="1">
                <a:latin typeface="Segoe UI Light" panose="020B0502040204020203" pitchFamily="34" charset="0"/>
                <a:cs typeface="Segoe UI Light" panose="020B0502040204020203" pitchFamily="34" charset="0"/>
              </a:rPr>
              <a:t>weights.Wl</a:t>
            </a:r>
            <a:r>
              <a:rPr lang="en-US" altLang="zh-CN" sz="1400">
                <a:latin typeface="Segoe UI Light" panose="020B0502040204020203" pitchFamily="34" charset="0"/>
                <a:cs typeface="Segoe UI Light" panose="020B0502040204020203" pitchFamily="34" charset="0"/>
              </a:rPr>
              <a:t>*</a:t>
            </a:r>
            <a:r>
              <a:rPr lang="en-US" altLang="zh-CN" sz="1400" dirty="0" err="1">
                <a:latin typeface="Segoe UI Light" panose="020B0502040204020203" pitchFamily="34" charset="0"/>
                <a:cs typeface="Segoe UI Light" panose="020B0502040204020203" pitchFamily="34" charset="0"/>
              </a:rPr>
              <a:t>sl</a:t>
            </a:r>
            <a:r>
              <a:rPr lang="en-US" altLang="zh-CN" sz="1400">
                <a:latin typeface="Segoe UI Light" panose="020B0502040204020203" pitchFamily="34" charset="0"/>
                <a:cs typeface="Segoe UI Light" panose="020B0502040204020203" pitchFamily="34" charset="0"/>
              </a:rPr>
              <a:t> + </a:t>
            </a:r>
            <a:r>
              <a:rPr lang="en-US" altLang="zh-CN" sz="1400" dirty="0" err="1">
                <a:latin typeface="Segoe UI Light" panose="020B0502040204020203" pitchFamily="34" charset="0"/>
                <a:cs typeface="Segoe UI Light" panose="020B0502040204020203" pitchFamily="34" charset="0"/>
              </a:rPr>
              <a:t>weights.Wr</a:t>
            </a:r>
            <a:r>
              <a:rPr lang="en-US" altLang="zh-CN" sz="1400">
                <a:latin typeface="Segoe UI Light" panose="020B0502040204020203" pitchFamily="34" charset="0"/>
                <a:cs typeface="Segoe UI Light" panose="020B0502040204020203" pitchFamily="34" charset="0"/>
              </a:rPr>
              <a:t>*</a:t>
            </a:r>
            <a:r>
              <a:rPr lang="en-US" altLang="zh-CN" sz="1400" dirty="0" err="1">
                <a:latin typeface="Segoe UI Light" panose="020B0502040204020203" pitchFamily="34" charset="0"/>
                <a:cs typeface="Segoe UI Light" panose="020B0502040204020203" pitchFamily="34" charset="0"/>
              </a:rPr>
              <a:t>sr</a:t>
            </a:r>
            <a:r>
              <a:rPr lang="en-US" altLang="zh-CN" sz="1400">
                <a:latin typeface="Segoe UI Light" panose="020B0502040204020203" pitchFamily="34" charset="0"/>
                <a:cs typeface="Segoe UI Light" panose="020B0502040204020203" pitchFamily="34" charset="0"/>
              </a:rPr>
              <a:t>)</a:t>
            </a:r>
          </a:p>
          <a:p>
            <a:pPr marL="0" indent="0">
              <a:lnSpc>
                <a:spcPct val="120000"/>
              </a:lnSpc>
              <a:spcBef>
                <a:spcPts val="0"/>
              </a:spcBef>
              <a:buFont typeface="Wingdings" panose="05000000000000000000" pitchFamily="2" charset="2"/>
              <a:buNone/>
            </a:pPr>
            <a:r>
              <a:rPr lang="en-US" altLang="zh-CN" sz="1400">
                <a:latin typeface="Segoe UI Light" panose="020B0502040204020203" pitchFamily="34" charset="0"/>
                <a:cs typeface="Segoe UI Light" panose="020B0502040204020203" pitchFamily="34" charset="0"/>
              </a:rPr>
              <a:t>    end</a:t>
            </a:r>
          </a:p>
          <a:p>
            <a:pPr marL="0" indent="0">
              <a:lnSpc>
                <a:spcPct val="120000"/>
              </a:lnSpc>
              <a:spcBef>
                <a:spcPts val="0"/>
              </a:spcBef>
              <a:buFont typeface="Wingdings" panose="05000000000000000000" pitchFamily="2" charset="2"/>
              <a:buNone/>
            </a:pPr>
            <a:r>
              <a:rPr lang="en-US" altLang="zh-CN" sz="1400">
                <a:latin typeface="Segoe UI Light" panose="020B0502040204020203" pitchFamily="34" charset="0"/>
                <a:cs typeface="Segoe UI Light" panose="020B0502040204020203" pitchFamily="34" charset="0"/>
              </a:rPr>
              <a:t>    </a:t>
            </a:r>
            <a:r>
              <a:rPr lang="en-US" altLang="zh-CN" sz="1400">
                <a:solidFill>
                  <a:srgbClr val="00B050"/>
                </a:solidFill>
                <a:latin typeface="Segoe UI Light" panose="020B0502040204020203" pitchFamily="34" charset="0"/>
                <a:cs typeface="Segoe UI Light" panose="020B0502040204020203" pitchFamily="34" charset="0"/>
              </a:rPr>
              <a:t># Map tree embedding to sentiment </a:t>
            </a:r>
          </a:p>
          <a:p>
            <a:pPr marL="0" indent="0">
              <a:lnSpc>
                <a:spcPct val="120000"/>
              </a:lnSpc>
              <a:spcBef>
                <a:spcPts val="0"/>
              </a:spcBef>
              <a:buFont typeface="Wingdings" panose="05000000000000000000" pitchFamily="2" charset="2"/>
              <a:buNone/>
            </a:pPr>
            <a:r>
              <a:rPr lang="en-US" altLang="zh-CN" sz="1400">
                <a:latin typeface="Segoe UI Light" panose="020B0502040204020203" pitchFamily="34" charset="0"/>
                <a:cs typeface="Segoe UI Light" panose="020B0502040204020203" pitchFamily="34" charset="0"/>
              </a:rPr>
              <a:t>    return </a:t>
            </a:r>
            <a:r>
              <a:rPr lang="en-US" altLang="zh-CN" sz="1400" dirty="0" err="1">
                <a:latin typeface="Segoe UI Light" panose="020B0502040204020203" pitchFamily="34" charset="0"/>
                <a:cs typeface="Segoe UI Light" panose="020B0502040204020203" pitchFamily="34" charset="0"/>
              </a:rPr>
              <a:t>softmax</a:t>
            </a:r>
            <a:r>
              <a:rPr lang="en-US" altLang="zh-CN" sz="1400">
                <a:latin typeface="Segoe UI Light" panose="020B0502040204020203" pitchFamily="34" charset="0"/>
                <a:cs typeface="Segoe UI Light" panose="020B0502040204020203" pitchFamily="34" charset="0"/>
              </a:rPr>
              <a:t>(</a:t>
            </a:r>
            <a:r>
              <a:rPr lang="en-US" altLang="zh-CN" sz="1400" dirty="0" err="1">
                <a:latin typeface="Segoe UI Light" panose="020B0502040204020203" pitchFamily="34" charset="0"/>
                <a:cs typeface="Segoe UI Light" panose="020B0502040204020203" pitchFamily="34" charset="0"/>
              </a:rPr>
              <a:t>weights.dense</a:t>
            </a:r>
            <a:r>
              <a:rPr lang="en-US" altLang="zh-CN" sz="1400">
                <a:latin typeface="Segoe UI Light" panose="020B0502040204020203" pitchFamily="34" charset="0"/>
                <a:cs typeface="Segoe UI Light" panose="020B0502040204020203" pitchFamily="34" charset="0"/>
              </a:rPr>
              <a:t> * embedding(weights, tree))</a:t>
            </a:r>
          </a:p>
          <a:p>
            <a:pPr marL="0" indent="0">
              <a:lnSpc>
                <a:spcPct val="120000"/>
              </a:lnSpc>
              <a:spcBef>
                <a:spcPts val="0"/>
              </a:spcBef>
              <a:buFont typeface="Wingdings" panose="05000000000000000000" pitchFamily="2" charset="2"/>
              <a:buNone/>
            </a:pPr>
            <a:r>
              <a:rPr lang="en-US" altLang="zh-CN" sz="1400">
                <a:latin typeface="Segoe UI Light" panose="020B0502040204020203" pitchFamily="34" charset="0"/>
                <a:cs typeface="Segoe UI Light" panose="020B0502040204020203" pitchFamily="34" charset="0"/>
              </a:rPr>
              <a:t>end</a:t>
            </a:r>
            <a:endParaRPr lang="zh-CN" altLang="en-US" sz="1400" dirty="0">
              <a:latin typeface="Segoe UI Light" panose="020B0502040204020203" pitchFamily="34" charset="0"/>
              <a:cs typeface="Segoe UI Light" panose="020B0502040204020203" pitchFamily="34" charset="0"/>
            </a:endParaRPr>
          </a:p>
        </p:txBody>
      </p:sp>
      <p:sp>
        <p:nvSpPr>
          <p:cNvPr id="26" name="Rectangle 25">
            <a:extLst>
              <a:ext uri="{FF2B5EF4-FFF2-40B4-BE49-F238E27FC236}">
                <a16:creationId xmlns:a16="http://schemas.microsoft.com/office/drawing/2014/main" id="{BF3ED378-0D31-42AD-8EE0-86449BCD4D38}"/>
              </a:ext>
            </a:extLst>
          </p:cNvPr>
          <p:cNvSpPr/>
          <p:nvPr/>
        </p:nvSpPr>
        <p:spPr bwMode="auto">
          <a:xfrm>
            <a:off x="6739846" y="1115787"/>
            <a:ext cx="5027612" cy="5027612"/>
          </a:xfrm>
          <a:prstGeom prst="rect">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a:extLst>
              <a:ext uri="{FF2B5EF4-FFF2-40B4-BE49-F238E27FC236}">
                <a16:creationId xmlns:a16="http://schemas.microsoft.com/office/drawing/2014/main" id="{73C598D3-CBC7-4A7D-9779-97380DCB6F9B}"/>
              </a:ext>
            </a:extLst>
          </p:cNvPr>
          <p:cNvPicPr>
            <a:picLocks noChangeAspect="1"/>
          </p:cNvPicPr>
          <p:nvPr/>
        </p:nvPicPr>
        <p:blipFill>
          <a:blip r:embed="rId2"/>
          <a:stretch>
            <a:fillRect/>
          </a:stretch>
        </p:blipFill>
        <p:spPr>
          <a:xfrm>
            <a:off x="7029341" y="1436176"/>
            <a:ext cx="4448622" cy="4386834"/>
          </a:xfrm>
          <a:prstGeom prst="rect">
            <a:avLst/>
          </a:prstGeom>
        </p:spPr>
      </p:pic>
      <p:sp>
        <p:nvSpPr>
          <p:cNvPr id="3" name="TextBox 2">
            <a:extLst>
              <a:ext uri="{FF2B5EF4-FFF2-40B4-BE49-F238E27FC236}">
                <a16:creationId xmlns:a16="http://schemas.microsoft.com/office/drawing/2014/main" id="{7668EBA9-3195-4706-92DE-BD6FE71F4662}"/>
              </a:ext>
            </a:extLst>
          </p:cNvPr>
          <p:cNvSpPr txBox="1"/>
          <p:nvPr/>
        </p:nvSpPr>
        <p:spPr>
          <a:xfrm>
            <a:off x="4841312" y="5320506"/>
            <a:ext cx="2654573" cy="1231106"/>
          </a:xfrm>
          <a:prstGeom prst="rect">
            <a:avLst/>
          </a:prstGeom>
          <a:noFill/>
        </p:spPr>
        <p:txBody>
          <a:bodyPr wrap="none" lIns="0" tIns="0" rIns="0" bIns="0" rtlCol="0">
            <a:spAutoFit/>
          </a:bodyPr>
          <a:lstStyle/>
          <a:p>
            <a:pPr marL="342900" indent="-342900" algn="l">
              <a:buFont typeface="Arial" panose="020B0604020202020204" pitchFamily="34" charset="0"/>
              <a:buChar char="•"/>
            </a:pPr>
            <a:r>
              <a:rPr lang="zh-CN" altLang="en-US" sz="2000" dirty="0">
                <a:solidFill>
                  <a:srgbClr val="FF0000"/>
                </a:solidFill>
              </a:rPr>
              <a:t>更多样化的结构</a:t>
            </a:r>
            <a:endParaRPr lang="en-US" altLang="zh-CN" sz="2000" dirty="0">
              <a:solidFill>
                <a:srgbClr val="FF0000"/>
              </a:solidFill>
            </a:endParaRPr>
          </a:p>
          <a:p>
            <a:pPr marL="342900" indent="-342900">
              <a:buFont typeface="Arial" panose="020B0604020202020204" pitchFamily="34" charset="0"/>
              <a:buChar char="•"/>
            </a:pPr>
            <a:r>
              <a:rPr lang="zh-CN" altLang="en-US" sz="2000" dirty="0">
                <a:solidFill>
                  <a:srgbClr val="FF0000"/>
                </a:solidFill>
              </a:rPr>
              <a:t>更强大的建模能力</a:t>
            </a:r>
            <a:endParaRPr lang="en-US" altLang="zh-CN" sz="2000" dirty="0">
              <a:solidFill>
                <a:srgbClr val="FF0000"/>
              </a:solidFill>
            </a:endParaRPr>
          </a:p>
          <a:p>
            <a:pPr marL="342900" indent="-342900" algn="l">
              <a:buFont typeface="Arial" panose="020B0604020202020204" pitchFamily="34" charset="0"/>
              <a:buChar char="•"/>
            </a:pPr>
            <a:r>
              <a:rPr lang="zh-CN" altLang="en-US" sz="2000" dirty="0">
                <a:solidFill>
                  <a:srgbClr val="FF0000"/>
                </a:solidFill>
              </a:rPr>
              <a:t>更复杂的依赖关系</a:t>
            </a:r>
            <a:endParaRPr lang="en-US" altLang="zh-CN" sz="2000" dirty="0">
              <a:solidFill>
                <a:srgbClr val="FF0000"/>
              </a:solidFill>
            </a:endParaRPr>
          </a:p>
          <a:p>
            <a:pPr marL="342900" indent="-342900" algn="l">
              <a:buFont typeface="Arial" panose="020B0604020202020204" pitchFamily="34" charset="0"/>
              <a:buChar char="•"/>
            </a:pPr>
            <a:r>
              <a:rPr lang="zh-CN" altLang="en-US" sz="2000" dirty="0">
                <a:solidFill>
                  <a:srgbClr val="FF0000"/>
                </a:solidFill>
              </a:rPr>
              <a:t>更细粒度的计算模式</a:t>
            </a:r>
            <a:endParaRPr lang="en-US" sz="2000" dirty="0" err="1">
              <a:solidFill>
                <a:srgbClr val="FF0000"/>
              </a:solidFill>
            </a:endParaRPr>
          </a:p>
        </p:txBody>
      </p:sp>
    </p:spTree>
    <p:extLst>
      <p:ext uri="{BB962C8B-B14F-4D97-AF65-F5344CB8AC3E}">
        <p14:creationId xmlns:p14="http://schemas.microsoft.com/office/powerpoint/2010/main" val="39114427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7E697-F147-4B3F-80BE-D3B95C6256E5}"/>
              </a:ext>
            </a:extLst>
          </p:cNvPr>
          <p:cNvSpPr>
            <a:spLocks noGrp="1"/>
          </p:cNvSpPr>
          <p:nvPr>
            <p:ph type="title"/>
          </p:nvPr>
        </p:nvSpPr>
        <p:spPr/>
        <p:txBody>
          <a:bodyPr/>
          <a:lstStyle/>
          <a:p>
            <a:r>
              <a:rPr lang="zh-CN" altLang="en-US" dirty="0"/>
              <a:t>小结</a:t>
            </a:r>
            <a:endParaRPr lang="en-US" dirty="0"/>
          </a:p>
        </p:txBody>
      </p:sp>
      <p:sp>
        <p:nvSpPr>
          <p:cNvPr id="3" name="Content Placeholder 2">
            <a:extLst>
              <a:ext uri="{FF2B5EF4-FFF2-40B4-BE49-F238E27FC236}">
                <a16:creationId xmlns:a16="http://schemas.microsoft.com/office/drawing/2014/main" id="{C7FE2625-7E03-40BD-ACC5-A2FC02CD5267}"/>
              </a:ext>
            </a:extLst>
          </p:cNvPr>
          <p:cNvSpPr>
            <a:spLocks noGrp="1"/>
          </p:cNvSpPr>
          <p:nvPr>
            <p:ph idx="1"/>
          </p:nvPr>
        </p:nvSpPr>
        <p:spPr>
          <a:xfrm>
            <a:off x="584200" y="1435503"/>
            <a:ext cx="11018520" cy="2573012"/>
          </a:xfrm>
        </p:spPr>
        <p:txBody>
          <a:bodyPr/>
          <a:lstStyle/>
          <a:p>
            <a:r>
              <a:rPr lang="zh-CN" altLang="en-US" dirty="0"/>
              <a:t>深度</a:t>
            </a:r>
            <a:r>
              <a:rPr lang="zh-CN" altLang="en-US"/>
              <a:t>学习模型</a:t>
            </a:r>
            <a:r>
              <a:rPr lang="zh-CN" altLang="en-US" dirty="0"/>
              <a:t>需要大数据</a:t>
            </a:r>
            <a:r>
              <a:rPr lang="zh-CN" altLang="en-US"/>
              <a:t>、</a:t>
            </a:r>
            <a:r>
              <a:rPr lang="zh-CN" altLang="en-US" dirty="0"/>
              <a:t>大运算量和大规模集群</a:t>
            </a:r>
            <a:endParaRPr lang="en-US" altLang="zh-CN"/>
          </a:p>
          <a:p>
            <a:pPr lvl="1"/>
            <a:r>
              <a:rPr lang="zh-CN" altLang="en-US"/>
              <a:t>如何找到</a:t>
            </a:r>
            <a:r>
              <a:rPr lang="zh-CN" altLang="en-US" dirty="0"/>
              <a:t>或者是否</a:t>
            </a:r>
            <a:r>
              <a:rPr lang="zh-CN" altLang="en-US"/>
              <a:t>存在</a:t>
            </a:r>
            <a:r>
              <a:rPr lang="zh-CN" altLang="en-US" dirty="0"/>
              <a:t>不需要如此规模需求的算法</a:t>
            </a:r>
            <a:r>
              <a:rPr lang="en-US" altLang="zh-CN" dirty="0"/>
              <a:t>?</a:t>
            </a:r>
          </a:p>
          <a:p>
            <a:r>
              <a:rPr lang="zh-CN" altLang="en-US" dirty="0"/>
              <a:t>深度学习</a:t>
            </a:r>
            <a:r>
              <a:rPr lang="zh-CN" altLang="en-US"/>
              <a:t>模型可以较好的抽象</a:t>
            </a:r>
            <a:endParaRPr lang="en-US" altLang="zh-CN"/>
          </a:p>
          <a:p>
            <a:pPr lvl="1"/>
            <a:r>
              <a:rPr lang="en-US" altLang="zh-CN" dirty="0"/>
              <a:t>Tensor</a:t>
            </a:r>
            <a:r>
              <a:rPr lang="zh-CN" altLang="en-US"/>
              <a:t>和计算图模型</a:t>
            </a:r>
            <a:r>
              <a:rPr lang="zh-CN" altLang="en-US" dirty="0"/>
              <a:t>有什么局限性</a:t>
            </a:r>
            <a:r>
              <a:rPr lang="en-US" altLang="zh-CN" dirty="0"/>
              <a:t>?</a:t>
            </a:r>
          </a:p>
          <a:p>
            <a:r>
              <a:rPr lang="zh-CN" altLang="en-US" dirty="0"/>
              <a:t>未来的</a:t>
            </a:r>
            <a:r>
              <a:rPr lang="zh-CN" altLang="en-US"/>
              <a:t>深度学习模型</a:t>
            </a:r>
            <a:r>
              <a:rPr lang="zh-CN" altLang="en-US" dirty="0"/>
              <a:t>具有更多动态性</a:t>
            </a:r>
            <a:endParaRPr lang="en-US" altLang="zh-CN"/>
          </a:p>
          <a:p>
            <a:pPr lvl="1"/>
            <a:r>
              <a:rPr lang="zh-CN" altLang="en-US" dirty="0"/>
              <a:t>会对系统设计有什么影响？</a:t>
            </a:r>
            <a:endParaRPr lang="en-US" dirty="0"/>
          </a:p>
        </p:txBody>
      </p:sp>
      <p:sp>
        <p:nvSpPr>
          <p:cNvPr id="4" name="Slide Number Placeholder 3">
            <a:extLst>
              <a:ext uri="{FF2B5EF4-FFF2-40B4-BE49-F238E27FC236}">
                <a16:creationId xmlns:a16="http://schemas.microsoft.com/office/drawing/2014/main" id="{213A4696-FAEC-4D38-B6B5-1F3BB69C7907}"/>
              </a:ext>
            </a:extLst>
          </p:cNvPr>
          <p:cNvSpPr>
            <a:spLocks noGrp="1"/>
          </p:cNvSpPr>
          <p:nvPr>
            <p:ph type="sldNum" sz="quarter" idx="12"/>
          </p:nvPr>
        </p:nvSpPr>
        <p:spPr/>
        <p:txBody>
          <a:bodyPr/>
          <a:lstStyle/>
          <a:p>
            <a:fld id="{75405F3C-E1F1-4016-982B-CA91284A1E2D}" type="slidenum">
              <a:rPr lang="en-US" smtClean="0"/>
              <a:t>37</a:t>
            </a:fld>
            <a:endParaRPr lang="en-US"/>
          </a:p>
        </p:txBody>
      </p:sp>
    </p:spTree>
    <p:extLst>
      <p:ext uri="{BB962C8B-B14F-4D97-AF65-F5344CB8AC3E}">
        <p14:creationId xmlns:p14="http://schemas.microsoft.com/office/powerpoint/2010/main" val="26409290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C6CFD-0299-4842-885C-878445C846D1}"/>
              </a:ext>
            </a:extLst>
          </p:cNvPr>
          <p:cNvSpPr>
            <a:spLocks noGrp="1"/>
          </p:cNvSpPr>
          <p:nvPr>
            <p:ph type="title"/>
          </p:nvPr>
        </p:nvSpPr>
        <p:spPr>
          <a:xfrm>
            <a:off x="585216" y="2537210"/>
            <a:ext cx="9144000" cy="997196"/>
          </a:xfrm>
        </p:spPr>
        <p:txBody>
          <a:bodyPr/>
          <a:lstStyle/>
          <a:p>
            <a:r>
              <a:rPr lang="zh-CN" altLang="en-US" dirty="0"/>
              <a:t>深度学习系统基础</a:t>
            </a:r>
            <a:br>
              <a:rPr lang="en-US" dirty="0"/>
            </a:br>
            <a:r>
              <a:rPr lang="en-US" dirty="0"/>
              <a:t>Fundamentals of System for AI</a:t>
            </a:r>
          </a:p>
        </p:txBody>
      </p:sp>
    </p:spTree>
    <p:extLst>
      <p:ext uri="{BB962C8B-B14F-4D97-AF65-F5344CB8AC3E}">
        <p14:creationId xmlns:p14="http://schemas.microsoft.com/office/powerpoint/2010/main" val="23736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5C3DA-2A1D-4BDE-914C-921A4DF53A34}"/>
              </a:ext>
            </a:extLst>
          </p:cNvPr>
          <p:cNvSpPr>
            <a:spLocks noGrp="1"/>
          </p:cNvSpPr>
          <p:nvPr>
            <p:ph type="title"/>
          </p:nvPr>
        </p:nvSpPr>
        <p:spPr/>
        <p:txBody>
          <a:bodyPr/>
          <a:lstStyle/>
          <a:p>
            <a:r>
              <a:rPr lang="zh-CN" altLang="en-US" dirty="0"/>
              <a:t>深度学习系统简图（</a:t>
            </a:r>
            <a:r>
              <a:rPr lang="en-US" altLang="zh-CN" dirty="0"/>
              <a:t>Deep Learning System Stack</a:t>
            </a:r>
            <a:r>
              <a:rPr lang="zh-CN" altLang="en-US" dirty="0"/>
              <a:t>）</a:t>
            </a:r>
          </a:p>
        </p:txBody>
      </p:sp>
      <p:sp>
        <p:nvSpPr>
          <p:cNvPr id="4" name="Slide Number Placeholder 3">
            <a:extLst>
              <a:ext uri="{FF2B5EF4-FFF2-40B4-BE49-F238E27FC236}">
                <a16:creationId xmlns:a16="http://schemas.microsoft.com/office/drawing/2014/main" id="{A3469525-6D49-4CED-B336-B547B56E0AC4}"/>
              </a:ext>
            </a:extLst>
          </p:cNvPr>
          <p:cNvSpPr>
            <a:spLocks noGrp="1"/>
          </p:cNvSpPr>
          <p:nvPr>
            <p:ph type="sldNum" sz="quarter" idx="12"/>
          </p:nvPr>
        </p:nvSpPr>
        <p:spPr/>
        <p:txBody>
          <a:bodyPr/>
          <a:lstStyle/>
          <a:p>
            <a:fld id="{75405F3C-E1F1-4016-982B-CA91284A1E2D}" type="slidenum">
              <a:rPr lang="en-US" smtClean="0"/>
              <a:t>39</a:t>
            </a:fld>
            <a:endParaRPr lang="en-US"/>
          </a:p>
        </p:txBody>
      </p:sp>
      <p:grpSp>
        <p:nvGrpSpPr>
          <p:cNvPr id="75" name="Group 74">
            <a:extLst>
              <a:ext uri="{FF2B5EF4-FFF2-40B4-BE49-F238E27FC236}">
                <a16:creationId xmlns:a16="http://schemas.microsoft.com/office/drawing/2014/main" id="{27D40D84-F986-4603-90B3-7F713BEE9866}"/>
              </a:ext>
            </a:extLst>
          </p:cNvPr>
          <p:cNvGrpSpPr/>
          <p:nvPr/>
        </p:nvGrpSpPr>
        <p:grpSpPr>
          <a:xfrm>
            <a:off x="4227190" y="5330651"/>
            <a:ext cx="4500243" cy="662401"/>
            <a:chOff x="3381984" y="5851137"/>
            <a:chExt cx="4925440" cy="662401"/>
          </a:xfrm>
        </p:grpSpPr>
        <p:sp>
          <p:nvSpPr>
            <p:cNvPr id="76" name="Rounded Rectangle 32">
              <a:extLst>
                <a:ext uri="{FF2B5EF4-FFF2-40B4-BE49-F238E27FC236}">
                  <a16:creationId xmlns:a16="http://schemas.microsoft.com/office/drawing/2014/main" id="{93AFEA4C-3FB2-43EC-8579-D187319C14CF}"/>
                </a:ext>
              </a:extLst>
            </p:cNvPr>
            <p:cNvSpPr/>
            <p:nvPr/>
          </p:nvSpPr>
          <p:spPr>
            <a:xfrm>
              <a:off x="3381984" y="5851137"/>
              <a:ext cx="4925440" cy="662401"/>
            </a:xfrm>
            <a:prstGeom prst="roundRect">
              <a:avLst>
                <a:gd name="adj" fmla="val 8039"/>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6E3DC78B-B29C-4017-9CAB-965917466622}"/>
                </a:ext>
              </a:extLst>
            </p:cNvPr>
            <p:cNvSpPr txBox="1"/>
            <p:nvPr/>
          </p:nvSpPr>
          <p:spPr>
            <a:xfrm>
              <a:off x="3381984" y="5867207"/>
              <a:ext cx="4925438" cy="584775"/>
            </a:xfrm>
            <a:prstGeom prst="rect">
              <a:avLst/>
            </a:prstGeom>
            <a:noFill/>
          </p:spPr>
          <p:txBody>
            <a:bodyPr wrap="square" rtlCol="0">
              <a:spAutoFit/>
            </a:bodyPr>
            <a:lstStyle/>
            <a:p>
              <a:pPr algn="ctr"/>
              <a:r>
                <a:rPr lang="en-US" sz="1600" b="1" dirty="0"/>
                <a:t>Execution Runtime</a:t>
              </a:r>
            </a:p>
            <a:p>
              <a:pPr algn="ctr"/>
              <a:r>
                <a:rPr lang="en-US" sz="1600" dirty="0"/>
                <a:t>CPU, GPU, RDMA devices</a:t>
              </a:r>
            </a:p>
          </p:txBody>
        </p:sp>
      </p:grpSp>
      <p:grpSp>
        <p:nvGrpSpPr>
          <p:cNvPr id="78" name="Group 77">
            <a:extLst>
              <a:ext uri="{FF2B5EF4-FFF2-40B4-BE49-F238E27FC236}">
                <a16:creationId xmlns:a16="http://schemas.microsoft.com/office/drawing/2014/main" id="{9E079CCC-9A47-4E36-BDD7-4671A4D7B079}"/>
              </a:ext>
            </a:extLst>
          </p:cNvPr>
          <p:cNvGrpSpPr/>
          <p:nvPr/>
        </p:nvGrpSpPr>
        <p:grpSpPr>
          <a:xfrm>
            <a:off x="4221428" y="3029424"/>
            <a:ext cx="4535546" cy="785097"/>
            <a:chOff x="4348264" y="1992156"/>
            <a:chExt cx="3190672" cy="828866"/>
          </a:xfrm>
        </p:grpSpPr>
        <p:sp>
          <p:nvSpPr>
            <p:cNvPr id="79" name="Rounded Rectangle 4">
              <a:extLst>
                <a:ext uri="{FF2B5EF4-FFF2-40B4-BE49-F238E27FC236}">
                  <a16:creationId xmlns:a16="http://schemas.microsoft.com/office/drawing/2014/main" id="{CB2A058A-FB7A-4C8C-900F-B85DE54336A9}"/>
                </a:ext>
              </a:extLst>
            </p:cNvPr>
            <p:cNvSpPr/>
            <p:nvPr/>
          </p:nvSpPr>
          <p:spPr>
            <a:xfrm>
              <a:off x="4348264" y="2052511"/>
              <a:ext cx="3190672" cy="768511"/>
            </a:xfrm>
            <a:prstGeom prst="roundRect">
              <a:avLst>
                <a:gd name="adj" fmla="val 9775"/>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769F6EC6-2BA5-4B60-A9A6-0640A6C455E4}"/>
                </a:ext>
              </a:extLst>
            </p:cNvPr>
            <p:cNvSpPr txBox="1"/>
            <p:nvPr/>
          </p:nvSpPr>
          <p:spPr>
            <a:xfrm>
              <a:off x="4500897" y="1992156"/>
              <a:ext cx="2992345" cy="357428"/>
            </a:xfrm>
            <a:prstGeom prst="rect">
              <a:avLst/>
            </a:prstGeom>
            <a:noFill/>
          </p:spPr>
          <p:txBody>
            <a:bodyPr wrap="square" rtlCol="0">
              <a:spAutoFit/>
            </a:bodyPr>
            <a:lstStyle/>
            <a:p>
              <a:pPr algn="ctr"/>
              <a:r>
                <a:rPr lang="en-US" altLang="zh-CN" sz="1600" b="1" dirty="0"/>
                <a:t>Graph definition (IR)</a:t>
              </a:r>
              <a:endParaRPr lang="en-US" sz="1600" b="1" dirty="0"/>
            </a:p>
          </p:txBody>
        </p:sp>
      </p:grpSp>
      <p:pic>
        <p:nvPicPr>
          <p:cNvPr id="81" name="Picture 2" descr="Image result for tensorflow">
            <a:extLst>
              <a:ext uri="{FF2B5EF4-FFF2-40B4-BE49-F238E27FC236}">
                <a16:creationId xmlns:a16="http://schemas.microsoft.com/office/drawing/2014/main" id="{56B39BB3-C750-43A9-B1FF-75568E0834C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6309" y="2466956"/>
            <a:ext cx="1309573" cy="744170"/>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4" descr="Image result for CNTK">
            <a:extLst>
              <a:ext uri="{FF2B5EF4-FFF2-40B4-BE49-F238E27FC236}">
                <a16:creationId xmlns:a16="http://schemas.microsoft.com/office/drawing/2014/main" id="{6B903E21-ADC8-4534-9573-7262762CA7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6310" y="3503659"/>
            <a:ext cx="1356752" cy="886475"/>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6" descr="Image result for caffe2">
            <a:extLst>
              <a:ext uri="{FF2B5EF4-FFF2-40B4-BE49-F238E27FC236}">
                <a16:creationId xmlns:a16="http://schemas.microsoft.com/office/drawing/2014/main" id="{2CB5A473-0E20-4548-83DA-73C64B19FD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2006" y="4485513"/>
            <a:ext cx="1225360" cy="1114896"/>
          </a:xfrm>
          <a:prstGeom prst="rect">
            <a:avLst/>
          </a:prstGeom>
          <a:noFill/>
          <a:extLst>
            <a:ext uri="{909E8E84-426E-40DD-AFC4-6F175D3DCCD1}">
              <a14:hiddenFill xmlns:a14="http://schemas.microsoft.com/office/drawing/2010/main">
                <a:solidFill>
                  <a:srgbClr val="FFFFFF"/>
                </a:solidFill>
              </a14:hiddenFill>
            </a:ext>
          </a:extLst>
        </p:spPr>
      </p:pic>
      <p:grpSp>
        <p:nvGrpSpPr>
          <p:cNvPr id="84" name="Group 83">
            <a:extLst>
              <a:ext uri="{FF2B5EF4-FFF2-40B4-BE49-F238E27FC236}">
                <a16:creationId xmlns:a16="http://schemas.microsoft.com/office/drawing/2014/main" id="{548A16A1-50A8-4DB9-99E6-7AC26ECC0ACC}"/>
              </a:ext>
            </a:extLst>
          </p:cNvPr>
          <p:cNvGrpSpPr/>
          <p:nvPr/>
        </p:nvGrpSpPr>
        <p:grpSpPr>
          <a:xfrm>
            <a:off x="5734540" y="3334844"/>
            <a:ext cx="1506383" cy="432474"/>
            <a:chOff x="4781022" y="2797723"/>
            <a:chExt cx="1506383" cy="432474"/>
          </a:xfrm>
        </p:grpSpPr>
        <p:sp>
          <p:nvSpPr>
            <p:cNvPr id="85" name="Oval 84">
              <a:extLst>
                <a:ext uri="{FF2B5EF4-FFF2-40B4-BE49-F238E27FC236}">
                  <a16:creationId xmlns:a16="http://schemas.microsoft.com/office/drawing/2014/main" id="{07D2055A-B3C3-4A16-BE6C-EF4D886D78FE}"/>
                </a:ext>
              </a:extLst>
            </p:cNvPr>
            <p:cNvSpPr/>
            <p:nvPr/>
          </p:nvSpPr>
          <p:spPr>
            <a:xfrm>
              <a:off x="4781022" y="2804133"/>
              <a:ext cx="247938" cy="20198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x</a:t>
              </a:r>
            </a:p>
          </p:txBody>
        </p:sp>
        <p:sp>
          <p:nvSpPr>
            <p:cNvPr id="86" name="Oval 85">
              <a:extLst>
                <a:ext uri="{FF2B5EF4-FFF2-40B4-BE49-F238E27FC236}">
                  <a16:creationId xmlns:a16="http://schemas.microsoft.com/office/drawing/2014/main" id="{BFBADBD6-09F2-4648-A38C-9440480F8323}"/>
                </a:ext>
              </a:extLst>
            </p:cNvPr>
            <p:cNvSpPr/>
            <p:nvPr/>
          </p:nvSpPr>
          <p:spPr>
            <a:xfrm>
              <a:off x="4782049" y="3028213"/>
              <a:ext cx="247938" cy="20198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w</a:t>
              </a:r>
            </a:p>
          </p:txBody>
        </p:sp>
        <p:sp>
          <p:nvSpPr>
            <p:cNvPr id="87" name="Oval 86">
              <a:extLst>
                <a:ext uri="{FF2B5EF4-FFF2-40B4-BE49-F238E27FC236}">
                  <a16:creationId xmlns:a16="http://schemas.microsoft.com/office/drawing/2014/main" id="{6A8B4D5D-F860-4225-B099-2CC9B39324C5}"/>
                </a:ext>
              </a:extLst>
            </p:cNvPr>
            <p:cNvSpPr/>
            <p:nvPr/>
          </p:nvSpPr>
          <p:spPr>
            <a:xfrm>
              <a:off x="5194709" y="3028213"/>
              <a:ext cx="247938" cy="20198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b</a:t>
              </a:r>
            </a:p>
          </p:txBody>
        </p:sp>
        <p:sp>
          <p:nvSpPr>
            <p:cNvPr id="88" name="Oval 87">
              <a:extLst>
                <a:ext uri="{FF2B5EF4-FFF2-40B4-BE49-F238E27FC236}">
                  <a16:creationId xmlns:a16="http://schemas.microsoft.com/office/drawing/2014/main" id="{4C9F9777-C920-42E6-AB87-2ADABAC84127}"/>
                </a:ext>
              </a:extLst>
            </p:cNvPr>
            <p:cNvSpPr/>
            <p:nvPr/>
          </p:nvSpPr>
          <p:spPr>
            <a:xfrm>
              <a:off x="5195307" y="2797723"/>
              <a:ext cx="247938" cy="20198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a:t>
              </a:r>
            </a:p>
          </p:txBody>
        </p:sp>
        <p:cxnSp>
          <p:nvCxnSpPr>
            <p:cNvPr id="89" name="Straight Arrow Connector 88">
              <a:extLst>
                <a:ext uri="{FF2B5EF4-FFF2-40B4-BE49-F238E27FC236}">
                  <a16:creationId xmlns:a16="http://schemas.microsoft.com/office/drawing/2014/main" id="{4A35CB80-EB82-4037-9DEF-EB906625AFCC}"/>
                </a:ext>
              </a:extLst>
            </p:cNvPr>
            <p:cNvCxnSpPr>
              <a:cxnSpLocks/>
              <a:stCxn id="85" idx="6"/>
              <a:endCxn id="88" idx="2"/>
            </p:cNvCxnSpPr>
            <p:nvPr/>
          </p:nvCxnSpPr>
          <p:spPr>
            <a:xfrm flipV="1">
              <a:off x="5028960" y="2898715"/>
              <a:ext cx="166347" cy="6410"/>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90" name="Straight Arrow Connector 89">
              <a:extLst>
                <a:ext uri="{FF2B5EF4-FFF2-40B4-BE49-F238E27FC236}">
                  <a16:creationId xmlns:a16="http://schemas.microsoft.com/office/drawing/2014/main" id="{60BEE71C-03EA-43F9-9F22-B4E6A46CE621}"/>
                </a:ext>
              </a:extLst>
            </p:cNvPr>
            <p:cNvCxnSpPr>
              <a:stCxn id="86" idx="6"/>
              <a:endCxn id="88" idx="3"/>
            </p:cNvCxnSpPr>
            <p:nvPr/>
          </p:nvCxnSpPr>
          <p:spPr>
            <a:xfrm flipV="1">
              <a:off x="5029987" y="2970127"/>
              <a:ext cx="201630" cy="159078"/>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sp>
          <p:nvSpPr>
            <p:cNvPr id="91" name="Oval 90">
              <a:extLst>
                <a:ext uri="{FF2B5EF4-FFF2-40B4-BE49-F238E27FC236}">
                  <a16:creationId xmlns:a16="http://schemas.microsoft.com/office/drawing/2014/main" id="{9E9F9D92-872D-4A63-B833-1ADF7AB102D9}"/>
                </a:ext>
              </a:extLst>
            </p:cNvPr>
            <p:cNvSpPr/>
            <p:nvPr/>
          </p:nvSpPr>
          <p:spPr>
            <a:xfrm>
              <a:off x="5606224" y="2889015"/>
              <a:ext cx="247938" cy="20198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a:t>
              </a:r>
            </a:p>
          </p:txBody>
        </p:sp>
        <p:cxnSp>
          <p:nvCxnSpPr>
            <p:cNvPr id="92" name="Straight Arrow Connector 91">
              <a:extLst>
                <a:ext uri="{FF2B5EF4-FFF2-40B4-BE49-F238E27FC236}">
                  <a16:creationId xmlns:a16="http://schemas.microsoft.com/office/drawing/2014/main" id="{970257A4-3107-4439-B6C8-D0EAEE2EA033}"/>
                </a:ext>
              </a:extLst>
            </p:cNvPr>
            <p:cNvCxnSpPr>
              <a:cxnSpLocks/>
              <a:stCxn id="87" idx="6"/>
              <a:endCxn id="91" idx="2"/>
            </p:cNvCxnSpPr>
            <p:nvPr/>
          </p:nvCxnSpPr>
          <p:spPr>
            <a:xfrm flipV="1">
              <a:off x="5442647" y="2990007"/>
              <a:ext cx="163577" cy="139198"/>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93" name="Straight Arrow Connector 92">
              <a:extLst>
                <a:ext uri="{FF2B5EF4-FFF2-40B4-BE49-F238E27FC236}">
                  <a16:creationId xmlns:a16="http://schemas.microsoft.com/office/drawing/2014/main" id="{7914096B-527F-410A-B8D6-86886A7BFA65}"/>
                </a:ext>
              </a:extLst>
            </p:cNvPr>
            <p:cNvCxnSpPr>
              <a:cxnSpLocks/>
              <a:stCxn id="88" idx="6"/>
              <a:endCxn id="91" idx="2"/>
            </p:cNvCxnSpPr>
            <p:nvPr/>
          </p:nvCxnSpPr>
          <p:spPr>
            <a:xfrm>
              <a:off x="5443245" y="2898715"/>
              <a:ext cx="162979" cy="91292"/>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sp>
          <p:nvSpPr>
            <p:cNvPr id="94" name="Oval 93">
              <a:extLst>
                <a:ext uri="{FF2B5EF4-FFF2-40B4-BE49-F238E27FC236}">
                  <a16:creationId xmlns:a16="http://schemas.microsoft.com/office/drawing/2014/main" id="{67661FDC-4280-4082-8F67-2A501FAF4053}"/>
                </a:ext>
              </a:extLst>
            </p:cNvPr>
            <p:cNvSpPr/>
            <p:nvPr/>
          </p:nvSpPr>
          <p:spPr>
            <a:xfrm>
              <a:off x="6039467" y="2889015"/>
              <a:ext cx="247938" cy="20198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solidFill>
                    <a:schemeClr val="tx1"/>
                  </a:solidFill>
                </a:rPr>
                <a:t>y</a:t>
              </a:r>
            </a:p>
          </p:txBody>
        </p:sp>
        <p:cxnSp>
          <p:nvCxnSpPr>
            <p:cNvPr id="95" name="Straight Arrow Connector 94">
              <a:extLst>
                <a:ext uri="{FF2B5EF4-FFF2-40B4-BE49-F238E27FC236}">
                  <a16:creationId xmlns:a16="http://schemas.microsoft.com/office/drawing/2014/main" id="{A8A88A87-888A-4C8D-BBDD-840E3AB78DE0}"/>
                </a:ext>
              </a:extLst>
            </p:cNvPr>
            <p:cNvCxnSpPr>
              <a:stCxn id="91" idx="6"/>
              <a:endCxn id="94" idx="2"/>
            </p:cNvCxnSpPr>
            <p:nvPr/>
          </p:nvCxnSpPr>
          <p:spPr>
            <a:xfrm>
              <a:off x="5854162" y="2990007"/>
              <a:ext cx="185305" cy="0"/>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grpSp>
      <p:sp>
        <p:nvSpPr>
          <p:cNvPr id="96" name="Arrow: Down 95">
            <a:extLst>
              <a:ext uri="{FF2B5EF4-FFF2-40B4-BE49-F238E27FC236}">
                <a16:creationId xmlns:a16="http://schemas.microsoft.com/office/drawing/2014/main" id="{937F0F95-6F79-42B6-9FD5-675B90DA471B}"/>
              </a:ext>
            </a:extLst>
          </p:cNvPr>
          <p:cNvSpPr/>
          <p:nvPr/>
        </p:nvSpPr>
        <p:spPr>
          <a:xfrm>
            <a:off x="6333537" y="3938961"/>
            <a:ext cx="287546" cy="1879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 name="Group 101">
            <a:extLst>
              <a:ext uri="{FF2B5EF4-FFF2-40B4-BE49-F238E27FC236}">
                <a16:creationId xmlns:a16="http://schemas.microsoft.com/office/drawing/2014/main" id="{C1EA0698-E9BF-433D-8573-629CC6BCE5DF}"/>
              </a:ext>
            </a:extLst>
          </p:cNvPr>
          <p:cNvGrpSpPr/>
          <p:nvPr/>
        </p:nvGrpSpPr>
        <p:grpSpPr>
          <a:xfrm>
            <a:off x="4221428" y="1928223"/>
            <a:ext cx="4535547" cy="785097"/>
            <a:chOff x="4348264" y="1992156"/>
            <a:chExt cx="3190672" cy="828866"/>
          </a:xfrm>
        </p:grpSpPr>
        <p:sp>
          <p:nvSpPr>
            <p:cNvPr id="103" name="Rounded Rectangle 4">
              <a:extLst>
                <a:ext uri="{FF2B5EF4-FFF2-40B4-BE49-F238E27FC236}">
                  <a16:creationId xmlns:a16="http://schemas.microsoft.com/office/drawing/2014/main" id="{BB4C0DCA-EC45-4451-B758-9E8233DCB256}"/>
                </a:ext>
              </a:extLst>
            </p:cNvPr>
            <p:cNvSpPr/>
            <p:nvPr/>
          </p:nvSpPr>
          <p:spPr>
            <a:xfrm>
              <a:off x="4348264" y="2052511"/>
              <a:ext cx="3190672" cy="768511"/>
            </a:xfrm>
            <a:prstGeom prst="roundRect">
              <a:avLst>
                <a:gd name="adj" fmla="val 9775"/>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TextBox 103">
              <a:extLst>
                <a:ext uri="{FF2B5EF4-FFF2-40B4-BE49-F238E27FC236}">
                  <a16:creationId xmlns:a16="http://schemas.microsoft.com/office/drawing/2014/main" id="{3967438E-C653-4E08-98F6-8A9CFB6D2EDE}"/>
                </a:ext>
              </a:extLst>
            </p:cNvPr>
            <p:cNvSpPr txBox="1"/>
            <p:nvPr/>
          </p:nvSpPr>
          <p:spPr>
            <a:xfrm>
              <a:off x="4500897" y="1992156"/>
              <a:ext cx="2992345" cy="357428"/>
            </a:xfrm>
            <a:prstGeom prst="rect">
              <a:avLst/>
            </a:prstGeom>
            <a:noFill/>
          </p:spPr>
          <p:txBody>
            <a:bodyPr wrap="square" rtlCol="0">
              <a:spAutoFit/>
            </a:bodyPr>
            <a:lstStyle/>
            <a:p>
              <a:pPr algn="ctr"/>
              <a:r>
                <a:rPr lang="en-US" altLang="zh-CN" sz="1600" b="1" dirty="0"/>
                <a:t>Front-end </a:t>
              </a:r>
              <a:endParaRPr lang="en-US" sz="1600" b="1" dirty="0"/>
            </a:p>
          </p:txBody>
        </p:sp>
      </p:grpSp>
      <p:sp>
        <p:nvSpPr>
          <p:cNvPr id="105" name="TextBox 104">
            <a:extLst>
              <a:ext uri="{FF2B5EF4-FFF2-40B4-BE49-F238E27FC236}">
                <a16:creationId xmlns:a16="http://schemas.microsoft.com/office/drawing/2014/main" id="{05E86F68-CC1F-4196-885F-8C6A8B0FAFB9}"/>
              </a:ext>
            </a:extLst>
          </p:cNvPr>
          <p:cNvSpPr txBox="1"/>
          <p:nvPr/>
        </p:nvSpPr>
        <p:spPr>
          <a:xfrm>
            <a:off x="4221428" y="2250831"/>
            <a:ext cx="4535547" cy="369332"/>
          </a:xfrm>
          <a:prstGeom prst="rect">
            <a:avLst/>
          </a:prstGeom>
          <a:noFill/>
        </p:spPr>
        <p:txBody>
          <a:bodyPr wrap="square" rtlCol="0">
            <a:spAutoFit/>
          </a:bodyPr>
          <a:lstStyle/>
          <a:p>
            <a:pPr algn="ctr"/>
            <a:r>
              <a:rPr lang="en-US" i="1" dirty="0"/>
              <a:t>Language Binding</a:t>
            </a:r>
            <a:r>
              <a:rPr lang="en-US" dirty="0"/>
              <a:t>: Python, Lua, R, C++</a:t>
            </a:r>
          </a:p>
        </p:txBody>
      </p:sp>
      <p:sp>
        <p:nvSpPr>
          <p:cNvPr id="106" name="Arrow: Down 105">
            <a:extLst>
              <a:ext uri="{FF2B5EF4-FFF2-40B4-BE49-F238E27FC236}">
                <a16:creationId xmlns:a16="http://schemas.microsoft.com/office/drawing/2014/main" id="{23D11BAA-0CEA-4535-B477-4C8F6AB8101F}"/>
              </a:ext>
            </a:extLst>
          </p:cNvPr>
          <p:cNvSpPr/>
          <p:nvPr/>
        </p:nvSpPr>
        <p:spPr>
          <a:xfrm>
            <a:off x="6345428" y="2800224"/>
            <a:ext cx="287546" cy="1879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7AADF136-076F-47AB-B629-3A39AFF8AB6F}"/>
              </a:ext>
            </a:extLst>
          </p:cNvPr>
          <p:cNvGrpSpPr/>
          <p:nvPr/>
        </p:nvGrpSpPr>
        <p:grpSpPr>
          <a:xfrm>
            <a:off x="4221428" y="4263833"/>
            <a:ext cx="4535546" cy="727929"/>
            <a:chOff x="4348264" y="2052511"/>
            <a:chExt cx="3190672" cy="768511"/>
          </a:xfrm>
        </p:grpSpPr>
        <p:sp>
          <p:nvSpPr>
            <p:cNvPr id="37" name="Rounded Rectangle 4">
              <a:extLst>
                <a:ext uri="{FF2B5EF4-FFF2-40B4-BE49-F238E27FC236}">
                  <a16:creationId xmlns:a16="http://schemas.microsoft.com/office/drawing/2014/main" id="{68BE92C9-BD99-40BF-967C-1E2F2D38F312}"/>
                </a:ext>
              </a:extLst>
            </p:cNvPr>
            <p:cNvSpPr/>
            <p:nvPr/>
          </p:nvSpPr>
          <p:spPr>
            <a:xfrm>
              <a:off x="4348264" y="2052511"/>
              <a:ext cx="3190672" cy="768511"/>
            </a:xfrm>
            <a:prstGeom prst="roundRect">
              <a:avLst>
                <a:gd name="adj" fmla="val 9775"/>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CF60F16A-6986-426A-8B87-46DF61EBD632}"/>
                </a:ext>
              </a:extLst>
            </p:cNvPr>
            <p:cNvSpPr txBox="1"/>
            <p:nvPr/>
          </p:nvSpPr>
          <p:spPr>
            <a:xfrm>
              <a:off x="4525809" y="2084025"/>
              <a:ext cx="2992345" cy="617376"/>
            </a:xfrm>
            <a:prstGeom prst="rect">
              <a:avLst/>
            </a:prstGeom>
            <a:noFill/>
          </p:spPr>
          <p:txBody>
            <a:bodyPr wrap="square" rtlCol="0">
              <a:spAutoFit/>
            </a:bodyPr>
            <a:lstStyle/>
            <a:p>
              <a:pPr algn="ctr"/>
              <a:r>
                <a:rPr lang="en-US" altLang="zh-CN" sz="1600" b="1" dirty="0"/>
                <a:t>Optimization</a:t>
              </a:r>
            </a:p>
            <a:p>
              <a:pPr algn="ctr"/>
              <a:r>
                <a:rPr lang="en-US" sz="1600" dirty="0"/>
                <a:t>Batching, Cache, Overlap</a:t>
              </a:r>
            </a:p>
          </p:txBody>
        </p:sp>
      </p:grpSp>
      <p:sp>
        <p:nvSpPr>
          <p:cNvPr id="51" name="Arrow: Down 50">
            <a:extLst>
              <a:ext uri="{FF2B5EF4-FFF2-40B4-BE49-F238E27FC236}">
                <a16:creationId xmlns:a16="http://schemas.microsoft.com/office/drawing/2014/main" id="{4B62326B-D24F-4779-83D1-B9F95F636D13}"/>
              </a:ext>
            </a:extLst>
          </p:cNvPr>
          <p:cNvSpPr/>
          <p:nvPr/>
        </p:nvSpPr>
        <p:spPr>
          <a:xfrm>
            <a:off x="6333537" y="5056781"/>
            <a:ext cx="287546" cy="18793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2226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D6D89-6FEE-422D-9790-956F49EC748A}"/>
              </a:ext>
            </a:extLst>
          </p:cNvPr>
          <p:cNvSpPr>
            <a:spLocks noGrp="1"/>
          </p:cNvSpPr>
          <p:nvPr>
            <p:ph type="title"/>
          </p:nvPr>
        </p:nvSpPr>
        <p:spPr/>
        <p:txBody>
          <a:bodyPr/>
          <a:lstStyle/>
          <a:p>
            <a:r>
              <a:rPr lang="zh-CN" altLang="en-US" dirty="0"/>
              <a:t>先修知识</a:t>
            </a:r>
            <a:endParaRPr lang="en-US" dirty="0"/>
          </a:p>
        </p:txBody>
      </p:sp>
      <p:sp>
        <p:nvSpPr>
          <p:cNvPr id="3" name="Text Placeholder 2">
            <a:extLst>
              <a:ext uri="{FF2B5EF4-FFF2-40B4-BE49-F238E27FC236}">
                <a16:creationId xmlns:a16="http://schemas.microsoft.com/office/drawing/2014/main" id="{3F897455-1570-4C17-86F8-3F7C4BB61650}"/>
              </a:ext>
            </a:extLst>
          </p:cNvPr>
          <p:cNvSpPr>
            <a:spLocks noGrp="1"/>
          </p:cNvSpPr>
          <p:nvPr>
            <p:ph type="body" sz="quarter" idx="10"/>
          </p:nvPr>
        </p:nvSpPr>
        <p:spPr>
          <a:xfrm>
            <a:off x="584200" y="1435497"/>
            <a:ext cx="11018520" cy="3016210"/>
          </a:xfrm>
        </p:spPr>
        <p:txBody>
          <a:bodyPr/>
          <a:lstStyle/>
          <a:p>
            <a:r>
              <a:rPr lang="zh-CN" altLang="en-US" dirty="0"/>
              <a:t>编程语言：</a:t>
            </a:r>
            <a:r>
              <a:rPr lang="en-US" altLang="zh-CN" dirty="0"/>
              <a:t>C/C++, Python</a:t>
            </a:r>
          </a:p>
          <a:p>
            <a:r>
              <a:rPr lang="zh-CN" altLang="en-US" dirty="0"/>
              <a:t>机器学习（基本原理和知识）</a:t>
            </a:r>
            <a:endParaRPr lang="en-US" altLang="zh-CN" dirty="0"/>
          </a:p>
          <a:p>
            <a:r>
              <a:rPr lang="zh-CN" altLang="en-US" dirty="0"/>
              <a:t>计算机组成原理</a:t>
            </a:r>
            <a:endParaRPr lang="en-US" altLang="zh-CN" dirty="0"/>
          </a:p>
          <a:p>
            <a:r>
              <a:rPr lang="zh-CN" altLang="en-US" dirty="0"/>
              <a:t>计算机体系结构（有一定了解）</a:t>
            </a:r>
            <a:endParaRPr lang="en-US" altLang="zh-CN" dirty="0"/>
          </a:p>
          <a:p>
            <a:r>
              <a:rPr lang="zh-CN" altLang="en-US" dirty="0"/>
              <a:t>计算机网络基础</a:t>
            </a:r>
            <a:endParaRPr lang="en-US" altLang="zh-CN" dirty="0"/>
          </a:p>
          <a:p>
            <a:endParaRPr lang="en-US" dirty="0"/>
          </a:p>
        </p:txBody>
      </p:sp>
    </p:spTree>
    <p:extLst>
      <p:ext uri="{BB962C8B-B14F-4D97-AF65-F5344CB8AC3E}">
        <p14:creationId xmlns:p14="http://schemas.microsoft.com/office/powerpoint/2010/main" val="173605227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5C3DA-2A1D-4BDE-914C-921A4DF53A34}"/>
              </a:ext>
            </a:extLst>
          </p:cNvPr>
          <p:cNvSpPr>
            <a:spLocks noGrp="1"/>
          </p:cNvSpPr>
          <p:nvPr>
            <p:ph type="title"/>
          </p:nvPr>
        </p:nvSpPr>
        <p:spPr/>
        <p:txBody>
          <a:bodyPr/>
          <a:lstStyle/>
          <a:p>
            <a:r>
              <a:rPr lang="zh-CN" altLang="en-US" dirty="0"/>
              <a:t>深度学习运算的表示</a:t>
            </a:r>
            <a:endParaRPr lang="en-US" dirty="0"/>
          </a:p>
        </p:txBody>
      </p:sp>
      <p:sp>
        <p:nvSpPr>
          <p:cNvPr id="4" name="Slide Number Placeholder 3">
            <a:extLst>
              <a:ext uri="{FF2B5EF4-FFF2-40B4-BE49-F238E27FC236}">
                <a16:creationId xmlns:a16="http://schemas.microsoft.com/office/drawing/2014/main" id="{A3469525-6D49-4CED-B336-B547B56E0AC4}"/>
              </a:ext>
            </a:extLst>
          </p:cNvPr>
          <p:cNvSpPr>
            <a:spLocks noGrp="1"/>
          </p:cNvSpPr>
          <p:nvPr>
            <p:ph type="sldNum" sz="quarter" idx="12"/>
          </p:nvPr>
        </p:nvSpPr>
        <p:spPr/>
        <p:txBody>
          <a:bodyPr/>
          <a:lstStyle/>
          <a:p>
            <a:fld id="{75405F3C-E1F1-4016-982B-CA91284A1E2D}" type="slidenum">
              <a:rPr lang="en-US" smtClean="0"/>
              <a:t>40</a:t>
            </a:fld>
            <a:endParaRPr lang="en-US"/>
          </a:p>
        </p:txBody>
      </p:sp>
      <p:sp>
        <p:nvSpPr>
          <p:cNvPr id="66" name="TextBox 65">
            <a:extLst>
              <a:ext uri="{FF2B5EF4-FFF2-40B4-BE49-F238E27FC236}">
                <a16:creationId xmlns:a16="http://schemas.microsoft.com/office/drawing/2014/main" id="{60CD92A2-F4D3-4A82-B551-15068303DA11}"/>
              </a:ext>
            </a:extLst>
          </p:cNvPr>
          <p:cNvSpPr txBox="1"/>
          <p:nvPr/>
        </p:nvSpPr>
        <p:spPr>
          <a:xfrm>
            <a:off x="8610562" y="1460006"/>
            <a:ext cx="1816138" cy="461665"/>
          </a:xfrm>
          <a:prstGeom prst="rect">
            <a:avLst/>
          </a:prstGeom>
          <a:noFill/>
        </p:spPr>
        <p:txBody>
          <a:bodyPr wrap="none" rtlCol="0">
            <a:spAutoFit/>
          </a:bodyPr>
          <a:lstStyle/>
          <a:p>
            <a:r>
              <a:rPr lang="en-US" sz="2400" b="1" dirty="0"/>
              <a:t>TensorFlow</a:t>
            </a:r>
            <a:endParaRPr lang="en-US" b="1" dirty="0"/>
          </a:p>
        </p:txBody>
      </p:sp>
      <p:sp>
        <p:nvSpPr>
          <p:cNvPr id="58" name="Oval 57">
            <a:extLst>
              <a:ext uri="{FF2B5EF4-FFF2-40B4-BE49-F238E27FC236}">
                <a16:creationId xmlns:a16="http://schemas.microsoft.com/office/drawing/2014/main" id="{A9505C59-1A8F-485F-BC41-D4D1E686C28C}"/>
              </a:ext>
            </a:extLst>
          </p:cNvPr>
          <p:cNvSpPr/>
          <p:nvPr/>
        </p:nvSpPr>
        <p:spPr>
          <a:xfrm>
            <a:off x="3943445" y="1921671"/>
            <a:ext cx="504824" cy="487082"/>
          </a:xfrm>
          <a:prstGeom prst="ellipse">
            <a:avLst/>
          </a:prstGeom>
          <a:solidFill>
            <a:schemeClr val="accent5">
              <a:lumMod val="40000"/>
              <a:lumOff val="6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x</a:t>
            </a:r>
          </a:p>
        </p:txBody>
      </p:sp>
      <p:sp>
        <p:nvSpPr>
          <p:cNvPr id="59" name="Oval 58">
            <a:extLst>
              <a:ext uri="{FF2B5EF4-FFF2-40B4-BE49-F238E27FC236}">
                <a16:creationId xmlns:a16="http://schemas.microsoft.com/office/drawing/2014/main" id="{216CD1BC-2619-42F1-8854-448A521494DE}"/>
              </a:ext>
            </a:extLst>
          </p:cNvPr>
          <p:cNvSpPr/>
          <p:nvPr/>
        </p:nvSpPr>
        <p:spPr>
          <a:xfrm>
            <a:off x="4617080" y="1926210"/>
            <a:ext cx="504824" cy="487082"/>
          </a:xfrm>
          <a:prstGeom prst="ellipse">
            <a:avLst/>
          </a:prstGeom>
          <a:solidFill>
            <a:schemeClr val="accent5">
              <a:lumMod val="40000"/>
              <a:lumOff val="6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y</a:t>
            </a:r>
          </a:p>
        </p:txBody>
      </p:sp>
      <p:sp>
        <p:nvSpPr>
          <p:cNvPr id="67" name="Oval 66">
            <a:extLst>
              <a:ext uri="{FF2B5EF4-FFF2-40B4-BE49-F238E27FC236}">
                <a16:creationId xmlns:a16="http://schemas.microsoft.com/office/drawing/2014/main" id="{7FA1D8D6-F331-4BAF-BA89-9B48779220BE}"/>
              </a:ext>
            </a:extLst>
          </p:cNvPr>
          <p:cNvSpPr/>
          <p:nvPr/>
        </p:nvSpPr>
        <p:spPr>
          <a:xfrm>
            <a:off x="5290715" y="1930811"/>
            <a:ext cx="504824" cy="487082"/>
          </a:xfrm>
          <a:prstGeom prst="ellipse">
            <a:avLst/>
          </a:prstGeom>
          <a:solidFill>
            <a:schemeClr val="accent5">
              <a:lumMod val="40000"/>
              <a:lumOff val="6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z</a:t>
            </a:r>
          </a:p>
        </p:txBody>
      </p:sp>
      <p:grpSp>
        <p:nvGrpSpPr>
          <p:cNvPr id="137" name="Group 136">
            <a:extLst>
              <a:ext uri="{FF2B5EF4-FFF2-40B4-BE49-F238E27FC236}">
                <a16:creationId xmlns:a16="http://schemas.microsoft.com/office/drawing/2014/main" id="{995B9BC7-F0E1-4747-987F-A4BF8A0D4A26}"/>
              </a:ext>
            </a:extLst>
          </p:cNvPr>
          <p:cNvGrpSpPr/>
          <p:nvPr/>
        </p:nvGrpSpPr>
        <p:grpSpPr>
          <a:xfrm>
            <a:off x="4195857" y="2408753"/>
            <a:ext cx="1347270" cy="3785721"/>
            <a:chOff x="4195857" y="2408753"/>
            <a:chExt cx="1347270" cy="3785721"/>
          </a:xfrm>
        </p:grpSpPr>
        <p:sp>
          <p:nvSpPr>
            <p:cNvPr id="95" name="Rectangle 94">
              <a:extLst>
                <a:ext uri="{FF2B5EF4-FFF2-40B4-BE49-F238E27FC236}">
                  <a16:creationId xmlns:a16="http://schemas.microsoft.com/office/drawing/2014/main" id="{46557B13-3368-4532-8B47-1DC0FB3F3110}"/>
                </a:ext>
              </a:extLst>
            </p:cNvPr>
            <p:cNvSpPr/>
            <p:nvPr/>
          </p:nvSpPr>
          <p:spPr>
            <a:xfrm>
              <a:off x="4366986" y="2651835"/>
              <a:ext cx="390525" cy="385762"/>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sp>
          <p:nvSpPr>
            <p:cNvPr id="96" name="Oval 95">
              <a:extLst>
                <a:ext uri="{FF2B5EF4-FFF2-40B4-BE49-F238E27FC236}">
                  <a16:creationId xmlns:a16="http://schemas.microsoft.com/office/drawing/2014/main" id="{2EB1815E-2E31-4833-8970-81809A9F2A5A}"/>
                </a:ext>
              </a:extLst>
            </p:cNvPr>
            <p:cNvSpPr/>
            <p:nvPr/>
          </p:nvSpPr>
          <p:spPr>
            <a:xfrm>
              <a:off x="4309753" y="3180054"/>
              <a:ext cx="504824" cy="487082"/>
            </a:xfrm>
            <a:prstGeom prst="ellipse">
              <a:avLst/>
            </a:prstGeom>
            <a:solidFill>
              <a:schemeClr val="accent5">
                <a:lumMod val="40000"/>
                <a:lumOff val="6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a</a:t>
              </a:r>
            </a:p>
          </p:txBody>
        </p:sp>
        <p:sp>
          <p:nvSpPr>
            <p:cNvPr id="97" name="Rectangle 96">
              <a:extLst>
                <a:ext uri="{FF2B5EF4-FFF2-40B4-BE49-F238E27FC236}">
                  <a16:creationId xmlns:a16="http://schemas.microsoft.com/office/drawing/2014/main" id="{0A05D57B-1194-470F-81A5-58108B61B87E}"/>
                </a:ext>
              </a:extLst>
            </p:cNvPr>
            <p:cNvSpPr/>
            <p:nvPr/>
          </p:nvSpPr>
          <p:spPr>
            <a:xfrm>
              <a:off x="4919095" y="3572408"/>
              <a:ext cx="390525" cy="385762"/>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t>
              </a:r>
            </a:p>
          </p:txBody>
        </p:sp>
        <p:sp>
          <p:nvSpPr>
            <p:cNvPr id="98" name="Oval 97">
              <a:extLst>
                <a:ext uri="{FF2B5EF4-FFF2-40B4-BE49-F238E27FC236}">
                  <a16:creationId xmlns:a16="http://schemas.microsoft.com/office/drawing/2014/main" id="{B911EC06-9D04-401D-8ECD-3700987B62AB}"/>
                </a:ext>
              </a:extLst>
            </p:cNvPr>
            <p:cNvSpPr/>
            <p:nvPr/>
          </p:nvSpPr>
          <p:spPr>
            <a:xfrm>
              <a:off x="4858133" y="4247154"/>
              <a:ext cx="504824" cy="487082"/>
            </a:xfrm>
            <a:prstGeom prst="ellipse">
              <a:avLst/>
            </a:prstGeom>
            <a:solidFill>
              <a:schemeClr val="accent5">
                <a:lumMod val="40000"/>
                <a:lumOff val="6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b</a:t>
              </a:r>
            </a:p>
          </p:txBody>
        </p:sp>
        <p:sp>
          <p:nvSpPr>
            <p:cNvPr id="99" name="Rectangle 98">
              <a:extLst>
                <a:ext uri="{FF2B5EF4-FFF2-40B4-BE49-F238E27FC236}">
                  <a16:creationId xmlns:a16="http://schemas.microsoft.com/office/drawing/2014/main" id="{8B8C9347-0F64-4CDD-B14E-69DC85DA8968}"/>
                </a:ext>
              </a:extLst>
            </p:cNvPr>
            <p:cNvSpPr/>
            <p:nvPr/>
          </p:nvSpPr>
          <p:spPr>
            <a:xfrm>
              <a:off x="4926641" y="5016431"/>
              <a:ext cx="390525" cy="385762"/>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2400" dirty="0">
                  <a:solidFill>
                    <a:schemeClr val="tx1"/>
                  </a:solidFill>
                </a:rPr>
                <a:t>Σ</a:t>
              </a:r>
              <a:endParaRPr lang="en-US" sz="2400" dirty="0">
                <a:solidFill>
                  <a:schemeClr val="tx1"/>
                </a:solidFill>
              </a:endParaRPr>
            </a:p>
          </p:txBody>
        </p:sp>
        <p:sp>
          <p:nvSpPr>
            <p:cNvPr id="100" name="Oval 99">
              <a:extLst>
                <a:ext uri="{FF2B5EF4-FFF2-40B4-BE49-F238E27FC236}">
                  <a16:creationId xmlns:a16="http://schemas.microsoft.com/office/drawing/2014/main" id="{627A5394-80D8-4E65-948A-CA48E6E793D2}"/>
                </a:ext>
              </a:extLst>
            </p:cNvPr>
            <p:cNvSpPr/>
            <p:nvPr/>
          </p:nvSpPr>
          <p:spPr>
            <a:xfrm>
              <a:off x="4864152" y="5707392"/>
              <a:ext cx="504824" cy="487082"/>
            </a:xfrm>
            <a:prstGeom prst="ellipse">
              <a:avLst/>
            </a:prstGeom>
            <a:solidFill>
              <a:schemeClr val="accent5">
                <a:lumMod val="40000"/>
                <a:lumOff val="6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t>c</a:t>
              </a:r>
              <a:endParaRPr lang="en-US" sz="2400" dirty="0"/>
            </a:p>
          </p:txBody>
        </p:sp>
        <p:cxnSp>
          <p:nvCxnSpPr>
            <p:cNvPr id="101" name="Straight Arrow Connector 100">
              <a:extLst>
                <a:ext uri="{FF2B5EF4-FFF2-40B4-BE49-F238E27FC236}">
                  <a16:creationId xmlns:a16="http://schemas.microsoft.com/office/drawing/2014/main" id="{78C272BC-1949-452B-883B-1F77B83BC031}"/>
                </a:ext>
              </a:extLst>
            </p:cNvPr>
            <p:cNvCxnSpPr>
              <a:cxnSpLocks/>
              <a:stCxn id="58" idx="4"/>
              <a:endCxn id="95" idx="0"/>
            </p:cNvCxnSpPr>
            <p:nvPr/>
          </p:nvCxnSpPr>
          <p:spPr>
            <a:xfrm>
              <a:off x="4195857" y="2408753"/>
              <a:ext cx="366392" cy="243082"/>
            </a:xfrm>
            <a:prstGeom prst="straightConnector1">
              <a:avLst/>
            </a:prstGeom>
            <a:ln w="28575">
              <a:solidFill>
                <a:schemeClr val="bg2">
                  <a:lumMod val="5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102" name="Straight Arrow Connector 101">
              <a:extLst>
                <a:ext uri="{FF2B5EF4-FFF2-40B4-BE49-F238E27FC236}">
                  <a16:creationId xmlns:a16="http://schemas.microsoft.com/office/drawing/2014/main" id="{58273157-40AA-447B-BF26-F98A84AD8581}"/>
                </a:ext>
              </a:extLst>
            </p:cNvPr>
            <p:cNvCxnSpPr>
              <a:cxnSpLocks/>
              <a:stCxn id="59" idx="4"/>
              <a:endCxn id="95" idx="0"/>
            </p:cNvCxnSpPr>
            <p:nvPr/>
          </p:nvCxnSpPr>
          <p:spPr>
            <a:xfrm flipH="1">
              <a:off x="4562249" y="2413292"/>
              <a:ext cx="307243" cy="238543"/>
            </a:xfrm>
            <a:prstGeom prst="straightConnector1">
              <a:avLst/>
            </a:prstGeom>
            <a:ln w="28575">
              <a:solidFill>
                <a:schemeClr val="bg2">
                  <a:lumMod val="5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106" name="Straight Arrow Connector 105">
              <a:extLst>
                <a:ext uri="{FF2B5EF4-FFF2-40B4-BE49-F238E27FC236}">
                  <a16:creationId xmlns:a16="http://schemas.microsoft.com/office/drawing/2014/main" id="{0FE7F4AA-68BE-40D7-9DF8-1443A49774E7}"/>
                </a:ext>
              </a:extLst>
            </p:cNvPr>
            <p:cNvCxnSpPr>
              <a:cxnSpLocks/>
              <a:stCxn id="95" idx="2"/>
              <a:endCxn id="96" idx="0"/>
            </p:cNvCxnSpPr>
            <p:nvPr/>
          </p:nvCxnSpPr>
          <p:spPr>
            <a:xfrm flipH="1">
              <a:off x="4562165" y="3037597"/>
              <a:ext cx="84" cy="142457"/>
            </a:xfrm>
            <a:prstGeom prst="straightConnector1">
              <a:avLst/>
            </a:prstGeom>
            <a:ln w="28575">
              <a:solidFill>
                <a:schemeClr val="bg2">
                  <a:lumMod val="5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109" name="Straight Arrow Connector 108">
              <a:extLst>
                <a:ext uri="{FF2B5EF4-FFF2-40B4-BE49-F238E27FC236}">
                  <a16:creationId xmlns:a16="http://schemas.microsoft.com/office/drawing/2014/main" id="{A4BCBAFE-3C09-4782-896F-E4D367F0E2C6}"/>
                </a:ext>
              </a:extLst>
            </p:cNvPr>
            <p:cNvCxnSpPr>
              <a:cxnSpLocks/>
              <a:stCxn id="96" idx="5"/>
              <a:endCxn id="97" idx="1"/>
            </p:cNvCxnSpPr>
            <p:nvPr/>
          </p:nvCxnSpPr>
          <p:spPr>
            <a:xfrm>
              <a:off x="4740647" y="3595804"/>
              <a:ext cx="178448" cy="169485"/>
            </a:xfrm>
            <a:prstGeom prst="straightConnector1">
              <a:avLst/>
            </a:prstGeom>
            <a:ln w="28575">
              <a:solidFill>
                <a:schemeClr val="bg2">
                  <a:lumMod val="5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114" name="Straight Arrow Connector 113">
              <a:extLst>
                <a:ext uri="{FF2B5EF4-FFF2-40B4-BE49-F238E27FC236}">
                  <a16:creationId xmlns:a16="http://schemas.microsoft.com/office/drawing/2014/main" id="{0E4FEC4B-F649-4564-B017-02588553408E}"/>
                </a:ext>
              </a:extLst>
            </p:cNvPr>
            <p:cNvCxnSpPr>
              <a:cxnSpLocks/>
              <a:stCxn id="67" idx="4"/>
              <a:endCxn id="97" idx="0"/>
            </p:cNvCxnSpPr>
            <p:nvPr/>
          </p:nvCxnSpPr>
          <p:spPr>
            <a:xfrm flipH="1">
              <a:off x="5114358" y="2417893"/>
              <a:ext cx="428769" cy="1154515"/>
            </a:xfrm>
            <a:prstGeom prst="straightConnector1">
              <a:avLst/>
            </a:prstGeom>
            <a:ln w="28575">
              <a:solidFill>
                <a:schemeClr val="bg2">
                  <a:lumMod val="5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117" name="Straight Arrow Connector 116">
              <a:extLst>
                <a:ext uri="{FF2B5EF4-FFF2-40B4-BE49-F238E27FC236}">
                  <a16:creationId xmlns:a16="http://schemas.microsoft.com/office/drawing/2014/main" id="{9342D2A1-6C4C-49C3-824A-1BEB448F0DD3}"/>
                </a:ext>
              </a:extLst>
            </p:cNvPr>
            <p:cNvCxnSpPr>
              <a:cxnSpLocks/>
              <a:stCxn id="97" idx="2"/>
              <a:endCxn id="98" idx="0"/>
            </p:cNvCxnSpPr>
            <p:nvPr/>
          </p:nvCxnSpPr>
          <p:spPr>
            <a:xfrm flipH="1">
              <a:off x="5110545" y="3958170"/>
              <a:ext cx="3813" cy="288984"/>
            </a:xfrm>
            <a:prstGeom prst="straightConnector1">
              <a:avLst/>
            </a:prstGeom>
            <a:ln w="28575">
              <a:solidFill>
                <a:schemeClr val="bg2">
                  <a:lumMod val="5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123" name="Straight Arrow Connector 122">
              <a:extLst>
                <a:ext uri="{FF2B5EF4-FFF2-40B4-BE49-F238E27FC236}">
                  <a16:creationId xmlns:a16="http://schemas.microsoft.com/office/drawing/2014/main" id="{CCF4E17D-B4DB-4876-ABFE-A1E3403DB141}"/>
                </a:ext>
              </a:extLst>
            </p:cNvPr>
            <p:cNvCxnSpPr>
              <a:cxnSpLocks/>
              <a:stCxn id="98" idx="4"/>
              <a:endCxn id="99" idx="0"/>
            </p:cNvCxnSpPr>
            <p:nvPr/>
          </p:nvCxnSpPr>
          <p:spPr>
            <a:xfrm>
              <a:off x="5110545" y="4734236"/>
              <a:ext cx="11359" cy="282195"/>
            </a:xfrm>
            <a:prstGeom prst="straightConnector1">
              <a:avLst/>
            </a:prstGeom>
            <a:ln w="28575">
              <a:solidFill>
                <a:schemeClr val="bg2">
                  <a:lumMod val="5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126" name="Straight Arrow Connector 125">
              <a:extLst>
                <a:ext uri="{FF2B5EF4-FFF2-40B4-BE49-F238E27FC236}">
                  <a16:creationId xmlns:a16="http://schemas.microsoft.com/office/drawing/2014/main" id="{AE09505B-F1A3-441C-8CB2-A08DE7D0DF11}"/>
                </a:ext>
              </a:extLst>
            </p:cNvPr>
            <p:cNvCxnSpPr>
              <a:cxnSpLocks/>
              <a:stCxn id="99" idx="2"/>
              <a:endCxn id="100" idx="0"/>
            </p:cNvCxnSpPr>
            <p:nvPr/>
          </p:nvCxnSpPr>
          <p:spPr>
            <a:xfrm flipH="1">
              <a:off x="5116564" y="5402193"/>
              <a:ext cx="5340" cy="305199"/>
            </a:xfrm>
            <a:prstGeom prst="straightConnector1">
              <a:avLst/>
            </a:prstGeom>
            <a:ln w="28575">
              <a:solidFill>
                <a:schemeClr val="bg2">
                  <a:lumMod val="50000"/>
                </a:schemeClr>
              </a:solidFill>
              <a:tailEnd type="triangle"/>
            </a:ln>
          </p:spPr>
          <p:style>
            <a:lnRef idx="3">
              <a:schemeClr val="accent3"/>
            </a:lnRef>
            <a:fillRef idx="0">
              <a:schemeClr val="accent3"/>
            </a:fillRef>
            <a:effectRef idx="2">
              <a:schemeClr val="accent3"/>
            </a:effectRef>
            <a:fontRef idx="minor">
              <a:schemeClr val="tx1"/>
            </a:fontRef>
          </p:style>
        </p:cxnSp>
      </p:grpSp>
      <p:pic>
        <p:nvPicPr>
          <p:cNvPr id="132" name="Picture 131">
            <a:extLst>
              <a:ext uri="{FF2B5EF4-FFF2-40B4-BE49-F238E27FC236}">
                <a16:creationId xmlns:a16="http://schemas.microsoft.com/office/drawing/2014/main" id="{4F747E04-418C-4AD2-A408-C83A369430EC}"/>
              </a:ext>
            </a:extLst>
          </p:cNvPr>
          <p:cNvPicPr>
            <a:picLocks noChangeAspect="1"/>
          </p:cNvPicPr>
          <p:nvPr/>
        </p:nvPicPr>
        <p:blipFill rotWithShape="1">
          <a:blip r:embed="rId3"/>
          <a:srcRect t="26905" b="49871"/>
          <a:stretch/>
        </p:blipFill>
        <p:spPr>
          <a:xfrm>
            <a:off x="7324629" y="1984118"/>
            <a:ext cx="4567691" cy="800152"/>
          </a:xfrm>
          <a:prstGeom prst="rect">
            <a:avLst/>
          </a:prstGeom>
        </p:spPr>
      </p:pic>
      <p:pic>
        <p:nvPicPr>
          <p:cNvPr id="133" name="Picture 132">
            <a:extLst>
              <a:ext uri="{FF2B5EF4-FFF2-40B4-BE49-F238E27FC236}">
                <a16:creationId xmlns:a16="http://schemas.microsoft.com/office/drawing/2014/main" id="{4DF84942-6AB6-46A6-A094-402FE5B8A43C}"/>
              </a:ext>
            </a:extLst>
          </p:cNvPr>
          <p:cNvPicPr>
            <a:picLocks noChangeAspect="1"/>
          </p:cNvPicPr>
          <p:nvPr/>
        </p:nvPicPr>
        <p:blipFill rotWithShape="1">
          <a:blip r:embed="rId3"/>
          <a:srcRect t="49899" b="28860"/>
          <a:stretch/>
        </p:blipFill>
        <p:spPr>
          <a:xfrm>
            <a:off x="7324628" y="2774744"/>
            <a:ext cx="4567691" cy="731816"/>
          </a:xfrm>
          <a:prstGeom prst="rect">
            <a:avLst/>
          </a:prstGeom>
        </p:spPr>
      </p:pic>
      <p:sp>
        <p:nvSpPr>
          <p:cNvPr id="61" name="TextBox 60">
            <a:extLst>
              <a:ext uri="{FF2B5EF4-FFF2-40B4-BE49-F238E27FC236}">
                <a16:creationId xmlns:a16="http://schemas.microsoft.com/office/drawing/2014/main" id="{631D566E-8A02-473E-931F-2F3C577B51E0}"/>
              </a:ext>
            </a:extLst>
          </p:cNvPr>
          <p:cNvSpPr txBox="1"/>
          <p:nvPr/>
        </p:nvSpPr>
        <p:spPr>
          <a:xfrm>
            <a:off x="53351" y="3221871"/>
            <a:ext cx="4216610" cy="1200329"/>
          </a:xfrm>
          <a:prstGeom prst="rect">
            <a:avLst/>
          </a:prstGeom>
          <a:noFill/>
        </p:spPr>
        <p:txBody>
          <a:bodyPr wrap="square" rtlCol="0">
            <a:spAutoFit/>
          </a:bodyPr>
          <a:lstStyle/>
          <a:p>
            <a:pPr algn="ctr"/>
            <a:r>
              <a:rPr lang="en-US" sz="2400" dirty="0">
                <a:solidFill>
                  <a:schemeClr val="tx2"/>
                </a:solidFill>
              </a:rPr>
              <a:t>Data-Flow Graph (DFG) </a:t>
            </a:r>
          </a:p>
          <a:p>
            <a:pPr algn="ctr"/>
            <a:r>
              <a:rPr lang="en-US" sz="2400" dirty="0">
                <a:solidFill>
                  <a:schemeClr val="tx2"/>
                </a:solidFill>
              </a:rPr>
              <a:t>as</a:t>
            </a:r>
          </a:p>
          <a:p>
            <a:pPr algn="ctr"/>
            <a:r>
              <a:rPr lang="en-US" sz="2400" dirty="0">
                <a:solidFill>
                  <a:schemeClr val="tx2"/>
                </a:solidFill>
              </a:rPr>
              <a:t>Intermediate Representation</a:t>
            </a:r>
          </a:p>
        </p:txBody>
      </p:sp>
    </p:spTree>
    <p:extLst>
      <p:ext uri="{BB962C8B-B14F-4D97-AF65-F5344CB8AC3E}">
        <p14:creationId xmlns:p14="http://schemas.microsoft.com/office/powerpoint/2010/main" val="3414616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wipe(up)">
                                      <p:cBhvr>
                                        <p:cTn id="7" dur="500"/>
                                        <p:tgtEl>
                                          <p:spTgt spid="1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58"/>
                                        </p:tgtEl>
                                        <p:attrNameLst>
                                          <p:attrName>style.visibility</p:attrName>
                                        </p:attrNameLst>
                                      </p:cBhvr>
                                      <p:to>
                                        <p:strVal val="visible"/>
                                      </p:to>
                                    </p:set>
                                    <p:animEffect transition="in" filter="wipe(up)">
                                      <p:cBhvr>
                                        <p:cTn id="14" dur="500"/>
                                        <p:tgtEl>
                                          <p:spTgt spid="58"/>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wipe(up)">
                                      <p:cBhvr>
                                        <p:cTn id="17" dur="500"/>
                                        <p:tgtEl>
                                          <p:spTgt spid="59"/>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67"/>
                                        </p:tgtEl>
                                        <p:attrNameLst>
                                          <p:attrName>style.visibility</p:attrName>
                                        </p:attrNameLst>
                                      </p:cBhvr>
                                      <p:to>
                                        <p:strVal val="visible"/>
                                      </p:to>
                                    </p:set>
                                    <p:animEffect transition="in" filter="wipe(up)">
                                      <p:cBhvr>
                                        <p:cTn id="20" dur="500"/>
                                        <p:tgtEl>
                                          <p:spTgt spid="6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33"/>
                                        </p:tgtEl>
                                        <p:attrNameLst>
                                          <p:attrName>style.visibility</p:attrName>
                                        </p:attrNameLst>
                                      </p:cBhvr>
                                      <p:to>
                                        <p:strVal val="visible"/>
                                      </p:to>
                                    </p:set>
                                    <p:animEffect transition="in" filter="wipe(up)">
                                      <p:cBhvr>
                                        <p:cTn id="25" dur="500"/>
                                        <p:tgtEl>
                                          <p:spTgt spid="133"/>
                                        </p:tgtEl>
                                      </p:cBhvr>
                                    </p:animEffect>
                                  </p:childTnLst>
                                </p:cTn>
                              </p:par>
                            </p:childTnLst>
                          </p:cTn>
                        </p:par>
                        <p:par>
                          <p:cTn id="26" fill="hold">
                            <p:stCondLst>
                              <p:cond delay="500"/>
                            </p:stCondLst>
                            <p:childTnLst>
                              <p:par>
                                <p:cTn id="27" presetID="22" presetClass="entr" presetSubtype="1" fill="hold" nodeType="afterEffect">
                                  <p:stCondLst>
                                    <p:cond delay="0"/>
                                  </p:stCondLst>
                                  <p:childTnLst>
                                    <p:set>
                                      <p:cBhvr>
                                        <p:cTn id="28" dur="1" fill="hold">
                                          <p:stCondLst>
                                            <p:cond delay="0"/>
                                          </p:stCondLst>
                                        </p:cTn>
                                        <p:tgtEl>
                                          <p:spTgt spid="137"/>
                                        </p:tgtEl>
                                        <p:attrNameLst>
                                          <p:attrName>style.visibility</p:attrName>
                                        </p:attrNameLst>
                                      </p:cBhvr>
                                      <p:to>
                                        <p:strVal val="visible"/>
                                      </p:to>
                                    </p:set>
                                    <p:animEffect transition="in" filter="wipe(up)">
                                      <p:cBhvr>
                                        <p:cTn id="29" dur="500"/>
                                        <p:tgtEl>
                                          <p:spTgt spid="13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58" grpId="0" animBg="1"/>
      <p:bldP spid="59" grpId="0" animBg="1"/>
      <p:bldP spid="67" grpId="0" animBg="1"/>
      <p:bldP spid="6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5C3DA-2A1D-4BDE-914C-921A4DF53A34}"/>
              </a:ext>
            </a:extLst>
          </p:cNvPr>
          <p:cNvSpPr>
            <a:spLocks noGrp="1"/>
          </p:cNvSpPr>
          <p:nvPr>
            <p:ph type="title"/>
          </p:nvPr>
        </p:nvSpPr>
        <p:spPr/>
        <p:txBody>
          <a:bodyPr/>
          <a:lstStyle/>
          <a:p>
            <a:r>
              <a:rPr lang="zh-CN" altLang="en-US" dirty="0"/>
              <a:t>反向求导 </a:t>
            </a:r>
            <a:r>
              <a:rPr lang="en-US" altLang="zh-CN" dirty="0"/>
              <a:t>(Automatic Differentiation)</a:t>
            </a:r>
            <a:endParaRPr lang="en-US" dirty="0"/>
          </a:p>
        </p:txBody>
      </p:sp>
      <p:sp>
        <p:nvSpPr>
          <p:cNvPr id="4" name="Slide Number Placeholder 3">
            <a:extLst>
              <a:ext uri="{FF2B5EF4-FFF2-40B4-BE49-F238E27FC236}">
                <a16:creationId xmlns:a16="http://schemas.microsoft.com/office/drawing/2014/main" id="{A3469525-6D49-4CED-B336-B547B56E0AC4}"/>
              </a:ext>
            </a:extLst>
          </p:cNvPr>
          <p:cNvSpPr>
            <a:spLocks noGrp="1"/>
          </p:cNvSpPr>
          <p:nvPr>
            <p:ph type="sldNum" sz="quarter" idx="12"/>
          </p:nvPr>
        </p:nvSpPr>
        <p:spPr/>
        <p:txBody>
          <a:bodyPr/>
          <a:lstStyle/>
          <a:p>
            <a:fld id="{75405F3C-E1F1-4016-982B-CA91284A1E2D}" type="slidenum">
              <a:rPr lang="en-US" smtClean="0"/>
              <a:t>41</a:t>
            </a:fld>
            <a:endParaRPr lang="en-US"/>
          </a:p>
        </p:txBody>
      </p:sp>
      <p:grpSp>
        <p:nvGrpSpPr>
          <p:cNvPr id="53" name="Group 52">
            <a:extLst>
              <a:ext uri="{FF2B5EF4-FFF2-40B4-BE49-F238E27FC236}">
                <a16:creationId xmlns:a16="http://schemas.microsoft.com/office/drawing/2014/main" id="{F903E8E0-51B2-4518-8D93-FE297A7F152B}"/>
              </a:ext>
            </a:extLst>
          </p:cNvPr>
          <p:cNvGrpSpPr/>
          <p:nvPr/>
        </p:nvGrpSpPr>
        <p:grpSpPr>
          <a:xfrm>
            <a:off x="4374339" y="1926210"/>
            <a:ext cx="2732602" cy="3781182"/>
            <a:chOff x="4451967" y="1815936"/>
            <a:chExt cx="2732602" cy="3781182"/>
          </a:xfrm>
        </p:grpSpPr>
        <mc:AlternateContent xmlns:mc="http://schemas.openxmlformats.org/markup-compatibility/2006" xmlns:a14="http://schemas.microsoft.com/office/drawing/2010/main">
          <mc:Choice Requires="a14">
            <p:sp>
              <p:nvSpPr>
                <p:cNvPr id="26" name="Oval 25">
                  <a:extLst>
                    <a:ext uri="{FF2B5EF4-FFF2-40B4-BE49-F238E27FC236}">
                      <a16:creationId xmlns:a16="http://schemas.microsoft.com/office/drawing/2014/main" id="{4D630EEA-3308-4618-B248-37AA2C568A2A}"/>
                    </a:ext>
                  </a:extLst>
                </p:cNvPr>
                <p:cNvSpPr/>
                <p:nvPr/>
              </p:nvSpPr>
              <p:spPr>
                <a:xfrm>
                  <a:off x="5555185" y="4124571"/>
                  <a:ext cx="504824" cy="487082"/>
                </a:xfrm>
                <a:prstGeom prst="ellipse">
                  <a:avLst/>
                </a:prstGeom>
                <a:solidFill>
                  <a:schemeClr val="accent5">
                    <a:lumMod val="40000"/>
                    <a:lumOff val="6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  </m:t>
                        </m:r>
                        <m:r>
                          <a:rPr lang="en-US" sz="2400" i="0"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b</m:t>
                        </m:r>
                        <m:r>
                          <a:rPr lang="en-US" sz="2400" i="1" smtClean="0">
                            <a:latin typeface="Cambria Math" panose="02040503050406030204" pitchFamily="18" charset="0"/>
                            <a:ea typeface="Cambria Math" panose="02040503050406030204" pitchFamily="18" charset="0"/>
                          </a:rPr>
                          <m:t> </m:t>
                        </m:r>
                      </m:oMath>
                    </m:oMathPara>
                  </a14:m>
                  <a:endParaRPr lang="en-US" sz="2400" dirty="0"/>
                </a:p>
              </p:txBody>
            </p:sp>
          </mc:Choice>
          <mc:Fallback xmlns="">
            <p:sp>
              <p:nvSpPr>
                <p:cNvPr id="26" name="Oval 25">
                  <a:extLst>
                    <a:ext uri="{FF2B5EF4-FFF2-40B4-BE49-F238E27FC236}">
                      <a16:creationId xmlns:a16="http://schemas.microsoft.com/office/drawing/2014/main" id="{4D630EEA-3308-4618-B248-37AA2C568A2A}"/>
                    </a:ext>
                  </a:extLst>
                </p:cNvPr>
                <p:cNvSpPr>
                  <a:spLocks noRot="1" noChangeAspect="1" noMove="1" noResize="1" noEditPoints="1" noAdjustHandles="1" noChangeArrowheads="1" noChangeShapeType="1" noTextEdit="1"/>
                </p:cNvSpPr>
                <p:nvPr/>
              </p:nvSpPr>
              <p:spPr>
                <a:xfrm>
                  <a:off x="5555185" y="4124571"/>
                  <a:ext cx="504824" cy="487082"/>
                </a:xfrm>
                <a:prstGeom prst="ellipse">
                  <a:avLst/>
                </a:prstGeom>
                <a:blipFill>
                  <a:blip r:embed="rId3"/>
                  <a:stretch>
                    <a:fillRect l="-13095" r="-4762"/>
                  </a:stretch>
                </a:blipFill>
                <a:ln>
                  <a:solidFill>
                    <a:schemeClr val="tx1"/>
                  </a:solidFill>
                </a:ln>
              </p:spPr>
              <p:txBody>
                <a:bodyPr/>
                <a:lstStyle/>
                <a:p>
                  <a:r>
                    <a:rPr lang="en-US">
                      <a:noFill/>
                    </a:rPr>
                    <a:t> </a:t>
                  </a:r>
                </a:p>
              </p:txBody>
            </p:sp>
          </mc:Fallback>
        </mc:AlternateContent>
        <p:grpSp>
          <p:nvGrpSpPr>
            <p:cNvPr id="27" name="Group 26">
              <a:extLst>
                <a:ext uri="{FF2B5EF4-FFF2-40B4-BE49-F238E27FC236}">
                  <a16:creationId xmlns:a16="http://schemas.microsoft.com/office/drawing/2014/main" id="{EBCAEBE2-C554-4C27-B443-F0B2B5ABB90B}"/>
                </a:ext>
              </a:extLst>
            </p:cNvPr>
            <p:cNvGrpSpPr/>
            <p:nvPr/>
          </p:nvGrpSpPr>
          <p:grpSpPr>
            <a:xfrm>
              <a:off x="5578396" y="4868636"/>
              <a:ext cx="481222" cy="461665"/>
              <a:chOff x="-260936" y="5281760"/>
              <a:chExt cx="481222" cy="461665"/>
            </a:xfrm>
          </p:grpSpPr>
          <p:sp>
            <p:nvSpPr>
              <p:cNvPr id="28" name="Rectangle 27">
                <a:extLst>
                  <a:ext uri="{FF2B5EF4-FFF2-40B4-BE49-F238E27FC236}">
                    <a16:creationId xmlns:a16="http://schemas.microsoft.com/office/drawing/2014/main" id="{68C3A356-1C51-4128-ABD7-B45FA0C2814F}"/>
                  </a:ext>
                </a:extLst>
              </p:cNvPr>
              <p:cNvSpPr/>
              <p:nvPr/>
            </p:nvSpPr>
            <p:spPr>
              <a:xfrm>
                <a:off x="-224000" y="5319712"/>
                <a:ext cx="390525" cy="385762"/>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F8BE505-E607-4170-AB09-ABA9E9F1ED95}"/>
                      </a:ext>
                    </a:extLst>
                  </p:cNvPr>
                  <p:cNvSpPr txBox="1"/>
                  <p:nvPr/>
                </p:nvSpPr>
                <p:spPr>
                  <a:xfrm>
                    <a:off x="-260936" y="5281760"/>
                    <a:ext cx="481222" cy="461665"/>
                  </a:xfrm>
                  <a:prstGeom prst="rect">
                    <a:avLst/>
                  </a:prstGeom>
                  <a:noFill/>
                </p:spPr>
                <p:txBody>
                  <a:bodyPr wrap="none" rtlCol="0">
                    <a:spAutoFit/>
                  </a:bodyPr>
                  <a:lstStyle/>
                  <a:p>
                    <a:r>
                      <a:rPr lang="el-GR" sz="2400" dirty="0"/>
                      <a:t>Σ</a:t>
                    </a:r>
                    <a14:m>
                      <m:oMath xmlns:m="http://schemas.openxmlformats.org/officeDocument/2006/math">
                        <m:r>
                          <a:rPr lang="en-US" sz="2000" b="1">
                            <a:latin typeface="Cambria Math" panose="02040503050406030204" pitchFamily="18" charset="0"/>
                            <a:ea typeface="Cambria Math" panose="02040503050406030204" pitchFamily="18" charset="0"/>
                          </a:rPr>
                          <m:t>𝐠</m:t>
                        </m:r>
                      </m:oMath>
                    </a14:m>
                    <a:endParaRPr lang="en-US" sz="2400" dirty="0"/>
                  </a:p>
                </p:txBody>
              </p:sp>
            </mc:Choice>
            <mc:Fallback xmlns="">
              <p:sp>
                <p:nvSpPr>
                  <p:cNvPr id="29" name="TextBox 28">
                    <a:extLst>
                      <a:ext uri="{FF2B5EF4-FFF2-40B4-BE49-F238E27FC236}">
                        <a16:creationId xmlns:a16="http://schemas.microsoft.com/office/drawing/2014/main" id="{9F8BE505-E607-4170-AB09-ABA9E9F1ED95}"/>
                      </a:ext>
                    </a:extLst>
                  </p:cNvPr>
                  <p:cNvSpPr txBox="1">
                    <a:spLocks noRot="1" noChangeAspect="1" noMove="1" noResize="1" noEditPoints="1" noAdjustHandles="1" noChangeArrowheads="1" noChangeShapeType="1" noTextEdit="1"/>
                  </p:cNvSpPr>
                  <p:nvPr/>
                </p:nvSpPr>
                <p:spPr>
                  <a:xfrm>
                    <a:off x="-260936" y="5281760"/>
                    <a:ext cx="481222" cy="461665"/>
                  </a:xfrm>
                  <a:prstGeom prst="rect">
                    <a:avLst/>
                  </a:prstGeom>
                  <a:blipFill>
                    <a:blip r:embed="rId4"/>
                    <a:stretch>
                      <a:fillRect l="-18987" t="-9333" r="-1266" b="-3200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0" name="Oval 29">
                  <a:extLst>
                    <a:ext uri="{FF2B5EF4-FFF2-40B4-BE49-F238E27FC236}">
                      <a16:creationId xmlns:a16="http://schemas.microsoft.com/office/drawing/2014/main" id="{8555F9A1-4E52-4526-91BA-BC438532431C}"/>
                    </a:ext>
                  </a:extLst>
                </p:cNvPr>
                <p:cNvSpPr/>
                <p:nvPr/>
              </p:nvSpPr>
              <p:spPr>
                <a:xfrm>
                  <a:off x="6166517" y="3141112"/>
                  <a:ext cx="504824" cy="487082"/>
                </a:xfrm>
                <a:prstGeom prst="ellipse">
                  <a:avLst/>
                </a:prstGeom>
                <a:solidFill>
                  <a:schemeClr val="accent5">
                    <a:lumMod val="40000"/>
                    <a:lumOff val="6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  </m:t>
                        </m:r>
                        <m:r>
                          <a:rPr lang="en-US" sz="2400" i="0"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a</m:t>
                        </m:r>
                        <m:r>
                          <a:rPr lang="en-US" sz="2400" i="1" smtClean="0">
                            <a:latin typeface="Cambria Math" panose="02040503050406030204" pitchFamily="18" charset="0"/>
                            <a:ea typeface="Cambria Math" panose="02040503050406030204" pitchFamily="18" charset="0"/>
                          </a:rPr>
                          <m:t> </m:t>
                        </m:r>
                      </m:oMath>
                    </m:oMathPara>
                  </a14:m>
                  <a:endParaRPr lang="en-US" sz="2400" dirty="0"/>
                </a:p>
              </p:txBody>
            </p:sp>
          </mc:Choice>
          <mc:Fallback xmlns="">
            <p:sp>
              <p:nvSpPr>
                <p:cNvPr id="30" name="Oval 29">
                  <a:extLst>
                    <a:ext uri="{FF2B5EF4-FFF2-40B4-BE49-F238E27FC236}">
                      <a16:creationId xmlns:a16="http://schemas.microsoft.com/office/drawing/2014/main" id="{8555F9A1-4E52-4526-91BA-BC438532431C}"/>
                    </a:ext>
                  </a:extLst>
                </p:cNvPr>
                <p:cNvSpPr>
                  <a:spLocks noRot="1" noChangeAspect="1" noMove="1" noResize="1" noEditPoints="1" noAdjustHandles="1" noChangeArrowheads="1" noChangeShapeType="1" noTextEdit="1"/>
                </p:cNvSpPr>
                <p:nvPr/>
              </p:nvSpPr>
              <p:spPr>
                <a:xfrm>
                  <a:off x="6166517" y="3141112"/>
                  <a:ext cx="504824" cy="487082"/>
                </a:xfrm>
                <a:prstGeom prst="ellipse">
                  <a:avLst/>
                </a:prstGeom>
                <a:blipFill>
                  <a:blip r:embed="rId5"/>
                  <a:stretch>
                    <a:fillRect l="-11765"/>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D43E41CA-A15D-4BB6-A500-AC3528D77F83}"/>
                    </a:ext>
                  </a:extLst>
                </p:cNvPr>
                <p:cNvSpPr/>
                <p:nvPr/>
              </p:nvSpPr>
              <p:spPr>
                <a:xfrm>
                  <a:off x="6019842" y="1815936"/>
                  <a:ext cx="504824" cy="487082"/>
                </a:xfrm>
                <a:prstGeom prst="ellipse">
                  <a:avLst/>
                </a:prstGeom>
                <a:solidFill>
                  <a:schemeClr val="accent5">
                    <a:lumMod val="40000"/>
                    <a:lumOff val="6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  </m:t>
                        </m:r>
                        <m:r>
                          <a:rPr lang="en-US" sz="2400" i="0"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x</m:t>
                        </m:r>
                        <m:r>
                          <a:rPr lang="en-US" sz="2400" i="1" smtClean="0">
                            <a:latin typeface="Cambria Math" panose="02040503050406030204" pitchFamily="18" charset="0"/>
                            <a:ea typeface="Cambria Math" panose="02040503050406030204" pitchFamily="18" charset="0"/>
                          </a:rPr>
                          <m:t> </m:t>
                        </m:r>
                      </m:oMath>
                    </m:oMathPara>
                  </a14:m>
                  <a:endParaRPr lang="en-US" sz="2400" dirty="0"/>
                </a:p>
              </p:txBody>
            </p:sp>
          </mc:Choice>
          <mc:Fallback xmlns="">
            <p:sp>
              <p:nvSpPr>
                <p:cNvPr id="31" name="Oval 30">
                  <a:extLst>
                    <a:ext uri="{FF2B5EF4-FFF2-40B4-BE49-F238E27FC236}">
                      <a16:creationId xmlns:a16="http://schemas.microsoft.com/office/drawing/2014/main" id="{D43E41CA-A15D-4BB6-A500-AC3528D77F83}"/>
                    </a:ext>
                  </a:extLst>
                </p:cNvPr>
                <p:cNvSpPr>
                  <a:spLocks noRot="1" noChangeAspect="1" noMove="1" noResize="1" noEditPoints="1" noAdjustHandles="1" noChangeArrowheads="1" noChangeShapeType="1" noTextEdit="1"/>
                </p:cNvSpPr>
                <p:nvPr/>
              </p:nvSpPr>
              <p:spPr>
                <a:xfrm>
                  <a:off x="6019842" y="1815936"/>
                  <a:ext cx="504824" cy="487082"/>
                </a:xfrm>
                <a:prstGeom prst="ellipse">
                  <a:avLst/>
                </a:prstGeom>
                <a:blipFill>
                  <a:blip r:embed="rId6"/>
                  <a:stretch>
                    <a:fillRect l="-11765"/>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6306A374-1E1E-409C-814B-680680E4BE4D}"/>
                    </a:ext>
                  </a:extLst>
                </p:cNvPr>
                <p:cNvSpPr/>
                <p:nvPr/>
              </p:nvSpPr>
              <p:spPr>
                <a:xfrm>
                  <a:off x="6671341" y="1819399"/>
                  <a:ext cx="504824" cy="487082"/>
                </a:xfrm>
                <a:prstGeom prst="ellipse">
                  <a:avLst/>
                </a:prstGeom>
                <a:solidFill>
                  <a:schemeClr val="accent5">
                    <a:lumMod val="40000"/>
                    <a:lumOff val="6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  </m:t>
                        </m:r>
                        <m:r>
                          <a:rPr lang="en-US" sz="2400" i="0"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y</m:t>
                        </m:r>
                        <m:r>
                          <a:rPr lang="en-US" sz="2400" i="1" smtClean="0">
                            <a:latin typeface="Cambria Math" panose="02040503050406030204" pitchFamily="18" charset="0"/>
                            <a:ea typeface="Cambria Math" panose="02040503050406030204" pitchFamily="18" charset="0"/>
                          </a:rPr>
                          <m:t> </m:t>
                        </m:r>
                      </m:oMath>
                    </m:oMathPara>
                  </a14:m>
                  <a:endParaRPr lang="en-US" sz="2400" dirty="0"/>
                </a:p>
              </p:txBody>
            </p:sp>
          </mc:Choice>
          <mc:Fallback xmlns="">
            <p:sp>
              <p:nvSpPr>
                <p:cNvPr id="32" name="Oval 31">
                  <a:extLst>
                    <a:ext uri="{FF2B5EF4-FFF2-40B4-BE49-F238E27FC236}">
                      <a16:creationId xmlns:a16="http://schemas.microsoft.com/office/drawing/2014/main" id="{6306A374-1E1E-409C-814B-680680E4BE4D}"/>
                    </a:ext>
                  </a:extLst>
                </p:cNvPr>
                <p:cNvSpPr>
                  <a:spLocks noRot="1" noChangeAspect="1" noMove="1" noResize="1" noEditPoints="1" noAdjustHandles="1" noChangeArrowheads="1" noChangeShapeType="1" noTextEdit="1"/>
                </p:cNvSpPr>
                <p:nvPr/>
              </p:nvSpPr>
              <p:spPr>
                <a:xfrm>
                  <a:off x="6671341" y="1819399"/>
                  <a:ext cx="504824" cy="487082"/>
                </a:xfrm>
                <a:prstGeom prst="ellipse">
                  <a:avLst/>
                </a:prstGeom>
                <a:blipFill>
                  <a:blip r:embed="rId7"/>
                  <a:stretch>
                    <a:fillRect l="-11905" r="-3571" b="-8642"/>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Oval 32">
                  <a:extLst>
                    <a:ext uri="{FF2B5EF4-FFF2-40B4-BE49-F238E27FC236}">
                      <a16:creationId xmlns:a16="http://schemas.microsoft.com/office/drawing/2014/main" id="{8F5EE14A-5A22-4AF1-9A03-D548FCF433E5}"/>
                    </a:ext>
                  </a:extLst>
                </p:cNvPr>
                <p:cNvSpPr/>
                <p:nvPr/>
              </p:nvSpPr>
              <p:spPr>
                <a:xfrm>
                  <a:off x="6679745" y="2513168"/>
                  <a:ext cx="504824" cy="487083"/>
                </a:xfrm>
                <a:prstGeom prst="ellipse">
                  <a:avLst/>
                </a:prstGeom>
                <a:solidFill>
                  <a:schemeClr val="accent5">
                    <a:lumMod val="40000"/>
                    <a:lumOff val="6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  </m:t>
                        </m:r>
                        <m:r>
                          <a:rPr lang="en-US" sz="2400" i="0"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z</m:t>
                        </m:r>
                        <m:r>
                          <a:rPr lang="en-US" sz="2400" i="1" smtClean="0">
                            <a:latin typeface="Cambria Math" panose="02040503050406030204" pitchFamily="18" charset="0"/>
                            <a:ea typeface="Cambria Math" panose="02040503050406030204" pitchFamily="18" charset="0"/>
                          </a:rPr>
                          <m:t> </m:t>
                        </m:r>
                      </m:oMath>
                    </m:oMathPara>
                  </a14:m>
                  <a:endParaRPr lang="en-US" sz="2400" dirty="0"/>
                </a:p>
              </p:txBody>
            </p:sp>
          </mc:Choice>
          <mc:Fallback xmlns="">
            <p:sp>
              <p:nvSpPr>
                <p:cNvPr id="33" name="Oval 32">
                  <a:extLst>
                    <a:ext uri="{FF2B5EF4-FFF2-40B4-BE49-F238E27FC236}">
                      <a16:creationId xmlns:a16="http://schemas.microsoft.com/office/drawing/2014/main" id="{8F5EE14A-5A22-4AF1-9A03-D548FCF433E5}"/>
                    </a:ext>
                  </a:extLst>
                </p:cNvPr>
                <p:cNvSpPr>
                  <a:spLocks noRot="1" noChangeAspect="1" noMove="1" noResize="1" noEditPoints="1" noAdjustHandles="1" noChangeArrowheads="1" noChangeShapeType="1" noTextEdit="1"/>
                </p:cNvSpPr>
                <p:nvPr/>
              </p:nvSpPr>
              <p:spPr>
                <a:xfrm>
                  <a:off x="6679745" y="2513168"/>
                  <a:ext cx="504824" cy="487083"/>
                </a:xfrm>
                <a:prstGeom prst="ellipse">
                  <a:avLst/>
                </a:prstGeom>
                <a:blipFill>
                  <a:blip r:embed="rId8"/>
                  <a:stretch>
                    <a:fillRect l="-10588"/>
                  </a:stretch>
                </a:blipFill>
                <a:ln>
                  <a:solidFill>
                    <a:schemeClr val="tx1"/>
                  </a:solidFill>
                </a:ln>
              </p:spPr>
              <p:txBody>
                <a:bodyPr/>
                <a:lstStyle/>
                <a:p>
                  <a:r>
                    <a:rPr lang="en-US">
                      <a:noFill/>
                    </a:rPr>
                    <a:t> </a:t>
                  </a:r>
                </a:p>
              </p:txBody>
            </p:sp>
          </mc:Fallback>
        </mc:AlternateContent>
        <p:grpSp>
          <p:nvGrpSpPr>
            <p:cNvPr id="34" name="Group 33">
              <a:extLst>
                <a:ext uri="{FF2B5EF4-FFF2-40B4-BE49-F238E27FC236}">
                  <a16:creationId xmlns:a16="http://schemas.microsoft.com/office/drawing/2014/main" id="{2C96A747-EF84-4DB6-9218-63848EDA21B4}"/>
                </a:ext>
              </a:extLst>
            </p:cNvPr>
            <p:cNvGrpSpPr/>
            <p:nvPr/>
          </p:nvGrpSpPr>
          <p:grpSpPr>
            <a:xfrm>
              <a:off x="5559973" y="3435691"/>
              <a:ext cx="503664" cy="417192"/>
              <a:chOff x="-269433" y="5288282"/>
              <a:chExt cx="503664" cy="417192"/>
            </a:xfrm>
          </p:grpSpPr>
          <p:sp>
            <p:nvSpPr>
              <p:cNvPr id="35" name="Rectangle 34">
                <a:extLst>
                  <a:ext uri="{FF2B5EF4-FFF2-40B4-BE49-F238E27FC236}">
                    <a16:creationId xmlns:a16="http://schemas.microsoft.com/office/drawing/2014/main" id="{84B4C779-EF02-4DCB-9151-E7954AC54741}"/>
                  </a:ext>
                </a:extLst>
              </p:cNvPr>
              <p:cNvSpPr/>
              <p:nvPr/>
            </p:nvSpPr>
            <p:spPr>
              <a:xfrm>
                <a:off x="-224000" y="5319712"/>
                <a:ext cx="390525" cy="385762"/>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12BBDBF4-6B83-4FCA-B4F1-6804DCE36B75}"/>
                      </a:ext>
                    </a:extLst>
                  </p:cNvPr>
                  <p:cNvSpPr txBox="1"/>
                  <p:nvPr/>
                </p:nvSpPr>
                <p:spPr>
                  <a:xfrm>
                    <a:off x="-269433" y="5288282"/>
                    <a:ext cx="503664" cy="400110"/>
                  </a:xfrm>
                  <a:prstGeom prst="rect">
                    <a:avLst/>
                  </a:prstGeom>
                  <a:noFill/>
                </p:spPr>
                <p:txBody>
                  <a:bodyPr wrap="none" rtlCol="0">
                    <a:spAutoFit/>
                  </a:bodyPr>
                  <a:lstStyle/>
                  <a:p>
                    <a:r>
                      <a:rPr lang="en-US" sz="2000" b="1" dirty="0"/>
                      <a:t>+</a:t>
                    </a:r>
                    <a14:m>
                      <m:oMath xmlns:m="http://schemas.openxmlformats.org/officeDocument/2006/math">
                        <m:r>
                          <a:rPr lang="en-US" sz="2000" b="1" i="0" smtClean="0">
                            <a:latin typeface="Cambria Math" panose="02040503050406030204" pitchFamily="18" charset="0"/>
                            <a:ea typeface="Cambria Math" panose="02040503050406030204" pitchFamily="18" charset="0"/>
                          </a:rPr>
                          <m:t>𝐠</m:t>
                        </m:r>
                      </m:oMath>
                    </a14:m>
                    <a:endParaRPr lang="en-US" sz="2000" dirty="0"/>
                  </a:p>
                </p:txBody>
              </p:sp>
            </mc:Choice>
            <mc:Fallback xmlns="">
              <p:sp>
                <p:nvSpPr>
                  <p:cNvPr id="36" name="TextBox 35">
                    <a:extLst>
                      <a:ext uri="{FF2B5EF4-FFF2-40B4-BE49-F238E27FC236}">
                        <a16:creationId xmlns:a16="http://schemas.microsoft.com/office/drawing/2014/main" id="{12BBDBF4-6B83-4FCA-B4F1-6804DCE36B75}"/>
                      </a:ext>
                    </a:extLst>
                  </p:cNvPr>
                  <p:cNvSpPr txBox="1">
                    <a:spLocks noRot="1" noChangeAspect="1" noMove="1" noResize="1" noEditPoints="1" noAdjustHandles="1" noChangeArrowheads="1" noChangeShapeType="1" noTextEdit="1"/>
                  </p:cNvSpPr>
                  <p:nvPr/>
                </p:nvSpPr>
                <p:spPr>
                  <a:xfrm>
                    <a:off x="-269433" y="5288282"/>
                    <a:ext cx="503664" cy="400110"/>
                  </a:xfrm>
                  <a:prstGeom prst="rect">
                    <a:avLst/>
                  </a:prstGeom>
                  <a:blipFill>
                    <a:blip r:embed="rId9"/>
                    <a:stretch>
                      <a:fillRect l="-12048" t="-7692" r="-1205" b="-29231"/>
                    </a:stretch>
                  </a:blipFill>
                </p:spPr>
                <p:txBody>
                  <a:bodyPr/>
                  <a:lstStyle/>
                  <a:p>
                    <a:r>
                      <a:rPr lang="en-US">
                        <a:noFill/>
                      </a:rPr>
                      <a:t> </a:t>
                    </a:r>
                  </a:p>
                </p:txBody>
              </p:sp>
            </mc:Fallback>
          </mc:AlternateContent>
        </p:grpSp>
        <p:grpSp>
          <p:nvGrpSpPr>
            <p:cNvPr id="37" name="Group 36">
              <a:extLst>
                <a:ext uri="{FF2B5EF4-FFF2-40B4-BE49-F238E27FC236}">
                  <a16:creationId xmlns:a16="http://schemas.microsoft.com/office/drawing/2014/main" id="{16CF5632-11D5-42BF-8DFF-238C733202B5}"/>
                </a:ext>
              </a:extLst>
            </p:cNvPr>
            <p:cNvGrpSpPr/>
            <p:nvPr/>
          </p:nvGrpSpPr>
          <p:grpSpPr>
            <a:xfrm>
              <a:off x="5843797" y="2541158"/>
              <a:ext cx="439544" cy="400110"/>
              <a:chOff x="-243393" y="5306321"/>
              <a:chExt cx="439544" cy="400110"/>
            </a:xfrm>
          </p:grpSpPr>
          <p:sp>
            <p:nvSpPr>
              <p:cNvPr id="38" name="Rectangle 37">
                <a:extLst>
                  <a:ext uri="{FF2B5EF4-FFF2-40B4-BE49-F238E27FC236}">
                    <a16:creationId xmlns:a16="http://schemas.microsoft.com/office/drawing/2014/main" id="{91A60150-3AB0-455D-87FF-BE539D229A6C}"/>
                  </a:ext>
                </a:extLst>
              </p:cNvPr>
              <p:cNvSpPr/>
              <p:nvPr/>
            </p:nvSpPr>
            <p:spPr>
              <a:xfrm>
                <a:off x="-224000" y="5319712"/>
                <a:ext cx="390525" cy="385762"/>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E096AE93-452A-41C7-A617-74B90358E82F}"/>
                      </a:ext>
                    </a:extLst>
                  </p:cNvPr>
                  <p:cNvSpPr txBox="1"/>
                  <p:nvPr/>
                </p:nvSpPr>
                <p:spPr>
                  <a:xfrm>
                    <a:off x="-243393" y="5306321"/>
                    <a:ext cx="439544" cy="400110"/>
                  </a:xfrm>
                  <a:prstGeom prst="rect">
                    <a:avLst/>
                  </a:prstGeom>
                  <a:noFill/>
                </p:spPr>
                <p:txBody>
                  <a:bodyPr wrap="none" rtlCol="0">
                    <a:spAutoFit/>
                  </a:bodyPr>
                  <a:lstStyle/>
                  <a:p>
                    <a:r>
                      <a:rPr lang="en-US" sz="2000" b="1" dirty="0"/>
                      <a:t>*</a:t>
                    </a:r>
                    <a14:m>
                      <m:oMath xmlns:m="http://schemas.openxmlformats.org/officeDocument/2006/math">
                        <m:r>
                          <a:rPr lang="en-US" sz="2000" b="1" i="0" smtClean="0">
                            <a:latin typeface="Cambria Math" panose="02040503050406030204" pitchFamily="18" charset="0"/>
                            <a:ea typeface="Cambria Math" panose="02040503050406030204" pitchFamily="18" charset="0"/>
                          </a:rPr>
                          <m:t>𝐠</m:t>
                        </m:r>
                      </m:oMath>
                    </a14:m>
                    <a:endParaRPr lang="en-US" sz="2000" dirty="0"/>
                  </a:p>
                </p:txBody>
              </p:sp>
            </mc:Choice>
            <mc:Fallback xmlns="">
              <p:sp>
                <p:nvSpPr>
                  <p:cNvPr id="39" name="TextBox 38">
                    <a:extLst>
                      <a:ext uri="{FF2B5EF4-FFF2-40B4-BE49-F238E27FC236}">
                        <a16:creationId xmlns:a16="http://schemas.microsoft.com/office/drawing/2014/main" id="{E096AE93-452A-41C7-A617-74B90358E82F}"/>
                      </a:ext>
                    </a:extLst>
                  </p:cNvPr>
                  <p:cNvSpPr txBox="1">
                    <a:spLocks noRot="1" noChangeAspect="1" noMove="1" noResize="1" noEditPoints="1" noAdjustHandles="1" noChangeArrowheads="1" noChangeShapeType="1" noTextEdit="1"/>
                  </p:cNvSpPr>
                  <p:nvPr/>
                </p:nvSpPr>
                <p:spPr>
                  <a:xfrm>
                    <a:off x="-243393" y="5306321"/>
                    <a:ext cx="439544" cy="400110"/>
                  </a:xfrm>
                  <a:prstGeom prst="rect">
                    <a:avLst/>
                  </a:prstGeom>
                  <a:blipFill>
                    <a:blip r:embed="rId10"/>
                    <a:stretch>
                      <a:fillRect l="-15278" t="-7576" b="-27273"/>
                    </a:stretch>
                  </a:blipFill>
                </p:spPr>
                <p:txBody>
                  <a:bodyPr/>
                  <a:lstStyle/>
                  <a:p>
                    <a:r>
                      <a:rPr lang="en-US">
                        <a:noFill/>
                      </a:rPr>
                      <a:t> </a:t>
                    </a:r>
                  </a:p>
                </p:txBody>
              </p:sp>
            </mc:Fallback>
          </mc:AlternateContent>
        </p:grpSp>
        <p:cxnSp>
          <p:nvCxnSpPr>
            <p:cNvPr id="40" name="Straight Arrow Connector 39">
              <a:extLst>
                <a:ext uri="{FF2B5EF4-FFF2-40B4-BE49-F238E27FC236}">
                  <a16:creationId xmlns:a16="http://schemas.microsoft.com/office/drawing/2014/main" id="{824D1812-D6DE-4675-AAA4-74DCBD0E4259}"/>
                </a:ext>
              </a:extLst>
            </p:cNvPr>
            <p:cNvCxnSpPr>
              <a:cxnSpLocks/>
              <a:stCxn id="100" idx="0"/>
            </p:cNvCxnSpPr>
            <p:nvPr/>
          </p:nvCxnSpPr>
          <p:spPr>
            <a:xfrm flipV="1">
              <a:off x="5194192" y="5291919"/>
              <a:ext cx="421140" cy="305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D87DECC-35EC-497C-B1ED-63419FBEC916}"/>
                </a:ext>
              </a:extLst>
            </p:cNvPr>
            <p:cNvCxnSpPr/>
            <p:nvPr/>
          </p:nvCxnSpPr>
          <p:spPr>
            <a:xfrm>
              <a:off x="5268683" y="4526331"/>
              <a:ext cx="309713" cy="380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5C7F63E-FD0E-488D-BAF8-97503CC2D931}"/>
                </a:ext>
              </a:extLst>
            </p:cNvPr>
            <p:cNvCxnSpPr>
              <a:stCxn id="29" idx="0"/>
              <a:endCxn id="26" idx="4"/>
            </p:cNvCxnSpPr>
            <p:nvPr/>
          </p:nvCxnSpPr>
          <p:spPr>
            <a:xfrm flipH="1" flipV="1">
              <a:off x="5807597" y="4611653"/>
              <a:ext cx="11410" cy="256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36DB78E6-B481-4F43-96FB-6F6F70A068EC}"/>
                </a:ext>
              </a:extLst>
            </p:cNvPr>
            <p:cNvCxnSpPr>
              <a:stCxn id="26" idx="0"/>
              <a:endCxn id="36" idx="2"/>
            </p:cNvCxnSpPr>
            <p:nvPr/>
          </p:nvCxnSpPr>
          <p:spPr>
            <a:xfrm flipV="1">
              <a:off x="5807597" y="3835801"/>
              <a:ext cx="4208" cy="288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4302D22-23D2-4815-88C2-5964D7A83D94}"/>
                </a:ext>
              </a:extLst>
            </p:cNvPr>
            <p:cNvCxnSpPr>
              <a:cxnSpLocks/>
              <a:stCxn id="96" idx="6"/>
            </p:cNvCxnSpPr>
            <p:nvPr/>
          </p:nvCxnSpPr>
          <p:spPr>
            <a:xfrm>
              <a:off x="4790605" y="3440321"/>
              <a:ext cx="723127" cy="153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FF91514-3DC4-46AA-BFCA-31EB205B5D95}"/>
                </a:ext>
              </a:extLst>
            </p:cNvPr>
            <p:cNvCxnSpPr>
              <a:stCxn id="36" idx="3"/>
              <a:endCxn id="30" idx="3"/>
            </p:cNvCxnSpPr>
            <p:nvPr/>
          </p:nvCxnSpPr>
          <p:spPr>
            <a:xfrm flipV="1">
              <a:off x="6063637" y="3556862"/>
              <a:ext cx="176810" cy="78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32089812-CD6F-4F5F-9222-B9573F70B0A1}"/>
                </a:ext>
              </a:extLst>
            </p:cNvPr>
            <p:cNvCxnSpPr>
              <a:stCxn id="30" idx="1"/>
              <a:endCxn id="38" idx="2"/>
            </p:cNvCxnSpPr>
            <p:nvPr/>
          </p:nvCxnSpPr>
          <p:spPr>
            <a:xfrm flipH="1" flipV="1">
              <a:off x="6058453" y="2940311"/>
              <a:ext cx="181994" cy="272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6061281E-6981-4A14-BD8C-F670D85733F0}"/>
                </a:ext>
              </a:extLst>
            </p:cNvPr>
            <p:cNvCxnSpPr>
              <a:cxnSpLocks/>
              <a:stCxn id="58" idx="5"/>
              <a:endCxn id="39" idx="1"/>
            </p:cNvCxnSpPr>
            <p:nvPr/>
          </p:nvCxnSpPr>
          <p:spPr>
            <a:xfrm>
              <a:off x="4451967" y="2227147"/>
              <a:ext cx="1391830" cy="514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31A57F2-6987-450B-BD84-31BBB8662D65}"/>
                </a:ext>
              </a:extLst>
            </p:cNvPr>
            <p:cNvCxnSpPr>
              <a:cxnSpLocks/>
              <a:stCxn id="59" idx="5"/>
              <a:endCxn id="39" idx="1"/>
            </p:cNvCxnSpPr>
            <p:nvPr/>
          </p:nvCxnSpPr>
          <p:spPr>
            <a:xfrm>
              <a:off x="5125602" y="2231686"/>
              <a:ext cx="718195" cy="509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368A1DF-5761-41FA-BF91-C076F4B73726}"/>
                </a:ext>
              </a:extLst>
            </p:cNvPr>
            <p:cNvCxnSpPr>
              <a:cxnSpLocks/>
              <a:stCxn id="67" idx="4"/>
              <a:endCxn id="39" idx="1"/>
            </p:cNvCxnSpPr>
            <p:nvPr/>
          </p:nvCxnSpPr>
          <p:spPr>
            <a:xfrm>
              <a:off x="5620755" y="2307619"/>
              <a:ext cx="223042" cy="433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E7A91C6-E1FD-4E34-86FC-0911E93002B1}"/>
                </a:ext>
              </a:extLst>
            </p:cNvPr>
            <p:cNvCxnSpPr>
              <a:stCxn id="39" idx="0"/>
              <a:endCxn id="31" idx="4"/>
            </p:cNvCxnSpPr>
            <p:nvPr/>
          </p:nvCxnSpPr>
          <p:spPr>
            <a:xfrm flipV="1">
              <a:off x="6063569" y="2303018"/>
              <a:ext cx="208685" cy="238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AF56B44-FF11-4506-971C-A11909FF6962}"/>
                </a:ext>
              </a:extLst>
            </p:cNvPr>
            <p:cNvCxnSpPr>
              <a:stCxn id="39" idx="3"/>
              <a:endCxn id="32" idx="3"/>
            </p:cNvCxnSpPr>
            <p:nvPr/>
          </p:nvCxnSpPr>
          <p:spPr>
            <a:xfrm flipV="1">
              <a:off x="6283341" y="2235149"/>
              <a:ext cx="461930" cy="506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0DC7E76-EA82-45AA-A7B0-3989D22399CE}"/>
                </a:ext>
              </a:extLst>
            </p:cNvPr>
            <p:cNvCxnSpPr>
              <a:stCxn id="39" idx="3"/>
              <a:endCxn id="33" idx="2"/>
            </p:cNvCxnSpPr>
            <p:nvPr/>
          </p:nvCxnSpPr>
          <p:spPr>
            <a:xfrm>
              <a:off x="6283341" y="2741213"/>
              <a:ext cx="396404" cy="154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6" name="TextBox 65">
            <a:extLst>
              <a:ext uri="{FF2B5EF4-FFF2-40B4-BE49-F238E27FC236}">
                <a16:creationId xmlns:a16="http://schemas.microsoft.com/office/drawing/2014/main" id="{60CD92A2-F4D3-4A82-B551-15068303DA11}"/>
              </a:ext>
            </a:extLst>
          </p:cNvPr>
          <p:cNvSpPr txBox="1"/>
          <p:nvPr/>
        </p:nvSpPr>
        <p:spPr>
          <a:xfrm>
            <a:off x="8610562" y="1460006"/>
            <a:ext cx="1816138" cy="461665"/>
          </a:xfrm>
          <a:prstGeom prst="rect">
            <a:avLst/>
          </a:prstGeom>
          <a:noFill/>
        </p:spPr>
        <p:txBody>
          <a:bodyPr wrap="none" rtlCol="0">
            <a:spAutoFit/>
          </a:bodyPr>
          <a:lstStyle/>
          <a:p>
            <a:r>
              <a:rPr lang="en-US" sz="2400" b="1" dirty="0"/>
              <a:t>TensorFlow</a:t>
            </a:r>
            <a:endParaRPr lang="en-US" b="1" dirty="0"/>
          </a:p>
        </p:txBody>
      </p:sp>
      <p:sp>
        <p:nvSpPr>
          <p:cNvPr id="58" name="Oval 57">
            <a:extLst>
              <a:ext uri="{FF2B5EF4-FFF2-40B4-BE49-F238E27FC236}">
                <a16:creationId xmlns:a16="http://schemas.microsoft.com/office/drawing/2014/main" id="{A9505C59-1A8F-485F-BC41-D4D1E686C28C}"/>
              </a:ext>
            </a:extLst>
          </p:cNvPr>
          <p:cNvSpPr/>
          <p:nvPr/>
        </p:nvSpPr>
        <p:spPr>
          <a:xfrm>
            <a:off x="3943445" y="1921671"/>
            <a:ext cx="504824" cy="487082"/>
          </a:xfrm>
          <a:prstGeom prst="ellipse">
            <a:avLst/>
          </a:prstGeom>
          <a:solidFill>
            <a:schemeClr val="accent5">
              <a:lumMod val="40000"/>
              <a:lumOff val="6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x</a:t>
            </a:r>
          </a:p>
        </p:txBody>
      </p:sp>
      <p:sp>
        <p:nvSpPr>
          <p:cNvPr id="59" name="Oval 58">
            <a:extLst>
              <a:ext uri="{FF2B5EF4-FFF2-40B4-BE49-F238E27FC236}">
                <a16:creationId xmlns:a16="http://schemas.microsoft.com/office/drawing/2014/main" id="{216CD1BC-2619-42F1-8854-448A521494DE}"/>
              </a:ext>
            </a:extLst>
          </p:cNvPr>
          <p:cNvSpPr/>
          <p:nvPr/>
        </p:nvSpPr>
        <p:spPr>
          <a:xfrm>
            <a:off x="4617080" y="1926210"/>
            <a:ext cx="504824" cy="487082"/>
          </a:xfrm>
          <a:prstGeom prst="ellipse">
            <a:avLst/>
          </a:prstGeom>
          <a:solidFill>
            <a:schemeClr val="accent5">
              <a:lumMod val="40000"/>
              <a:lumOff val="6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y</a:t>
            </a:r>
          </a:p>
        </p:txBody>
      </p:sp>
      <p:sp>
        <p:nvSpPr>
          <p:cNvPr id="67" name="Oval 66">
            <a:extLst>
              <a:ext uri="{FF2B5EF4-FFF2-40B4-BE49-F238E27FC236}">
                <a16:creationId xmlns:a16="http://schemas.microsoft.com/office/drawing/2014/main" id="{7FA1D8D6-F331-4BAF-BA89-9B48779220BE}"/>
              </a:ext>
            </a:extLst>
          </p:cNvPr>
          <p:cNvSpPr/>
          <p:nvPr/>
        </p:nvSpPr>
        <p:spPr>
          <a:xfrm>
            <a:off x="5290715" y="1930811"/>
            <a:ext cx="504824" cy="487082"/>
          </a:xfrm>
          <a:prstGeom prst="ellipse">
            <a:avLst/>
          </a:prstGeom>
          <a:solidFill>
            <a:schemeClr val="accent5">
              <a:lumMod val="40000"/>
              <a:lumOff val="6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z</a:t>
            </a:r>
          </a:p>
        </p:txBody>
      </p:sp>
      <p:grpSp>
        <p:nvGrpSpPr>
          <p:cNvPr id="137" name="Group 136">
            <a:extLst>
              <a:ext uri="{FF2B5EF4-FFF2-40B4-BE49-F238E27FC236}">
                <a16:creationId xmlns:a16="http://schemas.microsoft.com/office/drawing/2014/main" id="{995B9BC7-F0E1-4747-987F-A4BF8A0D4A26}"/>
              </a:ext>
            </a:extLst>
          </p:cNvPr>
          <p:cNvGrpSpPr/>
          <p:nvPr/>
        </p:nvGrpSpPr>
        <p:grpSpPr>
          <a:xfrm>
            <a:off x="4195857" y="2408753"/>
            <a:ext cx="1347270" cy="3785721"/>
            <a:chOff x="4195857" y="2408753"/>
            <a:chExt cx="1347270" cy="3785721"/>
          </a:xfrm>
        </p:grpSpPr>
        <p:sp>
          <p:nvSpPr>
            <p:cNvPr id="95" name="Rectangle 94">
              <a:extLst>
                <a:ext uri="{FF2B5EF4-FFF2-40B4-BE49-F238E27FC236}">
                  <a16:creationId xmlns:a16="http://schemas.microsoft.com/office/drawing/2014/main" id="{46557B13-3368-4532-8B47-1DC0FB3F3110}"/>
                </a:ext>
              </a:extLst>
            </p:cNvPr>
            <p:cNvSpPr/>
            <p:nvPr/>
          </p:nvSpPr>
          <p:spPr>
            <a:xfrm>
              <a:off x="4366986" y="2651835"/>
              <a:ext cx="390525" cy="385762"/>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sp>
          <p:nvSpPr>
            <p:cNvPr id="96" name="Oval 95">
              <a:extLst>
                <a:ext uri="{FF2B5EF4-FFF2-40B4-BE49-F238E27FC236}">
                  <a16:creationId xmlns:a16="http://schemas.microsoft.com/office/drawing/2014/main" id="{2EB1815E-2E31-4833-8970-81809A9F2A5A}"/>
                </a:ext>
              </a:extLst>
            </p:cNvPr>
            <p:cNvSpPr/>
            <p:nvPr/>
          </p:nvSpPr>
          <p:spPr>
            <a:xfrm>
              <a:off x="4309753" y="3180054"/>
              <a:ext cx="504824" cy="487082"/>
            </a:xfrm>
            <a:prstGeom prst="ellipse">
              <a:avLst/>
            </a:prstGeom>
            <a:solidFill>
              <a:schemeClr val="accent5">
                <a:lumMod val="40000"/>
                <a:lumOff val="6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a</a:t>
              </a:r>
            </a:p>
          </p:txBody>
        </p:sp>
        <p:sp>
          <p:nvSpPr>
            <p:cNvPr id="97" name="Rectangle 96">
              <a:extLst>
                <a:ext uri="{FF2B5EF4-FFF2-40B4-BE49-F238E27FC236}">
                  <a16:creationId xmlns:a16="http://schemas.microsoft.com/office/drawing/2014/main" id="{0A05D57B-1194-470F-81A5-58108B61B87E}"/>
                </a:ext>
              </a:extLst>
            </p:cNvPr>
            <p:cNvSpPr/>
            <p:nvPr/>
          </p:nvSpPr>
          <p:spPr>
            <a:xfrm>
              <a:off x="4919095" y="3572408"/>
              <a:ext cx="390525" cy="385762"/>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t>
              </a:r>
            </a:p>
          </p:txBody>
        </p:sp>
        <p:sp>
          <p:nvSpPr>
            <p:cNvPr id="98" name="Oval 97">
              <a:extLst>
                <a:ext uri="{FF2B5EF4-FFF2-40B4-BE49-F238E27FC236}">
                  <a16:creationId xmlns:a16="http://schemas.microsoft.com/office/drawing/2014/main" id="{B911EC06-9D04-401D-8ECD-3700987B62AB}"/>
                </a:ext>
              </a:extLst>
            </p:cNvPr>
            <p:cNvSpPr/>
            <p:nvPr/>
          </p:nvSpPr>
          <p:spPr>
            <a:xfrm>
              <a:off x="4858133" y="4247154"/>
              <a:ext cx="504824" cy="487082"/>
            </a:xfrm>
            <a:prstGeom prst="ellipse">
              <a:avLst/>
            </a:prstGeom>
            <a:solidFill>
              <a:schemeClr val="accent5">
                <a:lumMod val="40000"/>
                <a:lumOff val="6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b</a:t>
              </a:r>
            </a:p>
          </p:txBody>
        </p:sp>
        <p:sp>
          <p:nvSpPr>
            <p:cNvPr id="99" name="Rectangle 98">
              <a:extLst>
                <a:ext uri="{FF2B5EF4-FFF2-40B4-BE49-F238E27FC236}">
                  <a16:creationId xmlns:a16="http://schemas.microsoft.com/office/drawing/2014/main" id="{8B8C9347-0F64-4CDD-B14E-69DC85DA8968}"/>
                </a:ext>
              </a:extLst>
            </p:cNvPr>
            <p:cNvSpPr/>
            <p:nvPr/>
          </p:nvSpPr>
          <p:spPr>
            <a:xfrm>
              <a:off x="4926641" y="5016431"/>
              <a:ext cx="390525" cy="385762"/>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2400" dirty="0">
                  <a:solidFill>
                    <a:schemeClr val="tx1"/>
                  </a:solidFill>
                </a:rPr>
                <a:t>Σ</a:t>
              </a:r>
              <a:endParaRPr lang="en-US" sz="2400" dirty="0">
                <a:solidFill>
                  <a:schemeClr val="tx1"/>
                </a:solidFill>
              </a:endParaRPr>
            </a:p>
          </p:txBody>
        </p:sp>
        <p:sp>
          <p:nvSpPr>
            <p:cNvPr id="100" name="Oval 99">
              <a:extLst>
                <a:ext uri="{FF2B5EF4-FFF2-40B4-BE49-F238E27FC236}">
                  <a16:creationId xmlns:a16="http://schemas.microsoft.com/office/drawing/2014/main" id="{627A5394-80D8-4E65-948A-CA48E6E793D2}"/>
                </a:ext>
              </a:extLst>
            </p:cNvPr>
            <p:cNvSpPr/>
            <p:nvPr/>
          </p:nvSpPr>
          <p:spPr>
            <a:xfrm>
              <a:off x="4864152" y="5707392"/>
              <a:ext cx="504824" cy="487082"/>
            </a:xfrm>
            <a:prstGeom prst="ellipse">
              <a:avLst/>
            </a:prstGeom>
            <a:solidFill>
              <a:schemeClr val="accent5">
                <a:lumMod val="40000"/>
                <a:lumOff val="6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t>c</a:t>
              </a:r>
              <a:endParaRPr lang="en-US" sz="2400" dirty="0"/>
            </a:p>
          </p:txBody>
        </p:sp>
        <p:cxnSp>
          <p:nvCxnSpPr>
            <p:cNvPr id="101" name="Straight Arrow Connector 100">
              <a:extLst>
                <a:ext uri="{FF2B5EF4-FFF2-40B4-BE49-F238E27FC236}">
                  <a16:creationId xmlns:a16="http://schemas.microsoft.com/office/drawing/2014/main" id="{78C272BC-1949-452B-883B-1F77B83BC031}"/>
                </a:ext>
              </a:extLst>
            </p:cNvPr>
            <p:cNvCxnSpPr>
              <a:cxnSpLocks/>
              <a:stCxn id="58" idx="4"/>
              <a:endCxn id="95" idx="0"/>
            </p:cNvCxnSpPr>
            <p:nvPr/>
          </p:nvCxnSpPr>
          <p:spPr>
            <a:xfrm>
              <a:off x="4195857" y="2408753"/>
              <a:ext cx="366392" cy="243082"/>
            </a:xfrm>
            <a:prstGeom prst="straightConnector1">
              <a:avLst/>
            </a:prstGeom>
            <a:ln w="28575">
              <a:solidFill>
                <a:schemeClr val="bg2">
                  <a:lumMod val="5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102" name="Straight Arrow Connector 101">
              <a:extLst>
                <a:ext uri="{FF2B5EF4-FFF2-40B4-BE49-F238E27FC236}">
                  <a16:creationId xmlns:a16="http://schemas.microsoft.com/office/drawing/2014/main" id="{58273157-40AA-447B-BF26-F98A84AD8581}"/>
                </a:ext>
              </a:extLst>
            </p:cNvPr>
            <p:cNvCxnSpPr>
              <a:cxnSpLocks/>
              <a:stCxn id="59" idx="4"/>
              <a:endCxn id="95" idx="0"/>
            </p:cNvCxnSpPr>
            <p:nvPr/>
          </p:nvCxnSpPr>
          <p:spPr>
            <a:xfrm flipH="1">
              <a:off x="4562249" y="2413292"/>
              <a:ext cx="307243" cy="238543"/>
            </a:xfrm>
            <a:prstGeom prst="straightConnector1">
              <a:avLst/>
            </a:prstGeom>
            <a:ln w="28575">
              <a:solidFill>
                <a:schemeClr val="bg2">
                  <a:lumMod val="5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106" name="Straight Arrow Connector 105">
              <a:extLst>
                <a:ext uri="{FF2B5EF4-FFF2-40B4-BE49-F238E27FC236}">
                  <a16:creationId xmlns:a16="http://schemas.microsoft.com/office/drawing/2014/main" id="{0FE7F4AA-68BE-40D7-9DF8-1443A49774E7}"/>
                </a:ext>
              </a:extLst>
            </p:cNvPr>
            <p:cNvCxnSpPr>
              <a:cxnSpLocks/>
              <a:stCxn id="95" idx="2"/>
              <a:endCxn id="96" idx="0"/>
            </p:cNvCxnSpPr>
            <p:nvPr/>
          </p:nvCxnSpPr>
          <p:spPr>
            <a:xfrm flipH="1">
              <a:off x="4562165" y="3037597"/>
              <a:ext cx="84" cy="142457"/>
            </a:xfrm>
            <a:prstGeom prst="straightConnector1">
              <a:avLst/>
            </a:prstGeom>
            <a:ln w="28575">
              <a:solidFill>
                <a:schemeClr val="bg2">
                  <a:lumMod val="5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109" name="Straight Arrow Connector 108">
              <a:extLst>
                <a:ext uri="{FF2B5EF4-FFF2-40B4-BE49-F238E27FC236}">
                  <a16:creationId xmlns:a16="http://schemas.microsoft.com/office/drawing/2014/main" id="{A4BCBAFE-3C09-4782-896F-E4D367F0E2C6}"/>
                </a:ext>
              </a:extLst>
            </p:cNvPr>
            <p:cNvCxnSpPr>
              <a:cxnSpLocks/>
              <a:stCxn id="96" idx="5"/>
              <a:endCxn id="97" idx="1"/>
            </p:cNvCxnSpPr>
            <p:nvPr/>
          </p:nvCxnSpPr>
          <p:spPr>
            <a:xfrm>
              <a:off x="4740647" y="3595804"/>
              <a:ext cx="178448" cy="169485"/>
            </a:xfrm>
            <a:prstGeom prst="straightConnector1">
              <a:avLst/>
            </a:prstGeom>
            <a:ln w="28575">
              <a:solidFill>
                <a:schemeClr val="bg2">
                  <a:lumMod val="5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114" name="Straight Arrow Connector 113">
              <a:extLst>
                <a:ext uri="{FF2B5EF4-FFF2-40B4-BE49-F238E27FC236}">
                  <a16:creationId xmlns:a16="http://schemas.microsoft.com/office/drawing/2014/main" id="{0E4FEC4B-F649-4564-B017-02588553408E}"/>
                </a:ext>
              </a:extLst>
            </p:cNvPr>
            <p:cNvCxnSpPr>
              <a:cxnSpLocks/>
              <a:stCxn id="67" idx="4"/>
              <a:endCxn id="97" idx="0"/>
            </p:cNvCxnSpPr>
            <p:nvPr/>
          </p:nvCxnSpPr>
          <p:spPr>
            <a:xfrm flipH="1">
              <a:off x="5114358" y="2417893"/>
              <a:ext cx="428769" cy="1154515"/>
            </a:xfrm>
            <a:prstGeom prst="straightConnector1">
              <a:avLst/>
            </a:prstGeom>
            <a:ln w="28575">
              <a:solidFill>
                <a:schemeClr val="bg2">
                  <a:lumMod val="5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117" name="Straight Arrow Connector 116">
              <a:extLst>
                <a:ext uri="{FF2B5EF4-FFF2-40B4-BE49-F238E27FC236}">
                  <a16:creationId xmlns:a16="http://schemas.microsoft.com/office/drawing/2014/main" id="{9342D2A1-6C4C-49C3-824A-1BEB448F0DD3}"/>
                </a:ext>
              </a:extLst>
            </p:cNvPr>
            <p:cNvCxnSpPr>
              <a:cxnSpLocks/>
              <a:stCxn id="97" idx="2"/>
              <a:endCxn id="98" idx="0"/>
            </p:cNvCxnSpPr>
            <p:nvPr/>
          </p:nvCxnSpPr>
          <p:spPr>
            <a:xfrm flipH="1">
              <a:off x="5110545" y="3958170"/>
              <a:ext cx="3813" cy="288984"/>
            </a:xfrm>
            <a:prstGeom prst="straightConnector1">
              <a:avLst/>
            </a:prstGeom>
            <a:ln w="28575">
              <a:solidFill>
                <a:schemeClr val="bg2">
                  <a:lumMod val="5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123" name="Straight Arrow Connector 122">
              <a:extLst>
                <a:ext uri="{FF2B5EF4-FFF2-40B4-BE49-F238E27FC236}">
                  <a16:creationId xmlns:a16="http://schemas.microsoft.com/office/drawing/2014/main" id="{CCF4E17D-B4DB-4876-ABFE-A1E3403DB141}"/>
                </a:ext>
              </a:extLst>
            </p:cNvPr>
            <p:cNvCxnSpPr>
              <a:cxnSpLocks/>
              <a:stCxn id="98" idx="4"/>
              <a:endCxn id="99" idx="0"/>
            </p:cNvCxnSpPr>
            <p:nvPr/>
          </p:nvCxnSpPr>
          <p:spPr>
            <a:xfrm>
              <a:off x="5110545" y="4734236"/>
              <a:ext cx="11359" cy="282195"/>
            </a:xfrm>
            <a:prstGeom prst="straightConnector1">
              <a:avLst/>
            </a:prstGeom>
            <a:ln w="28575">
              <a:solidFill>
                <a:schemeClr val="bg2">
                  <a:lumMod val="5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126" name="Straight Arrow Connector 125">
              <a:extLst>
                <a:ext uri="{FF2B5EF4-FFF2-40B4-BE49-F238E27FC236}">
                  <a16:creationId xmlns:a16="http://schemas.microsoft.com/office/drawing/2014/main" id="{AE09505B-F1A3-441C-8CB2-A08DE7D0DF11}"/>
                </a:ext>
              </a:extLst>
            </p:cNvPr>
            <p:cNvCxnSpPr>
              <a:cxnSpLocks/>
              <a:stCxn id="99" idx="2"/>
              <a:endCxn id="100" idx="0"/>
            </p:cNvCxnSpPr>
            <p:nvPr/>
          </p:nvCxnSpPr>
          <p:spPr>
            <a:xfrm flipH="1">
              <a:off x="5116564" y="5402193"/>
              <a:ext cx="5340" cy="305199"/>
            </a:xfrm>
            <a:prstGeom prst="straightConnector1">
              <a:avLst/>
            </a:prstGeom>
            <a:ln w="28575">
              <a:solidFill>
                <a:schemeClr val="bg2">
                  <a:lumMod val="50000"/>
                </a:schemeClr>
              </a:solidFill>
              <a:tailEnd type="triangle"/>
            </a:ln>
          </p:spPr>
          <p:style>
            <a:lnRef idx="3">
              <a:schemeClr val="accent3"/>
            </a:lnRef>
            <a:fillRef idx="0">
              <a:schemeClr val="accent3"/>
            </a:fillRef>
            <a:effectRef idx="2">
              <a:schemeClr val="accent3"/>
            </a:effectRef>
            <a:fontRef idx="minor">
              <a:schemeClr val="tx1"/>
            </a:fontRef>
          </p:style>
        </p:cxnSp>
      </p:grpSp>
      <p:pic>
        <p:nvPicPr>
          <p:cNvPr id="132" name="Picture 131">
            <a:extLst>
              <a:ext uri="{FF2B5EF4-FFF2-40B4-BE49-F238E27FC236}">
                <a16:creationId xmlns:a16="http://schemas.microsoft.com/office/drawing/2014/main" id="{4F747E04-418C-4AD2-A408-C83A369430EC}"/>
              </a:ext>
            </a:extLst>
          </p:cNvPr>
          <p:cNvPicPr>
            <a:picLocks noChangeAspect="1"/>
          </p:cNvPicPr>
          <p:nvPr/>
        </p:nvPicPr>
        <p:blipFill rotWithShape="1">
          <a:blip r:embed="rId11"/>
          <a:srcRect t="26905" b="49871"/>
          <a:stretch/>
        </p:blipFill>
        <p:spPr>
          <a:xfrm>
            <a:off x="7324629" y="1984118"/>
            <a:ext cx="4567691" cy="800152"/>
          </a:xfrm>
          <a:prstGeom prst="rect">
            <a:avLst/>
          </a:prstGeom>
        </p:spPr>
      </p:pic>
      <p:pic>
        <p:nvPicPr>
          <p:cNvPr id="133" name="Picture 132">
            <a:extLst>
              <a:ext uri="{FF2B5EF4-FFF2-40B4-BE49-F238E27FC236}">
                <a16:creationId xmlns:a16="http://schemas.microsoft.com/office/drawing/2014/main" id="{4DF84942-6AB6-46A6-A094-402FE5B8A43C}"/>
              </a:ext>
            </a:extLst>
          </p:cNvPr>
          <p:cNvPicPr>
            <a:picLocks noChangeAspect="1"/>
          </p:cNvPicPr>
          <p:nvPr/>
        </p:nvPicPr>
        <p:blipFill rotWithShape="1">
          <a:blip r:embed="rId11"/>
          <a:srcRect t="49899" b="28860"/>
          <a:stretch/>
        </p:blipFill>
        <p:spPr>
          <a:xfrm>
            <a:off x="7324628" y="2774744"/>
            <a:ext cx="4567691" cy="731816"/>
          </a:xfrm>
          <a:prstGeom prst="rect">
            <a:avLst/>
          </a:prstGeom>
        </p:spPr>
      </p:pic>
      <p:pic>
        <p:nvPicPr>
          <p:cNvPr id="134" name="Picture 133">
            <a:extLst>
              <a:ext uri="{FF2B5EF4-FFF2-40B4-BE49-F238E27FC236}">
                <a16:creationId xmlns:a16="http://schemas.microsoft.com/office/drawing/2014/main" id="{9B4D4BBD-A56C-4B18-B15D-8D3F198281EE}"/>
              </a:ext>
            </a:extLst>
          </p:cNvPr>
          <p:cNvPicPr>
            <a:picLocks noChangeAspect="1"/>
          </p:cNvPicPr>
          <p:nvPr/>
        </p:nvPicPr>
        <p:blipFill rotWithShape="1">
          <a:blip r:embed="rId11"/>
          <a:srcRect t="71139" b="15960"/>
          <a:stretch/>
        </p:blipFill>
        <p:spPr>
          <a:xfrm>
            <a:off x="7324627" y="3506560"/>
            <a:ext cx="4567691" cy="444480"/>
          </a:xfrm>
          <a:prstGeom prst="rect">
            <a:avLst/>
          </a:prstGeom>
        </p:spPr>
      </p:pic>
      <p:pic>
        <p:nvPicPr>
          <p:cNvPr id="135" name="Picture 134">
            <a:extLst>
              <a:ext uri="{FF2B5EF4-FFF2-40B4-BE49-F238E27FC236}">
                <a16:creationId xmlns:a16="http://schemas.microsoft.com/office/drawing/2014/main" id="{ECDF0F9E-EB1B-4A02-BADA-A1E3F9FFC6B7}"/>
              </a:ext>
            </a:extLst>
          </p:cNvPr>
          <p:cNvPicPr>
            <a:picLocks noChangeAspect="1"/>
          </p:cNvPicPr>
          <p:nvPr/>
        </p:nvPicPr>
        <p:blipFill rotWithShape="1">
          <a:blip r:embed="rId11"/>
          <a:srcRect t="84367"/>
          <a:stretch/>
        </p:blipFill>
        <p:spPr>
          <a:xfrm>
            <a:off x="7324236" y="3945963"/>
            <a:ext cx="4567691" cy="538606"/>
          </a:xfrm>
          <a:prstGeom prst="rect">
            <a:avLst/>
          </a:prstGeom>
        </p:spPr>
      </p:pic>
      <p:sp>
        <p:nvSpPr>
          <p:cNvPr id="61" name="TextBox 60">
            <a:extLst>
              <a:ext uri="{FF2B5EF4-FFF2-40B4-BE49-F238E27FC236}">
                <a16:creationId xmlns:a16="http://schemas.microsoft.com/office/drawing/2014/main" id="{631D566E-8A02-473E-931F-2F3C577B51E0}"/>
              </a:ext>
            </a:extLst>
          </p:cNvPr>
          <p:cNvSpPr txBox="1"/>
          <p:nvPr/>
        </p:nvSpPr>
        <p:spPr>
          <a:xfrm>
            <a:off x="0" y="1690838"/>
            <a:ext cx="4216610" cy="1200329"/>
          </a:xfrm>
          <a:prstGeom prst="rect">
            <a:avLst/>
          </a:prstGeom>
          <a:noFill/>
        </p:spPr>
        <p:txBody>
          <a:bodyPr wrap="square" rtlCol="0">
            <a:spAutoFit/>
          </a:bodyPr>
          <a:lstStyle/>
          <a:p>
            <a:pPr algn="ctr"/>
            <a:r>
              <a:rPr lang="en-US" sz="2400" dirty="0">
                <a:solidFill>
                  <a:schemeClr val="tx2"/>
                </a:solidFill>
              </a:rPr>
              <a:t>Add gradient back propagation to Data-Flow Graph (DFG) </a:t>
            </a:r>
          </a:p>
        </p:txBody>
      </p:sp>
      <p:pic>
        <p:nvPicPr>
          <p:cNvPr id="3" name="Picture 2">
            <a:extLst>
              <a:ext uri="{FF2B5EF4-FFF2-40B4-BE49-F238E27FC236}">
                <a16:creationId xmlns:a16="http://schemas.microsoft.com/office/drawing/2014/main" id="{E391200D-B00A-41DF-8649-2343A8D21B26}"/>
              </a:ext>
            </a:extLst>
          </p:cNvPr>
          <p:cNvPicPr>
            <a:picLocks noChangeAspect="1"/>
          </p:cNvPicPr>
          <p:nvPr/>
        </p:nvPicPr>
        <p:blipFill>
          <a:blip r:embed="rId12"/>
          <a:stretch>
            <a:fillRect/>
          </a:stretch>
        </p:blipFill>
        <p:spPr>
          <a:xfrm>
            <a:off x="163011" y="3958170"/>
            <a:ext cx="4855582" cy="1727923"/>
          </a:xfrm>
          <a:prstGeom prst="rect">
            <a:avLst/>
          </a:prstGeom>
        </p:spPr>
      </p:pic>
      <p:cxnSp>
        <p:nvCxnSpPr>
          <p:cNvPr id="60" name="Straight Arrow Connector 59">
            <a:extLst>
              <a:ext uri="{FF2B5EF4-FFF2-40B4-BE49-F238E27FC236}">
                <a16:creationId xmlns:a16="http://schemas.microsoft.com/office/drawing/2014/main" id="{FA0739A9-F55A-428B-8D87-87A3A231FBE5}"/>
              </a:ext>
            </a:extLst>
          </p:cNvPr>
          <p:cNvCxnSpPr>
            <a:cxnSpLocks/>
            <a:stCxn id="39" idx="1"/>
            <a:endCxn id="3" idx="0"/>
          </p:cNvCxnSpPr>
          <p:nvPr/>
        </p:nvCxnSpPr>
        <p:spPr>
          <a:xfrm flipH="1">
            <a:off x="2590802" y="2851487"/>
            <a:ext cx="3175367" cy="1106683"/>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812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wipe(up)">
                                      <p:cBhvr>
                                        <p:cTn id="7" dur="500"/>
                                        <p:tgtEl>
                                          <p:spTgt spid="1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wipe(down)">
                                      <p:cBhvr>
                                        <p:cTn id="12" dur="500"/>
                                        <p:tgtEl>
                                          <p:spTgt spid="5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35"/>
                                        </p:tgtEl>
                                        <p:attrNameLst>
                                          <p:attrName>style.visibility</p:attrName>
                                        </p:attrNameLst>
                                      </p:cBhvr>
                                      <p:to>
                                        <p:strVal val="visible"/>
                                      </p:to>
                                    </p:set>
                                    <p:animEffect transition="in" filter="wipe(up)">
                                      <p:cBhvr>
                                        <p:cTn id="17" dur="500"/>
                                        <p:tgtEl>
                                          <p:spTgt spid="135"/>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fade">
                                      <p:cBhvr>
                                        <p:cTn id="21" dur="500"/>
                                        <p:tgtEl>
                                          <p:spTgt spid="61"/>
                                        </p:tgtEl>
                                      </p:cBhvr>
                                    </p:animEffect>
                                  </p:childTnLst>
                                </p:cTn>
                              </p:par>
                              <p:par>
                                <p:cTn id="22" presetID="1"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CEF62F-CDF7-443A-A511-CA5B97FCAAF4}"/>
              </a:ext>
            </a:extLst>
          </p:cNvPr>
          <p:cNvPicPr>
            <a:picLocks noChangeAspect="1"/>
          </p:cNvPicPr>
          <p:nvPr/>
        </p:nvPicPr>
        <p:blipFill>
          <a:blip r:embed="rId3"/>
          <a:stretch>
            <a:fillRect/>
          </a:stretch>
        </p:blipFill>
        <p:spPr>
          <a:xfrm>
            <a:off x="493649" y="1332070"/>
            <a:ext cx="7088147" cy="5121729"/>
          </a:xfrm>
          <a:prstGeom prst="rect">
            <a:avLst/>
          </a:prstGeom>
        </p:spPr>
      </p:pic>
      <p:sp>
        <p:nvSpPr>
          <p:cNvPr id="2" name="Title 1">
            <a:extLst>
              <a:ext uri="{FF2B5EF4-FFF2-40B4-BE49-F238E27FC236}">
                <a16:creationId xmlns:a16="http://schemas.microsoft.com/office/drawing/2014/main" id="{60E5C3DA-2A1D-4BDE-914C-921A4DF53A34}"/>
              </a:ext>
            </a:extLst>
          </p:cNvPr>
          <p:cNvSpPr>
            <a:spLocks noGrp="1"/>
          </p:cNvSpPr>
          <p:nvPr>
            <p:ph type="title"/>
          </p:nvPr>
        </p:nvSpPr>
        <p:spPr/>
        <p:txBody>
          <a:bodyPr/>
          <a:lstStyle/>
          <a:p>
            <a:r>
              <a:rPr lang="zh-CN" altLang="en-US" dirty="0"/>
              <a:t>产生运行期代码</a:t>
            </a:r>
            <a:endParaRPr lang="en-US" dirty="0"/>
          </a:p>
        </p:txBody>
      </p:sp>
      <p:sp>
        <p:nvSpPr>
          <p:cNvPr id="4" name="Slide Number Placeholder 3">
            <a:extLst>
              <a:ext uri="{FF2B5EF4-FFF2-40B4-BE49-F238E27FC236}">
                <a16:creationId xmlns:a16="http://schemas.microsoft.com/office/drawing/2014/main" id="{A3469525-6D49-4CED-B336-B547B56E0AC4}"/>
              </a:ext>
            </a:extLst>
          </p:cNvPr>
          <p:cNvSpPr>
            <a:spLocks noGrp="1"/>
          </p:cNvSpPr>
          <p:nvPr>
            <p:ph type="sldNum" sz="quarter" idx="12"/>
          </p:nvPr>
        </p:nvSpPr>
        <p:spPr/>
        <p:txBody>
          <a:bodyPr/>
          <a:lstStyle/>
          <a:p>
            <a:fld id="{75405F3C-E1F1-4016-982B-CA91284A1E2D}" type="slidenum">
              <a:rPr lang="en-US" smtClean="0"/>
              <a:t>42</a:t>
            </a:fld>
            <a:endParaRPr lang="en-US"/>
          </a:p>
        </p:txBody>
      </p:sp>
      <p:grpSp>
        <p:nvGrpSpPr>
          <p:cNvPr id="120" name="Group 119">
            <a:extLst>
              <a:ext uri="{FF2B5EF4-FFF2-40B4-BE49-F238E27FC236}">
                <a16:creationId xmlns:a16="http://schemas.microsoft.com/office/drawing/2014/main" id="{0C856354-CC1C-4AEB-982B-2C240A3C49E8}"/>
              </a:ext>
            </a:extLst>
          </p:cNvPr>
          <p:cNvGrpSpPr/>
          <p:nvPr/>
        </p:nvGrpSpPr>
        <p:grpSpPr>
          <a:xfrm>
            <a:off x="8349190" y="1457136"/>
            <a:ext cx="3163496" cy="4272803"/>
            <a:chOff x="3943445" y="1921671"/>
            <a:chExt cx="3163496" cy="4272803"/>
          </a:xfrm>
        </p:grpSpPr>
        <p:grpSp>
          <p:nvGrpSpPr>
            <p:cNvPr id="121" name="Group 120">
              <a:extLst>
                <a:ext uri="{FF2B5EF4-FFF2-40B4-BE49-F238E27FC236}">
                  <a16:creationId xmlns:a16="http://schemas.microsoft.com/office/drawing/2014/main" id="{79E53D58-0947-4B9A-9F3D-8B73643C67A9}"/>
                </a:ext>
              </a:extLst>
            </p:cNvPr>
            <p:cNvGrpSpPr/>
            <p:nvPr/>
          </p:nvGrpSpPr>
          <p:grpSpPr>
            <a:xfrm>
              <a:off x="4374339" y="1926210"/>
              <a:ext cx="2732602" cy="3781182"/>
              <a:chOff x="4451967" y="1815936"/>
              <a:chExt cx="2732602" cy="3781182"/>
            </a:xfrm>
          </p:grpSpPr>
          <mc:AlternateContent xmlns:mc="http://schemas.openxmlformats.org/markup-compatibility/2006" xmlns:a14="http://schemas.microsoft.com/office/drawing/2010/main">
            <mc:Choice Requires="a14">
              <p:sp>
                <p:nvSpPr>
                  <p:cNvPr id="147" name="Oval 146">
                    <a:extLst>
                      <a:ext uri="{FF2B5EF4-FFF2-40B4-BE49-F238E27FC236}">
                        <a16:creationId xmlns:a16="http://schemas.microsoft.com/office/drawing/2014/main" id="{530B5F23-B239-4199-AA78-BF0274B11FD8}"/>
                      </a:ext>
                    </a:extLst>
                  </p:cNvPr>
                  <p:cNvSpPr/>
                  <p:nvPr/>
                </p:nvSpPr>
                <p:spPr>
                  <a:xfrm>
                    <a:off x="5555185" y="4124571"/>
                    <a:ext cx="504824" cy="487082"/>
                  </a:xfrm>
                  <a:prstGeom prst="ellipse">
                    <a:avLst/>
                  </a:prstGeom>
                  <a:solidFill>
                    <a:schemeClr val="accent5">
                      <a:lumMod val="40000"/>
                      <a:lumOff val="6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  </m:t>
                          </m:r>
                          <m:r>
                            <a:rPr lang="en-US" sz="2400" i="0"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b</m:t>
                          </m:r>
                          <m:r>
                            <a:rPr lang="en-US" sz="2400" i="1" smtClean="0">
                              <a:latin typeface="Cambria Math" panose="02040503050406030204" pitchFamily="18" charset="0"/>
                              <a:ea typeface="Cambria Math" panose="02040503050406030204" pitchFamily="18" charset="0"/>
                            </a:rPr>
                            <m:t> </m:t>
                          </m:r>
                        </m:oMath>
                      </m:oMathPara>
                    </a14:m>
                    <a:endParaRPr lang="en-US" sz="2400" dirty="0"/>
                  </a:p>
                </p:txBody>
              </p:sp>
            </mc:Choice>
            <mc:Fallback xmlns="">
              <p:sp>
                <p:nvSpPr>
                  <p:cNvPr id="26" name="Oval 25">
                    <a:extLst>
                      <a:ext uri="{FF2B5EF4-FFF2-40B4-BE49-F238E27FC236}">
                        <a16:creationId xmlns:a16="http://schemas.microsoft.com/office/drawing/2014/main" id="{4D630EEA-3308-4618-B248-37AA2C568A2A}"/>
                      </a:ext>
                    </a:extLst>
                  </p:cNvPr>
                  <p:cNvSpPr>
                    <a:spLocks noRot="1" noChangeAspect="1" noMove="1" noResize="1" noEditPoints="1" noAdjustHandles="1" noChangeArrowheads="1" noChangeShapeType="1" noTextEdit="1"/>
                  </p:cNvSpPr>
                  <p:nvPr/>
                </p:nvSpPr>
                <p:spPr>
                  <a:xfrm>
                    <a:off x="5555185" y="4124571"/>
                    <a:ext cx="504824" cy="487082"/>
                  </a:xfrm>
                  <a:prstGeom prst="ellipse">
                    <a:avLst/>
                  </a:prstGeom>
                  <a:blipFill>
                    <a:blip r:embed="rId4"/>
                    <a:stretch>
                      <a:fillRect l="-14458" r="-4819"/>
                    </a:stretch>
                  </a:blipFill>
                  <a:ln>
                    <a:solidFill>
                      <a:schemeClr val="tx1"/>
                    </a:solidFill>
                  </a:ln>
                </p:spPr>
                <p:txBody>
                  <a:bodyPr/>
                  <a:lstStyle/>
                  <a:p>
                    <a:r>
                      <a:rPr lang="en-US">
                        <a:noFill/>
                      </a:rPr>
                      <a:t> </a:t>
                    </a:r>
                  </a:p>
                </p:txBody>
              </p:sp>
            </mc:Fallback>
          </mc:AlternateContent>
          <p:grpSp>
            <p:nvGrpSpPr>
              <p:cNvPr id="148" name="Group 147">
                <a:extLst>
                  <a:ext uri="{FF2B5EF4-FFF2-40B4-BE49-F238E27FC236}">
                    <a16:creationId xmlns:a16="http://schemas.microsoft.com/office/drawing/2014/main" id="{F009437B-08C2-474A-AA85-486A44E506BC}"/>
                  </a:ext>
                </a:extLst>
              </p:cNvPr>
              <p:cNvGrpSpPr/>
              <p:nvPr/>
            </p:nvGrpSpPr>
            <p:grpSpPr>
              <a:xfrm>
                <a:off x="5578396" y="4868636"/>
                <a:ext cx="481222" cy="461665"/>
                <a:chOff x="-260936" y="5281760"/>
                <a:chExt cx="481222" cy="461665"/>
              </a:xfrm>
            </p:grpSpPr>
            <p:sp>
              <p:nvSpPr>
                <p:cNvPr id="172" name="Rectangle 171">
                  <a:extLst>
                    <a:ext uri="{FF2B5EF4-FFF2-40B4-BE49-F238E27FC236}">
                      <a16:creationId xmlns:a16="http://schemas.microsoft.com/office/drawing/2014/main" id="{2A5BDB41-FBAB-4AF0-A716-33ABBC228D88}"/>
                    </a:ext>
                  </a:extLst>
                </p:cNvPr>
                <p:cNvSpPr/>
                <p:nvPr/>
              </p:nvSpPr>
              <p:spPr>
                <a:xfrm>
                  <a:off x="-224000" y="5319712"/>
                  <a:ext cx="390525" cy="385762"/>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E1270304-97F9-43F6-AD2B-A233A8203339}"/>
                        </a:ext>
                      </a:extLst>
                    </p:cNvPr>
                    <p:cNvSpPr txBox="1"/>
                    <p:nvPr/>
                  </p:nvSpPr>
                  <p:spPr>
                    <a:xfrm>
                      <a:off x="-260936" y="5281760"/>
                      <a:ext cx="481222" cy="461665"/>
                    </a:xfrm>
                    <a:prstGeom prst="rect">
                      <a:avLst/>
                    </a:prstGeom>
                    <a:noFill/>
                  </p:spPr>
                  <p:txBody>
                    <a:bodyPr wrap="none" rtlCol="0">
                      <a:spAutoFit/>
                    </a:bodyPr>
                    <a:lstStyle/>
                    <a:p>
                      <a:r>
                        <a:rPr lang="el-GR" sz="2400" dirty="0"/>
                        <a:t>Σ</a:t>
                      </a:r>
                      <a14:m>
                        <m:oMath xmlns:m="http://schemas.openxmlformats.org/officeDocument/2006/math">
                          <m:r>
                            <a:rPr lang="en-US" sz="2000" b="1">
                              <a:latin typeface="Cambria Math" panose="02040503050406030204" pitchFamily="18" charset="0"/>
                              <a:ea typeface="Cambria Math" panose="02040503050406030204" pitchFamily="18" charset="0"/>
                            </a:rPr>
                            <m:t>𝐠</m:t>
                          </m:r>
                        </m:oMath>
                      </a14:m>
                      <a:endParaRPr lang="en-US" sz="2400" dirty="0"/>
                    </a:p>
                  </p:txBody>
                </p:sp>
              </mc:Choice>
              <mc:Fallback xmlns="">
                <p:sp>
                  <p:nvSpPr>
                    <p:cNvPr id="29" name="TextBox 28">
                      <a:extLst>
                        <a:ext uri="{FF2B5EF4-FFF2-40B4-BE49-F238E27FC236}">
                          <a16:creationId xmlns:a16="http://schemas.microsoft.com/office/drawing/2014/main" id="{9F8BE505-E607-4170-AB09-ABA9E9F1ED95}"/>
                        </a:ext>
                      </a:extLst>
                    </p:cNvPr>
                    <p:cNvSpPr txBox="1">
                      <a:spLocks noRot="1" noChangeAspect="1" noMove="1" noResize="1" noEditPoints="1" noAdjustHandles="1" noChangeArrowheads="1" noChangeShapeType="1" noTextEdit="1"/>
                    </p:cNvSpPr>
                    <p:nvPr/>
                  </p:nvSpPr>
                  <p:spPr>
                    <a:xfrm>
                      <a:off x="-260936" y="5281760"/>
                      <a:ext cx="481222" cy="461665"/>
                    </a:xfrm>
                    <a:prstGeom prst="rect">
                      <a:avLst/>
                    </a:prstGeom>
                    <a:blipFill>
                      <a:blip r:embed="rId7"/>
                      <a:stretch>
                        <a:fillRect l="-18987" t="-9211" r="-1266" b="-30263"/>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49" name="Oval 148">
                    <a:extLst>
                      <a:ext uri="{FF2B5EF4-FFF2-40B4-BE49-F238E27FC236}">
                        <a16:creationId xmlns:a16="http://schemas.microsoft.com/office/drawing/2014/main" id="{C36F7C74-0368-4511-A3A0-B51022CDF3F1}"/>
                      </a:ext>
                    </a:extLst>
                  </p:cNvPr>
                  <p:cNvSpPr/>
                  <p:nvPr/>
                </p:nvSpPr>
                <p:spPr>
                  <a:xfrm>
                    <a:off x="6166517" y="3141112"/>
                    <a:ext cx="504824" cy="487082"/>
                  </a:xfrm>
                  <a:prstGeom prst="ellipse">
                    <a:avLst/>
                  </a:prstGeom>
                  <a:solidFill>
                    <a:schemeClr val="accent5">
                      <a:lumMod val="40000"/>
                      <a:lumOff val="6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  </m:t>
                          </m:r>
                          <m:r>
                            <a:rPr lang="en-US" sz="2400" i="0"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a</m:t>
                          </m:r>
                          <m:r>
                            <a:rPr lang="en-US" sz="2400" i="1" smtClean="0">
                              <a:latin typeface="Cambria Math" panose="02040503050406030204" pitchFamily="18" charset="0"/>
                              <a:ea typeface="Cambria Math" panose="02040503050406030204" pitchFamily="18" charset="0"/>
                            </a:rPr>
                            <m:t> </m:t>
                          </m:r>
                        </m:oMath>
                      </m:oMathPara>
                    </a14:m>
                    <a:endParaRPr lang="en-US" sz="2400" dirty="0"/>
                  </a:p>
                </p:txBody>
              </p:sp>
            </mc:Choice>
            <mc:Fallback xmlns="">
              <p:sp>
                <p:nvSpPr>
                  <p:cNvPr id="30" name="Oval 29">
                    <a:extLst>
                      <a:ext uri="{FF2B5EF4-FFF2-40B4-BE49-F238E27FC236}">
                        <a16:creationId xmlns:a16="http://schemas.microsoft.com/office/drawing/2014/main" id="{8555F9A1-4E52-4526-91BA-BC438532431C}"/>
                      </a:ext>
                    </a:extLst>
                  </p:cNvPr>
                  <p:cNvSpPr>
                    <a:spLocks noRot="1" noChangeAspect="1" noMove="1" noResize="1" noEditPoints="1" noAdjustHandles="1" noChangeArrowheads="1" noChangeShapeType="1" noTextEdit="1"/>
                  </p:cNvSpPr>
                  <p:nvPr/>
                </p:nvSpPr>
                <p:spPr>
                  <a:xfrm>
                    <a:off x="6166517" y="3141112"/>
                    <a:ext cx="504824" cy="487082"/>
                  </a:xfrm>
                  <a:prstGeom prst="ellipse">
                    <a:avLst/>
                  </a:prstGeom>
                  <a:blipFill>
                    <a:blip r:embed="rId8"/>
                    <a:stretch>
                      <a:fillRect l="-13095"/>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Oval 149">
                    <a:extLst>
                      <a:ext uri="{FF2B5EF4-FFF2-40B4-BE49-F238E27FC236}">
                        <a16:creationId xmlns:a16="http://schemas.microsoft.com/office/drawing/2014/main" id="{5479C61D-34F0-4BA9-BEFA-210DB091822F}"/>
                      </a:ext>
                    </a:extLst>
                  </p:cNvPr>
                  <p:cNvSpPr/>
                  <p:nvPr/>
                </p:nvSpPr>
                <p:spPr>
                  <a:xfrm>
                    <a:off x="6019842" y="1815936"/>
                    <a:ext cx="504824" cy="487082"/>
                  </a:xfrm>
                  <a:prstGeom prst="ellipse">
                    <a:avLst/>
                  </a:prstGeom>
                  <a:solidFill>
                    <a:schemeClr val="accent5">
                      <a:lumMod val="40000"/>
                      <a:lumOff val="6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  </m:t>
                          </m:r>
                          <m:r>
                            <a:rPr lang="en-US" sz="2400" i="0"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x</m:t>
                          </m:r>
                          <m:r>
                            <a:rPr lang="en-US" sz="2400" i="1" smtClean="0">
                              <a:latin typeface="Cambria Math" panose="02040503050406030204" pitchFamily="18" charset="0"/>
                              <a:ea typeface="Cambria Math" panose="02040503050406030204" pitchFamily="18" charset="0"/>
                            </a:rPr>
                            <m:t> </m:t>
                          </m:r>
                        </m:oMath>
                      </m:oMathPara>
                    </a14:m>
                    <a:endParaRPr lang="en-US" sz="2400" dirty="0"/>
                  </a:p>
                </p:txBody>
              </p:sp>
            </mc:Choice>
            <mc:Fallback xmlns="">
              <p:sp>
                <p:nvSpPr>
                  <p:cNvPr id="31" name="Oval 30">
                    <a:extLst>
                      <a:ext uri="{FF2B5EF4-FFF2-40B4-BE49-F238E27FC236}">
                        <a16:creationId xmlns:a16="http://schemas.microsoft.com/office/drawing/2014/main" id="{D43E41CA-A15D-4BB6-A500-AC3528D77F83}"/>
                      </a:ext>
                    </a:extLst>
                  </p:cNvPr>
                  <p:cNvSpPr>
                    <a:spLocks noRot="1" noChangeAspect="1" noMove="1" noResize="1" noEditPoints="1" noAdjustHandles="1" noChangeArrowheads="1" noChangeShapeType="1" noTextEdit="1"/>
                  </p:cNvSpPr>
                  <p:nvPr/>
                </p:nvSpPr>
                <p:spPr>
                  <a:xfrm>
                    <a:off x="6019842" y="1815936"/>
                    <a:ext cx="504824" cy="487082"/>
                  </a:xfrm>
                  <a:prstGeom prst="ellipse">
                    <a:avLst/>
                  </a:prstGeom>
                  <a:blipFill>
                    <a:blip r:embed="rId9"/>
                    <a:stretch>
                      <a:fillRect l="-13095"/>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1" name="Oval 150">
                    <a:extLst>
                      <a:ext uri="{FF2B5EF4-FFF2-40B4-BE49-F238E27FC236}">
                        <a16:creationId xmlns:a16="http://schemas.microsoft.com/office/drawing/2014/main" id="{4837AEDF-935B-4294-A831-02CECFFC0D4D}"/>
                      </a:ext>
                    </a:extLst>
                  </p:cNvPr>
                  <p:cNvSpPr/>
                  <p:nvPr/>
                </p:nvSpPr>
                <p:spPr>
                  <a:xfrm>
                    <a:off x="6671341" y="1819399"/>
                    <a:ext cx="504824" cy="487082"/>
                  </a:xfrm>
                  <a:prstGeom prst="ellipse">
                    <a:avLst/>
                  </a:prstGeom>
                  <a:solidFill>
                    <a:schemeClr val="accent5">
                      <a:lumMod val="40000"/>
                      <a:lumOff val="6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  </m:t>
                          </m:r>
                          <m:r>
                            <a:rPr lang="en-US" sz="2400" i="0"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y</m:t>
                          </m:r>
                          <m:r>
                            <a:rPr lang="en-US" sz="2400" i="1" smtClean="0">
                              <a:latin typeface="Cambria Math" panose="02040503050406030204" pitchFamily="18" charset="0"/>
                              <a:ea typeface="Cambria Math" panose="02040503050406030204" pitchFamily="18" charset="0"/>
                            </a:rPr>
                            <m:t> </m:t>
                          </m:r>
                        </m:oMath>
                      </m:oMathPara>
                    </a14:m>
                    <a:endParaRPr lang="en-US" sz="2400" dirty="0"/>
                  </a:p>
                </p:txBody>
              </p:sp>
            </mc:Choice>
            <mc:Fallback xmlns="">
              <p:sp>
                <p:nvSpPr>
                  <p:cNvPr id="32" name="Oval 31">
                    <a:extLst>
                      <a:ext uri="{FF2B5EF4-FFF2-40B4-BE49-F238E27FC236}">
                        <a16:creationId xmlns:a16="http://schemas.microsoft.com/office/drawing/2014/main" id="{6306A374-1E1E-409C-814B-680680E4BE4D}"/>
                      </a:ext>
                    </a:extLst>
                  </p:cNvPr>
                  <p:cNvSpPr>
                    <a:spLocks noRot="1" noChangeAspect="1" noMove="1" noResize="1" noEditPoints="1" noAdjustHandles="1" noChangeArrowheads="1" noChangeShapeType="1" noTextEdit="1"/>
                  </p:cNvSpPr>
                  <p:nvPr/>
                </p:nvSpPr>
                <p:spPr>
                  <a:xfrm>
                    <a:off x="6671341" y="1819399"/>
                    <a:ext cx="504824" cy="487082"/>
                  </a:xfrm>
                  <a:prstGeom prst="ellipse">
                    <a:avLst/>
                  </a:prstGeom>
                  <a:blipFill>
                    <a:blip r:embed="rId10"/>
                    <a:stretch>
                      <a:fillRect l="-13253" r="-3614" b="-8750"/>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2" name="Oval 151">
                    <a:extLst>
                      <a:ext uri="{FF2B5EF4-FFF2-40B4-BE49-F238E27FC236}">
                        <a16:creationId xmlns:a16="http://schemas.microsoft.com/office/drawing/2014/main" id="{C34845D4-FA80-45CE-BF62-F76AA572F064}"/>
                      </a:ext>
                    </a:extLst>
                  </p:cNvPr>
                  <p:cNvSpPr/>
                  <p:nvPr/>
                </p:nvSpPr>
                <p:spPr>
                  <a:xfrm>
                    <a:off x="6679745" y="2513168"/>
                    <a:ext cx="504824" cy="487083"/>
                  </a:xfrm>
                  <a:prstGeom prst="ellipse">
                    <a:avLst/>
                  </a:prstGeom>
                  <a:solidFill>
                    <a:schemeClr val="accent5">
                      <a:lumMod val="40000"/>
                      <a:lumOff val="6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  </m:t>
                          </m:r>
                          <m:r>
                            <a:rPr lang="en-US" sz="2400" i="0"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z</m:t>
                          </m:r>
                          <m:r>
                            <a:rPr lang="en-US" sz="2400" i="1" smtClean="0">
                              <a:latin typeface="Cambria Math" panose="02040503050406030204" pitchFamily="18" charset="0"/>
                              <a:ea typeface="Cambria Math" panose="02040503050406030204" pitchFamily="18" charset="0"/>
                            </a:rPr>
                            <m:t> </m:t>
                          </m:r>
                        </m:oMath>
                      </m:oMathPara>
                    </a14:m>
                    <a:endParaRPr lang="en-US" sz="2400" dirty="0"/>
                  </a:p>
                </p:txBody>
              </p:sp>
            </mc:Choice>
            <mc:Fallback xmlns="">
              <p:sp>
                <p:nvSpPr>
                  <p:cNvPr id="33" name="Oval 32">
                    <a:extLst>
                      <a:ext uri="{FF2B5EF4-FFF2-40B4-BE49-F238E27FC236}">
                        <a16:creationId xmlns:a16="http://schemas.microsoft.com/office/drawing/2014/main" id="{8F5EE14A-5A22-4AF1-9A03-D548FCF433E5}"/>
                      </a:ext>
                    </a:extLst>
                  </p:cNvPr>
                  <p:cNvSpPr>
                    <a:spLocks noRot="1" noChangeAspect="1" noMove="1" noResize="1" noEditPoints="1" noAdjustHandles="1" noChangeArrowheads="1" noChangeShapeType="1" noTextEdit="1"/>
                  </p:cNvSpPr>
                  <p:nvPr/>
                </p:nvSpPr>
                <p:spPr>
                  <a:xfrm>
                    <a:off x="6679745" y="2513168"/>
                    <a:ext cx="504824" cy="487083"/>
                  </a:xfrm>
                  <a:prstGeom prst="ellipse">
                    <a:avLst/>
                  </a:prstGeom>
                  <a:blipFill>
                    <a:blip r:embed="rId11"/>
                    <a:stretch>
                      <a:fillRect l="-11905"/>
                    </a:stretch>
                  </a:blipFill>
                  <a:ln>
                    <a:solidFill>
                      <a:schemeClr val="tx1"/>
                    </a:solidFill>
                  </a:ln>
                </p:spPr>
                <p:txBody>
                  <a:bodyPr/>
                  <a:lstStyle/>
                  <a:p>
                    <a:r>
                      <a:rPr lang="en-US">
                        <a:noFill/>
                      </a:rPr>
                      <a:t> </a:t>
                    </a:r>
                  </a:p>
                </p:txBody>
              </p:sp>
            </mc:Fallback>
          </mc:AlternateContent>
          <p:grpSp>
            <p:nvGrpSpPr>
              <p:cNvPr id="153" name="Group 152">
                <a:extLst>
                  <a:ext uri="{FF2B5EF4-FFF2-40B4-BE49-F238E27FC236}">
                    <a16:creationId xmlns:a16="http://schemas.microsoft.com/office/drawing/2014/main" id="{98835180-8145-4680-B778-3D3B82D9AF92}"/>
                  </a:ext>
                </a:extLst>
              </p:cNvPr>
              <p:cNvGrpSpPr/>
              <p:nvPr/>
            </p:nvGrpSpPr>
            <p:grpSpPr>
              <a:xfrm>
                <a:off x="5559973" y="3435691"/>
                <a:ext cx="503664" cy="417192"/>
                <a:chOff x="-269433" y="5288282"/>
                <a:chExt cx="503664" cy="417192"/>
              </a:xfrm>
            </p:grpSpPr>
            <p:sp>
              <p:nvSpPr>
                <p:cNvPr id="170" name="Rectangle 169">
                  <a:extLst>
                    <a:ext uri="{FF2B5EF4-FFF2-40B4-BE49-F238E27FC236}">
                      <a16:creationId xmlns:a16="http://schemas.microsoft.com/office/drawing/2014/main" id="{68F73FA1-0F3D-453A-94F2-8E168E9F8075}"/>
                    </a:ext>
                  </a:extLst>
                </p:cNvPr>
                <p:cNvSpPr/>
                <p:nvPr/>
              </p:nvSpPr>
              <p:spPr>
                <a:xfrm>
                  <a:off x="-224000" y="5319712"/>
                  <a:ext cx="390525" cy="385762"/>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5B10847B-9C06-4674-B42A-3D6B5D57615F}"/>
                        </a:ext>
                      </a:extLst>
                    </p:cNvPr>
                    <p:cNvSpPr txBox="1"/>
                    <p:nvPr/>
                  </p:nvSpPr>
                  <p:spPr>
                    <a:xfrm>
                      <a:off x="-269433" y="5288282"/>
                      <a:ext cx="503664" cy="400110"/>
                    </a:xfrm>
                    <a:prstGeom prst="rect">
                      <a:avLst/>
                    </a:prstGeom>
                    <a:noFill/>
                  </p:spPr>
                  <p:txBody>
                    <a:bodyPr wrap="none" rtlCol="0">
                      <a:spAutoFit/>
                    </a:bodyPr>
                    <a:lstStyle/>
                    <a:p>
                      <a:r>
                        <a:rPr lang="en-US" sz="2000" b="1" dirty="0"/>
                        <a:t>+</a:t>
                      </a:r>
                      <a14:m>
                        <m:oMath xmlns:m="http://schemas.openxmlformats.org/officeDocument/2006/math">
                          <m:r>
                            <a:rPr lang="en-US" sz="2000" b="1" i="0" smtClean="0">
                              <a:latin typeface="Cambria Math" panose="02040503050406030204" pitchFamily="18" charset="0"/>
                              <a:ea typeface="Cambria Math" panose="02040503050406030204" pitchFamily="18" charset="0"/>
                            </a:rPr>
                            <m:t>𝐠</m:t>
                          </m:r>
                        </m:oMath>
                      </a14:m>
                      <a:endParaRPr lang="en-US" sz="2000" dirty="0"/>
                    </a:p>
                  </p:txBody>
                </p:sp>
              </mc:Choice>
              <mc:Fallback xmlns="">
                <p:sp>
                  <p:nvSpPr>
                    <p:cNvPr id="36" name="TextBox 35">
                      <a:extLst>
                        <a:ext uri="{FF2B5EF4-FFF2-40B4-BE49-F238E27FC236}">
                          <a16:creationId xmlns:a16="http://schemas.microsoft.com/office/drawing/2014/main" id="{12BBDBF4-6B83-4FCA-B4F1-6804DCE36B75}"/>
                        </a:ext>
                      </a:extLst>
                    </p:cNvPr>
                    <p:cNvSpPr txBox="1">
                      <a:spLocks noRot="1" noChangeAspect="1" noMove="1" noResize="1" noEditPoints="1" noAdjustHandles="1" noChangeArrowheads="1" noChangeShapeType="1" noTextEdit="1"/>
                    </p:cNvSpPr>
                    <p:nvPr/>
                  </p:nvSpPr>
                  <p:spPr>
                    <a:xfrm>
                      <a:off x="-269433" y="5288282"/>
                      <a:ext cx="503664" cy="400110"/>
                    </a:xfrm>
                    <a:prstGeom prst="rect">
                      <a:avLst/>
                    </a:prstGeom>
                    <a:blipFill>
                      <a:blip r:embed="rId12"/>
                      <a:stretch>
                        <a:fillRect l="-12048" t="-7692" r="-1205" b="-29231"/>
                      </a:stretch>
                    </a:blipFill>
                  </p:spPr>
                  <p:txBody>
                    <a:bodyPr/>
                    <a:lstStyle/>
                    <a:p>
                      <a:r>
                        <a:rPr lang="en-US">
                          <a:noFill/>
                        </a:rPr>
                        <a:t> </a:t>
                      </a:r>
                    </a:p>
                  </p:txBody>
                </p:sp>
              </mc:Fallback>
            </mc:AlternateContent>
          </p:grpSp>
          <p:grpSp>
            <p:nvGrpSpPr>
              <p:cNvPr id="154" name="Group 153">
                <a:extLst>
                  <a:ext uri="{FF2B5EF4-FFF2-40B4-BE49-F238E27FC236}">
                    <a16:creationId xmlns:a16="http://schemas.microsoft.com/office/drawing/2014/main" id="{8BEB7B0C-8EC5-489A-B686-2D29E258B025}"/>
                  </a:ext>
                </a:extLst>
              </p:cNvPr>
              <p:cNvGrpSpPr/>
              <p:nvPr/>
            </p:nvGrpSpPr>
            <p:grpSpPr>
              <a:xfrm>
                <a:off x="5843797" y="2541158"/>
                <a:ext cx="439544" cy="400110"/>
                <a:chOff x="-243393" y="5306321"/>
                <a:chExt cx="439544" cy="400110"/>
              </a:xfrm>
            </p:grpSpPr>
            <p:sp>
              <p:nvSpPr>
                <p:cNvPr id="168" name="Rectangle 167">
                  <a:extLst>
                    <a:ext uri="{FF2B5EF4-FFF2-40B4-BE49-F238E27FC236}">
                      <a16:creationId xmlns:a16="http://schemas.microsoft.com/office/drawing/2014/main" id="{2CA66A5D-05B2-4206-9C93-92F845024242}"/>
                    </a:ext>
                  </a:extLst>
                </p:cNvPr>
                <p:cNvSpPr/>
                <p:nvPr/>
              </p:nvSpPr>
              <p:spPr>
                <a:xfrm>
                  <a:off x="-224000" y="5319712"/>
                  <a:ext cx="390525" cy="385762"/>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F765D2AA-2D87-483F-86DB-4AA9C283A596}"/>
                        </a:ext>
                      </a:extLst>
                    </p:cNvPr>
                    <p:cNvSpPr txBox="1"/>
                    <p:nvPr/>
                  </p:nvSpPr>
                  <p:spPr>
                    <a:xfrm>
                      <a:off x="-243393" y="5306321"/>
                      <a:ext cx="439544" cy="400110"/>
                    </a:xfrm>
                    <a:prstGeom prst="rect">
                      <a:avLst/>
                    </a:prstGeom>
                    <a:noFill/>
                  </p:spPr>
                  <p:txBody>
                    <a:bodyPr wrap="none" rtlCol="0">
                      <a:spAutoFit/>
                    </a:bodyPr>
                    <a:lstStyle/>
                    <a:p>
                      <a:r>
                        <a:rPr lang="en-US" sz="2000" b="1" dirty="0"/>
                        <a:t>*</a:t>
                      </a:r>
                      <a14:m>
                        <m:oMath xmlns:m="http://schemas.openxmlformats.org/officeDocument/2006/math">
                          <m:r>
                            <a:rPr lang="en-US" sz="2000" b="1" i="0" smtClean="0">
                              <a:latin typeface="Cambria Math" panose="02040503050406030204" pitchFamily="18" charset="0"/>
                              <a:ea typeface="Cambria Math" panose="02040503050406030204" pitchFamily="18" charset="0"/>
                            </a:rPr>
                            <m:t>𝐠</m:t>
                          </m:r>
                        </m:oMath>
                      </a14:m>
                      <a:endParaRPr lang="en-US" sz="2000" dirty="0"/>
                    </a:p>
                  </p:txBody>
                </p:sp>
              </mc:Choice>
              <mc:Fallback xmlns="">
                <p:sp>
                  <p:nvSpPr>
                    <p:cNvPr id="39" name="TextBox 38">
                      <a:extLst>
                        <a:ext uri="{FF2B5EF4-FFF2-40B4-BE49-F238E27FC236}">
                          <a16:creationId xmlns:a16="http://schemas.microsoft.com/office/drawing/2014/main" id="{E096AE93-452A-41C7-A617-74B90358E82F}"/>
                        </a:ext>
                      </a:extLst>
                    </p:cNvPr>
                    <p:cNvSpPr txBox="1">
                      <a:spLocks noRot="1" noChangeAspect="1" noMove="1" noResize="1" noEditPoints="1" noAdjustHandles="1" noChangeArrowheads="1" noChangeShapeType="1" noTextEdit="1"/>
                    </p:cNvSpPr>
                    <p:nvPr/>
                  </p:nvSpPr>
                  <p:spPr>
                    <a:xfrm>
                      <a:off x="-243393" y="5306321"/>
                      <a:ext cx="439544" cy="400110"/>
                    </a:xfrm>
                    <a:prstGeom prst="rect">
                      <a:avLst/>
                    </a:prstGeom>
                    <a:blipFill>
                      <a:blip r:embed="rId13"/>
                      <a:stretch>
                        <a:fillRect l="-15278" t="-7576" b="-27273"/>
                      </a:stretch>
                    </a:blipFill>
                  </p:spPr>
                  <p:txBody>
                    <a:bodyPr/>
                    <a:lstStyle/>
                    <a:p>
                      <a:r>
                        <a:rPr lang="en-US">
                          <a:noFill/>
                        </a:rPr>
                        <a:t> </a:t>
                      </a:r>
                    </a:p>
                  </p:txBody>
                </p:sp>
              </mc:Fallback>
            </mc:AlternateContent>
          </p:grpSp>
          <p:cxnSp>
            <p:nvCxnSpPr>
              <p:cNvPr id="155" name="Straight Arrow Connector 154">
                <a:extLst>
                  <a:ext uri="{FF2B5EF4-FFF2-40B4-BE49-F238E27FC236}">
                    <a16:creationId xmlns:a16="http://schemas.microsoft.com/office/drawing/2014/main" id="{CFDE6330-3E30-4DF7-9C79-5CAB41FCB8D6}"/>
                  </a:ext>
                </a:extLst>
              </p:cNvPr>
              <p:cNvCxnSpPr>
                <a:cxnSpLocks/>
                <a:stCxn id="138" idx="0"/>
              </p:cNvCxnSpPr>
              <p:nvPr/>
            </p:nvCxnSpPr>
            <p:spPr>
              <a:xfrm flipV="1">
                <a:off x="5194192" y="5291919"/>
                <a:ext cx="421140" cy="305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09148FFA-FCAC-4DBA-B8E0-3F57407C9CB8}"/>
                  </a:ext>
                </a:extLst>
              </p:cNvPr>
              <p:cNvCxnSpPr/>
              <p:nvPr/>
            </p:nvCxnSpPr>
            <p:spPr>
              <a:xfrm>
                <a:off x="5268683" y="4526331"/>
                <a:ext cx="309713" cy="380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E31AB051-8CE0-41F9-B603-82915E197A4D}"/>
                  </a:ext>
                </a:extLst>
              </p:cNvPr>
              <p:cNvCxnSpPr>
                <a:stCxn id="173" idx="0"/>
                <a:endCxn id="147" idx="4"/>
              </p:cNvCxnSpPr>
              <p:nvPr/>
            </p:nvCxnSpPr>
            <p:spPr>
              <a:xfrm flipH="1" flipV="1">
                <a:off x="5807597" y="4611653"/>
                <a:ext cx="11410" cy="256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3D714E17-61AA-4D6B-9E39-4AAF063AF490}"/>
                  </a:ext>
                </a:extLst>
              </p:cNvPr>
              <p:cNvCxnSpPr>
                <a:stCxn id="147" idx="0"/>
                <a:endCxn id="171" idx="2"/>
              </p:cNvCxnSpPr>
              <p:nvPr/>
            </p:nvCxnSpPr>
            <p:spPr>
              <a:xfrm flipV="1">
                <a:off x="5807597" y="3835801"/>
                <a:ext cx="4208" cy="288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1486FAE2-05DE-43F6-A0A9-E0951AA5A5DF}"/>
                  </a:ext>
                </a:extLst>
              </p:cNvPr>
              <p:cNvCxnSpPr>
                <a:cxnSpLocks/>
                <a:stCxn id="129" idx="6"/>
              </p:cNvCxnSpPr>
              <p:nvPr/>
            </p:nvCxnSpPr>
            <p:spPr>
              <a:xfrm>
                <a:off x="4790605" y="3440321"/>
                <a:ext cx="723127" cy="153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2F9E5D27-51B7-433A-8725-074297D9EBD3}"/>
                  </a:ext>
                </a:extLst>
              </p:cNvPr>
              <p:cNvCxnSpPr>
                <a:stCxn id="171" idx="3"/>
                <a:endCxn id="149" idx="3"/>
              </p:cNvCxnSpPr>
              <p:nvPr/>
            </p:nvCxnSpPr>
            <p:spPr>
              <a:xfrm flipV="1">
                <a:off x="6063637" y="3556862"/>
                <a:ext cx="176810" cy="78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C153B532-4516-49E0-821F-62F3BFAD0C61}"/>
                  </a:ext>
                </a:extLst>
              </p:cNvPr>
              <p:cNvCxnSpPr>
                <a:stCxn id="149" idx="1"/>
                <a:endCxn id="168" idx="2"/>
              </p:cNvCxnSpPr>
              <p:nvPr/>
            </p:nvCxnSpPr>
            <p:spPr>
              <a:xfrm flipH="1" flipV="1">
                <a:off x="6058453" y="2940311"/>
                <a:ext cx="181994" cy="272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D06CEA8B-F3A0-4616-B8E9-913D38696A9E}"/>
                  </a:ext>
                </a:extLst>
              </p:cNvPr>
              <p:cNvCxnSpPr>
                <a:cxnSpLocks/>
                <a:stCxn id="122" idx="5"/>
                <a:endCxn id="169" idx="1"/>
              </p:cNvCxnSpPr>
              <p:nvPr/>
            </p:nvCxnSpPr>
            <p:spPr>
              <a:xfrm>
                <a:off x="4451967" y="2227147"/>
                <a:ext cx="1391830" cy="514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4E1696A0-C077-4AC4-8338-F463BEC21F07}"/>
                  </a:ext>
                </a:extLst>
              </p:cNvPr>
              <p:cNvCxnSpPr>
                <a:cxnSpLocks/>
                <a:stCxn id="124" idx="5"/>
                <a:endCxn id="169" idx="1"/>
              </p:cNvCxnSpPr>
              <p:nvPr/>
            </p:nvCxnSpPr>
            <p:spPr>
              <a:xfrm>
                <a:off x="5125602" y="2231686"/>
                <a:ext cx="718195" cy="509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2A5AE90B-685B-4102-9311-8647A4067711}"/>
                  </a:ext>
                </a:extLst>
              </p:cNvPr>
              <p:cNvCxnSpPr>
                <a:cxnSpLocks/>
                <a:stCxn id="125" idx="4"/>
                <a:endCxn id="169" idx="1"/>
              </p:cNvCxnSpPr>
              <p:nvPr/>
            </p:nvCxnSpPr>
            <p:spPr>
              <a:xfrm>
                <a:off x="5620755" y="2307619"/>
                <a:ext cx="223042" cy="433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466CEA4F-40D2-4FA3-9C7F-D786E3A9C4D4}"/>
                  </a:ext>
                </a:extLst>
              </p:cNvPr>
              <p:cNvCxnSpPr>
                <a:stCxn id="169" idx="0"/>
                <a:endCxn id="150" idx="4"/>
              </p:cNvCxnSpPr>
              <p:nvPr/>
            </p:nvCxnSpPr>
            <p:spPr>
              <a:xfrm flipV="1">
                <a:off x="6063569" y="2303018"/>
                <a:ext cx="208685" cy="238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EE2067EB-6707-40AD-9FE9-149E2ECC99BA}"/>
                  </a:ext>
                </a:extLst>
              </p:cNvPr>
              <p:cNvCxnSpPr>
                <a:stCxn id="169" idx="3"/>
                <a:endCxn id="151" idx="3"/>
              </p:cNvCxnSpPr>
              <p:nvPr/>
            </p:nvCxnSpPr>
            <p:spPr>
              <a:xfrm flipV="1">
                <a:off x="6283341" y="2235149"/>
                <a:ext cx="461930" cy="506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722FC5D4-9A7A-4E3C-86D3-FD47536435D2}"/>
                  </a:ext>
                </a:extLst>
              </p:cNvPr>
              <p:cNvCxnSpPr>
                <a:stCxn id="169" idx="3"/>
                <a:endCxn id="152" idx="2"/>
              </p:cNvCxnSpPr>
              <p:nvPr/>
            </p:nvCxnSpPr>
            <p:spPr>
              <a:xfrm>
                <a:off x="6283341" y="2741213"/>
                <a:ext cx="396404" cy="154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22" name="Oval 121">
              <a:extLst>
                <a:ext uri="{FF2B5EF4-FFF2-40B4-BE49-F238E27FC236}">
                  <a16:creationId xmlns:a16="http://schemas.microsoft.com/office/drawing/2014/main" id="{2032C01F-C369-4531-A02B-51178FB4EE03}"/>
                </a:ext>
              </a:extLst>
            </p:cNvPr>
            <p:cNvSpPr/>
            <p:nvPr/>
          </p:nvSpPr>
          <p:spPr>
            <a:xfrm>
              <a:off x="3943445" y="1921671"/>
              <a:ext cx="504824" cy="487082"/>
            </a:xfrm>
            <a:prstGeom prst="ellipse">
              <a:avLst/>
            </a:prstGeom>
            <a:solidFill>
              <a:schemeClr val="accent5">
                <a:lumMod val="40000"/>
                <a:lumOff val="6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x</a:t>
              </a:r>
            </a:p>
          </p:txBody>
        </p:sp>
        <p:sp>
          <p:nvSpPr>
            <p:cNvPr id="124" name="Oval 123">
              <a:extLst>
                <a:ext uri="{FF2B5EF4-FFF2-40B4-BE49-F238E27FC236}">
                  <a16:creationId xmlns:a16="http://schemas.microsoft.com/office/drawing/2014/main" id="{4880A039-D369-4ED6-A7A8-5A7A47FF5AC7}"/>
                </a:ext>
              </a:extLst>
            </p:cNvPr>
            <p:cNvSpPr/>
            <p:nvPr/>
          </p:nvSpPr>
          <p:spPr>
            <a:xfrm>
              <a:off x="4617080" y="1926210"/>
              <a:ext cx="504824" cy="487082"/>
            </a:xfrm>
            <a:prstGeom prst="ellipse">
              <a:avLst/>
            </a:prstGeom>
            <a:solidFill>
              <a:schemeClr val="accent5">
                <a:lumMod val="40000"/>
                <a:lumOff val="6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y</a:t>
              </a:r>
            </a:p>
          </p:txBody>
        </p:sp>
        <p:sp>
          <p:nvSpPr>
            <p:cNvPr id="125" name="Oval 124">
              <a:extLst>
                <a:ext uri="{FF2B5EF4-FFF2-40B4-BE49-F238E27FC236}">
                  <a16:creationId xmlns:a16="http://schemas.microsoft.com/office/drawing/2014/main" id="{15B31289-98B7-4411-A269-F60C87393AFA}"/>
                </a:ext>
              </a:extLst>
            </p:cNvPr>
            <p:cNvSpPr/>
            <p:nvPr/>
          </p:nvSpPr>
          <p:spPr>
            <a:xfrm>
              <a:off x="5290715" y="1930811"/>
              <a:ext cx="504824" cy="487082"/>
            </a:xfrm>
            <a:prstGeom prst="ellipse">
              <a:avLst/>
            </a:prstGeom>
            <a:solidFill>
              <a:schemeClr val="accent5">
                <a:lumMod val="40000"/>
                <a:lumOff val="6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z</a:t>
              </a:r>
            </a:p>
          </p:txBody>
        </p:sp>
        <p:grpSp>
          <p:nvGrpSpPr>
            <p:cNvPr id="127" name="Group 126">
              <a:extLst>
                <a:ext uri="{FF2B5EF4-FFF2-40B4-BE49-F238E27FC236}">
                  <a16:creationId xmlns:a16="http://schemas.microsoft.com/office/drawing/2014/main" id="{3CC787C2-6878-4BE0-A063-BB30C93C6D7D}"/>
                </a:ext>
              </a:extLst>
            </p:cNvPr>
            <p:cNvGrpSpPr/>
            <p:nvPr/>
          </p:nvGrpSpPr>
          <p:grpSpPr>
            <a:xfrm>
              <a:off x="4195857" y="2408753"/>
              <a:ext cx="1347270" cy="3785721"/>
              <a:chOff x="4195857" y="2408753"/>
              <a:chExt cx="1347270" cy="3785721"/>
            </a:xfrm>
          </p:grpSpPr>
          <p:sp>
            <p:nvSpPr>
              <p:cNvPr id="128" name="Rectangle 127">
                <a:extLst>
                  <a:ext uri="{FF2B5EF4-FFF2-40B4-BE49-F238E27FC236}">
                    <a16:creationId xmlns:a16="http://schemas.microsoft.com/office/drawing/2014/main" id="{E7935811-77CF-4FD6-AD34-2E0140402852}"/>
                  </a:ext>
                </a:extLst>
              </p:cNvPr>
              <p:cNvSpPr/>
              <p:nvPr/>
            </p:nvSpPr>
            <p:spPr>
              <a:xfrm>
                <a:off x="4366986" y="2651835"/>
                <a:ext cx="390525" cy="385762"/>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sp>
            <p:nvSpPr>
              <p:cNvPr id="129" name="Oval 128">
                <a:extLst>
                  <a:ext uri="{FF2B5EF4-FFF2-40B4-BE49-F238E27FC236}">
                    <a16:creationId xmlns:a16="http://schemas.microsoft.com/office/drawing/2014/main" id="{21B4CE3D-840D-4986-ACBF-9AF417F07FFF}"/>
                  </a:ext>
                </a:extLst>
              </p:cNvPr>
              <p:cNvSpPr/>
              <p:nvPr/>
            </p:nvSpPr>
            <p:spPr>
              <a:xfrm>
                <a:off x="4309753" y="3180054"/>
                <a:ext cx="504824" cy="487082"/>
              </a:xfrm>
              <a:prstGeom prst="ellipse">
                <a:avLst/>
              </a:prstGeom>
              <a:solidFill>
                <a:schemeClr val="accent5">
                  <a:lumMod val="40000"/>
                  <a:lumOff val="6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a</a:t>
                </a:r>
              </a:p>
            </p:txBody>
          </p:sp>
          <p:sp>
            <p:nvSpPr>
              <p:cNvPr id="130" name="Rectangle 129">
                <a:extLst>
                  <a:ext uri="{FF2B5EF4-FFF2-40B4-BE49-F238E27FC236}">
                    <a16:creationId xmlns:a16="http://schemas.microsoft.com/office/drawing/2014/main" id="{68F79A4B-F061-48F4-BEA6-527FE2BB9271}"/>
                  </a:ext>
                </a:extLst>
              </p:cNvPr>
              <p:cNvSpPr/>
              <p:nvPr/>
            </p:nvSpPr>
            <p:spPr>
              <a:xfrm>
                <a:off x="4919095" y="3572408"/>
                <a:ext cx="390525" cy="385762"/>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t>
                </a:r>
              </a:p>
            </p:txBody>
          </p:sp>
          <p:sp>
            <p:nvSpPr>
              <p:cNvPr id="131" name="Oval 130">
                <a:extLst>
                  <a:ext uri="{FF2B5EF4-FFF2-40B4-BE49-F238E27FC236}">
                    <a16:creationId xmlns:a16="http://schemas.microsoft.com/office/drawing/2014/main" id="{3E7999AD-71BA-4A25-9D3F-2B126F49365D}"/>
                  </a:ext>
                </a:extLst>
              </p:cNvPr>
              <p:cNvSpPr/>
              <p:nvPr/>
            </p:nvSpPr>
            <p:spPr>
              <a:xfrm>
                <a:off x="4858133" y="4247154"/>
                <a:ext cx="504824" cy="487082"/>
              </a:xfrm>
              <a:prstGeom prst="ellipse">
                <a:avLst/>
              </a:prstGeom>
              <a:solidFill>
                <a:schemeClr val="accent5">
                  <a:lumMod val="40000"/>
                  <a:lumOff val="6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b</a:t>
                </a:r>
              </a:p>
            </p:txBody>
          </p:sp>
          <p:sp>
            <p:nvSpPr>
              <p:cNvPr id="136" name="Rectangle 135">
                <a:extLst>
                  <a:ext uri="{FF2B5EF4-FFF2-40B4-BE49-F238E27FC236}">
                    <a16:creationId xmlns:a16="http://schemas.microsoft.com/office/drawing/2014/main" id="{752434EA-5660-4E8D-B23C-82F1C02FF6C8}"/>
                  </a:ext>
                </a:extLst>
              </p:cNvPr>
              <p:cNvSpPr/>
              <p:nvPr/>
            </p:nvSpPr>
            <p:spPr>
              <a:xfrm>
                <a:off x="4926641" y="5016431"/>
                <a:ext cx="390525" cy="385762"/>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2400" dirty="0">
                    <a:solidFill>
                      <a:schemeClr val="tx1"/>
                    </a:solidFill>
                  </a:rPr>
                  <a:t>Σ</a:t>
                </a:r>
                <a:endParaRPr lang="en-US" sz="2400" dirty="0">
                  <a:solidFill>
                    <a:schemeClr val="tx1"/>
                  </a:solidFill>
                </a:endParaRPr>
              </a:p>
            </p:txBody>
          </p:sp>
          <p:sp>
            <p:nvSpPr>
              <p:cNvPr id="138" name="Oval 137">
                <a:extLst>
                  <a:ext uri="{FF2B5EF4-FFF2-40B4-BE49-F238E27FC236}">
                    <a16:creationId xmlns:a16="http://schemas.microsoft.com/office/drawing/2014/main" id="{9EC7132C-6F12-4EAE-A910-ABF1F5B54174}"/>
                  </a:ext>
                </a:extLst>
              </p:cNvPr>
              <p:cNvSpPr/>
              <p:nvPr/>
            </p:nvSpPr>
            <p:spPr>
              <a:xfrm>
                <a:off x="4864152" y="5707392"/>
                <a:ext cx="504824" cy="487082"/>
              </a:xfrm>
              <a:prstGeom prst="ellipse">
                <a:avLst/>
              </a:prstGeom>
              <a:solidFill>
                <a:schemeClr val="accent5">
                  <a:lumMod val="40000"/>
                  <a:lumOff val="6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t>c</a:t>
                </a:r>
                <a:endParaRPr lang="en-US" sz="2400" dirty="0"/>
              </a:p>
            </p:txBody>
          </p:sp>
          <p:cxnSp>
            <p:nvCxnSpPr>
              <p:cNvPr id="139" name="Straight Arrow Connector 138">
                <a:extLst>
                  <a:ext uri="{FF2B5EF4-FFF2-40B4-BE49-F238E27FC236}">
                    <a16:creationId xmlns:a16="http://schemas.microsoft.com/office/drawing/2014/main" id="{061385B3-C520-407A-AA42-1C5AA14DA238}"/>
                  </a:ext>
                </a:extLst>
              </p:cNvPr>
              <p:cNvCxnSpPr>
                <a:cxnSpLocks/>
                <a:stCxn id="122" idx="4"/>
                <a:endCxn id="128" idx="0"/>
              </p:cNvCxnSpPr>
              <p:nvPr/>
            </p:nvCxnSpPr>
            <p:spPr>
              <a:xfrm>
                <a:off x="4195857" y="2408753"/>
                <a:ext cx="366392" cy="243082"/>
              </a:xfrm>
              <a:prstGeom prst="straightConnector1">
                <a:avLst/>
              </a:prstGeom>
              <a:ln w="28575">
                <a:solidFill>
                  <a:schemeClr val="bg2">
                    <a:lumMod val="5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140" name="Straight Arrow Connector 139">
                <a:extLst>
                  <a:ext uri="{FF2B5EF4-FFF2-40B4-BE49-F238E27FC236}">
                    <a16:creationId xmlns:a16="http://schemas.microsoft.com/office/drawing/2014/main" id="{B218F2E6-CD5B-4CDB-B100-41AD85450541}"/>
                  </a:ext>
                </a:extLst>
              </p:cNvPr>
              <p:cNvCxnSpPr>
                <a:cxnSpLocks/>
                <a:stCxn id="124" idx="4"/>
                <a:endCxn id="128" idx="0"/>
              </p:cNvCxnSpPr>
              <p:nvPr/>
            </p:nvCxnSpPr>
            <p:spPr>
              <a:xfrm flipH="1">
                <a:off x="4562249" y="2413292"/>
                <a:ext cx="307243" cy="238543"/>
              </a:xfrm>
              <a:prstGeom prst="straightConnector1">
                <a:avLst/>
              </a:prstGeom>
              <a:ln w="28575">
                <a:solidFill>
                  <a:schemeClr val="bg2">
                    <a:lumMod val="5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141" name="Straight Arrow Connector 140">
                <a:extLst>
                  <a:ext uri="{FF2B5EF4-FFF2-40B4-BE49-F238E27FC236}">
                    <a16:creationId xmlns:a16="http://schemas.microsoft.com/office/drawing/2014/main" id="{65CFFE01-D8CD-46E9-94FA-B2EF35B38010}"/>
                  </a:ext>
                </a:extLst>
              </p:cNvPr>
              <p:cNvCxnSpPr>
                <a:cxnSpLocks/>
                <a:stCxn id="128" idx="2"/>
                <a:endCxn id="129" idx="0"/>
              </p:cNvCxnSpPr>
              <p:nvPr/>
            </p:nvCxnSpPr>
            <p:spPr>
              <a:xfrm flipH="1">
                <a:off x="4562165" y="3037597"/>
                <a:ext cx="84" cy="142457"/>
              </a:xfrm>
              <a:prstGeom prst="straightConnector1">
                <a:avLst/>
              </a:prstGeom>
              <a:ln w="28575">
                <a:solidFill>
                  <a:schemeClr val="bg2">
                    <a:lumMod val="5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142" name="Straight Arrow Connector 141">
                <a:extLst>
                  <a:ext uri="{FF2B5EF4-FFF2-40B4-BE49-F238E27FC236}">
                    <a16:creationId xmlns:a16="http://schemas.microsoft.com/office/drawing/2014/main" id="{2BF28756-CBFF-4ABE-8FB7-F29DC0B1F143}"/>
                  </a:ext>
                </a:extLst>
              </p:cNvPr>
              <p:cNvCxnSpPr>
                <a:cxnSpLocks/>
                <a:stCxn id="129" idx="5"/>
                <a:endCxn id="130" idx="1"/>
              </p:cNvCxnSpPr>
              <p:nvPr/>
            </p:nvCxnSpPr>
            <p:spPr>
              <a:xfrm>
                <a:off x="4740647" y="3595804"/>
                <a:ext cx="178448" cy="169485"/>
              </a:xfrm>
              <a:prstGeom prst="straightConnector1">
                <a:avLst/>
              </a:prstGeom>
              <a:ln w="28575">
                <a:solidFill>
                  <a:schemeClr val="bg2">
                    <a:lumMod val="5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143" name="Straight Arrow Connector 142">
                <a:extLst>
                  <a:ext uri="{FF2B5EF4-FFF2-40B4-BE49-F238E27FC236}">
                    <a16:creationId xmlns:a16="http://schemas.microsoft.com/office/drawing/2014/main" id="{A7848CA6-50C4-455D-A496-E4F67FC72432}"/>
                  </a:ext>
                </a:extLst>
              </p:cNvPr>
              <p:cNvCxnSpPr>
                <a:cxnSpLocks/>
                <a:stCxn id="125" idx="4"/>
                <a:endCxn id="130" idx="0"/>
              </p:cNvCxnSpPr>
              <p:nvPr/>
            </p:nvCxnSpPr>
            <p:spPr>
              <a:xfrm flipH="1">
                <a:off x="5114358" y="2417893"/>
                <a:ext cx="428769" cy="1154515"/>
              </a:xfrm>
              <a:prstGeom prst="straightConnector1">
                <a:avLst/>
              </a:prstGeom>
              <a:ln w="28575">
                <a:solidFill>
                  <a:schemeClr val="bg2">
                    <a:lumMod val="5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144" name="Straight Arrow Connector 143">
                <a:extLst>
                  <a:ext uri="{FF2B5EF4-FFF2-40B4-BE49-F238E27FC236}">
                    <a16:creationId xmlns:a16="http://schemas.microsoft.com/office/drawing/2014/main" id="{9E2AA9EA-C70B-4312-B26C-18EB66BCC8D6}"/>
                  </a:ext>
                </a:extLst>
              </p:cNvPr>
              <p:cNvCxnSpPr>
                <a:cxnSpLocks/>
                <a:stCxn id="130" idx="2"/>
                <a:endCxn id="131" idx="0"/>
              </p:cNvCxnSpPr>
              <p:nvPr/>
            </p:nvCxnSpPr>
            <p:spPr>
              <a:xfrm flipH="1">
                <a:off x="5110545" y="3958170"/>
                <a:ext cx="3813" cy="288984"/>
              </a:xfrm>
              <a:prstGeom prst="straightConnector1">
                <a:avLst/>
              </a:prstGeom>
              <a:ln w="28575">
                <a:solidFill>
                  <a:schemeClr val="bg2">
                    <a:lumMod val="5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145" name="Straight Arrow Connector 144">
                <a:extLst>
                  <a:ext uri="{FF2B5EF4-FFF2-40B4-BE49-F238E27FC236}">
                    <a16:creationId xmlns:a16="http://schemas.microsoft.com/office/drawing/2014/main" id="{E48C95DF-7BF7-4015-A195-30621B0F0CB2}"/>
                  </a:ext>
                </a:extLst>
              </p:cNvPr>
              <p:cNvCxnSpPr>
                <a:cxnSpLocks/>
                <a:stCxn id="131" idx="4"/>
                <a:endCxn id="136" idx="0"/>
              </p:cNvCxnSpPr>
              <p:nvPr/>
            </p:nvCxnSpPr>
            <p:spPr>
              <a:xfrm>
                <a:off x="5110545" y="4734236"/>
                <a:ext cx="11359" cy="282195"/>
              </a:xfrm>
              <a:prstGeom prst="straightConnector1">
                <a:avLst/>
              </a:prstGeom>
              <a:ln w="28575">
                <a:solidFill>
                  <a:schemeClr val="bg2">
                    <a:lumMod val="5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146" name="Straight Arrow Connector 145">
                <a:extLst>
                  <a:ext uri="{FF2B5EF4-FFF2-40B4-BE49-F238E27FC236}">
                    <a16:creationId xmlns:a16="http://schemas.microsoft.com/office/drawing/2014/main" id="{B4031AE1-5313-490C-ADA1-E230EE77F5A2}"/>
                  </a:ext>
                </a:extLst>
              </p:cNvPr>
              <p:cNvCxnSpPr>
                <a:cxnSpLocks/>
                <a:stCxn id="136" idx="2"/>
                <a:endCxn id="138" idx="0"/>
              </p:cNvCxnSpPr>
              <p:nvPr/>
            </p:nvCxnSpPr>
            <p:spPr>
              <a:xfrm flipH="1">
                <a:off x="5116564" y="5402193"/>
                <a:ext cx="5340" cy="305199"/>
              </a:xfrm>
              <a:prstGeom prst="straightConnector1">
                <a:avLst/>
              </a:prstGeom>
              <a:ln w="28575">
                <a:solidFill>
                  <a:schemeClr val="bg2">
                    <a:lumMod val="50000"/>
                  </a:schemeClr>
                </a:solidFill>
                <a:tailEnd type="triangle"/>
              </a:ln>
            </p:spPr>
            <p:style>
              <a:lnRef idx="3">
                <a:schemeClr val="accent3"/>
              </a:lnRef>
              <a:fillRef idx="0">
                <a:schemeClr val="accent3"/>
              </a:fillRef>
              <a:effectRef idx="2">
                <a:schemeClr val="accent3"/>
              </a:effectRef>
              <a:fontRef idx="minor">
                <a:schemeClr val="tx1"/>
              </a:fontRef>
            </p:style>
          </p:cxnSp>
        </p:grpSp>
      </p:grpSp>
      <p:cxnSp>
        <p:nvCxnSpPr>
          <p:cNvPr id="18" name="Straight Arrow Connector 17">
            <a:extLst>
              <a:ext uri="{FF2B5EF4-FFF2-40B4-BE49-F238E27FC236}">
                <a16:creationId xmlns:a16="http://schemas.microsoft.com/office/drawing/2014/main" id="{4669C0B6-E6BD-486A-8464-26280887E09D}"/>
              </a:ext>
            </a:extLst>
          </p:cNvPr>
          <p:cNvCxnSpPr>
            <a:cxnSpLocks/>
            <a:stCxn id="136" idx="1"/>
          </p:cNvCxnSpPr>
          <p:nvPr/>
        </p:nvCxnSpPr>
        <p:spPr>
          <a:xfrm flipH="1" flipV="1">
            <a:off x="7548401" y="3389078"/>
            <a:ext cx="1783985" cy="1355699"/>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9" name="TextBox 18">
            <a:extLst>
              <a:ext uri="{FF2B5EF4-FFF2-40B4-BE49-F238E27FC236}">
                <a16:creationId xmlns:a16="http://schemas.microsoft.com/office/drawing/2014/main" id="{FFDF3EDC-710D-4DC7-A956-E44FA784982B}"/>
              </a:ext>
            </a:extLst>
          </p:cNvPr>
          <p:cNvSpPr txBox="1"/>
          <p:nvPr/>
        </p:nvSpPr>
        <p:spPr>
          <a:xfrm>
            <a:off x="6193650" y="3235190"/>
            <a:ext cx="1152560" cy="307777"/>
          </a:xfrm>
          <a:prstGeom prst="rect">
            <a:avLst/>
          </a:prstGeom>
          <a:noFill/>
        </p:spPr>
        <p:txBody>
          <a:bodyPr wrap="none" lIns="0" tIns="0" rIns="0" bIns="0" rtlCol="0">
            <a:spAutoFit/>
          </a:bodyPr>
          <a:lstStyle/>
          <a:p>
            <a:pPr algn="l"/>
            <a:r>
              <a:rPr lang="en-US" altLang="zh-CN" sz="2000" b="1" dirty="0">
                <a:solidFill>
                  <a:srgbClr val="FF0000"/>
                </a:solidFill>
              </a:rPr>
              <a:t>CPU code</a:t>
            </a:r>
            <a:endParaRPr lang="en-US" sz="2000" b="1" dirty="0">
              <a:solidFill>
                <a:srgbClr val="FF0000"/>
              </a:solidFill>
            </a:endParaRPr>
          </a:p>
        </p:txBody>
      </p:sp>
      <p:cxnSp>
        <p:nvCxnSpPr>
          <p:cNvPr id="174" name="Straight Arrow Connector 173">
            <a:extLst>
              <a:ext uri="{FF2B5EF4-FFF2-40B4-BE49-F238E27FC236}">
                <a16:creationId xmlns:a16="http://schemas.microsoft.com/office/drawing/2014/main" id="{3ED42024-9F3F-45E3-A9AC-DF0F3EEEB50F}"/>
              </a:ext>
            </a:extLst>
          </p:cNvPr>
          <p:cNvCxnSpPr>
            <a:cxnSpLocks/>
            <a:stCxn id="136" idx="1"/>
          </p:cNvCxnSpPr>
          <p:nvPr/>
        </p:nvCxnSpPr>
        <p:spPr>
          <a:xfrm flipH="1">
            <a:off x="7511143" y="4744777"/>
            <a:ext cx="1821243" cy="701310"/>
          </a:xfrm>
          <a:prstGeom prst="straightConnector1">
            <a:avLst/>
          </a:prstGeom>
          <a:ln w="38100" cap="flat" cmpd="sng" algn="ctr">
            <a:solidFill>
              <a:schemeClr val="accent4"/>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75" name="TextBox 174">
            <a:extLst>
              <a:ext uri="{FF2B5EF4-FFF2-40B4-BE49-F238E27FC236}">
                <a16:creationId xmlns:a16="http://schemas.microsoft.com/office/drawing/2014/main" id="{C3541063-BEF5-4A87-87C4-9E4ABBD90DB5}"/>
              </a:ext>
            </a:extLst>
          </p:cNvPr>
          <p:cNvSpPr txBox="1"/>
          <p:nvPr/>
        </p:nvSpPr>
        <p:spPr>
          <a:xfrm>
            <a:off x="6197159" y="5332509"/>
            <a:ext cx="1175002" cy="307777"/>
          </a:xfrm>
          <a:prstGeom prst="rect">
            <a:avLst/>
          </a:prstGeom>
          <a:noFill/>
        </p:spPr>
        <p:txBody>
          <a:bodyPr wrap="none" lIns="0" tIns="0" rIns="0" bIns="0" rtlCol="0">
            <a:spAutoFit/>
          </a:bodyPr>
          <a:lstStyle/>
          <a:p>
            <a:pPr algn="l"/>
            <a:r>
              <a:rPr lang="en-US" altLang="zh-CN" sz="2000" b="1" dirty="0">
                <a:solidFill>
                  <a:srgbClr val="FF0000"/>
                </a:solidFill>
              </a:rPr>
              <a:t>GPU code</a:t>
            </a:r>
            <a:endParaRPr lang="en-US" sz="2000" b="1" dirty="0">
              <a:solidFill>
                <a:srgbClr val="FF0000"/>
              </a:solidFill>
            </a:endParaRPr>
          </a:p>
        </p:txBody>
      </p:sp>
    </p:spTree>
    <p:extLst>
      <p:ext uri="{BB962C8B-B14F-4D97-AF65-F5344CB8AC3E}">
        <p14:creationId xmlns:p14="http://schemas.microsoft.com/office/powerpoint/2010/main" val="18772207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5C3DA-2A1D-4BDE-914C-921A4DF53A34}"/>
              </a:ext>
            </a:extLst>
          </p:cNvPr>
          <p:cNvSpPr>
            <a:spLocks noGrp="1"/>
          </p:cNvSpPr>
          <p:nvPr>
            <p:ph type="title"/>
          </p:nvPr>
        </p:nvSpPr>
        <p:spPr>
          <a:xfrm>
            <a:off x="588263" y="457200"/>
            <a:ext cx="11018520" cy="553998"/>
          </a:xfrm>
        </p:spPr>
        <p:txBody>
          <a:bodyPr/>
          <a:lstStyle/>
          <a:p>
            <a:r>
              <a:rPr lang="zh-CN" altLang="en-US" dirty="0"/>
              <a:t>调度并运行代码</a:t>
            </a:r>
            <a:endParaRPr lang="en-US" dirty="0"/>
          </a:p>
        </p:txBody>
      </p:sp>
      <p:sp>
        <p:nvSpPr>
          <p:cNvPr id="4" name="Slide Number Placeholder 3">
            <a:extLst>
              <a:ext uri="{FF2B5EF4-FFF2-40B4-BE49-F238E27FC236}">
                <a16:creationId xmlns:a16="http://schemas.microsoft.com/office/drawing/2014/main" id="{A3469525-6D49-4CED-B336-B547B56E0AC4}"/>
              </a:ext>
            </a:extLst>
          </p:cNvPr>
          <p:cNvSpPr>
            <a:spLocks noGrp="1"/>
          </p:cNvSpPr>
          <p:nvPr>
            <p:ph type="sldNum" sz="quarter" idx="12"/>
          </p:nvPr>
        </p:nvSpPr>
        <p:spPr/>
        <p:txBody>
          <a:bodyPr/>
          <a:lstStyle/>
          <a:p>
            <a:fld id="{75405F3C-E1F1-4016-982B-CA91284A1E2D}" type="slidenum">
              <a:rPr lang="en-US" smtClean="0"/>
              <a:t>43</a:t>
            </a:fld>
            <a:endParaRPr lang="en-US"/>
          </a:p>
        </p:txBody>
      </p:sp>
      <p:grpSp>
        <p:nvGrpSpPr>
          <p:cNvPr id="120" name="Group 119">
            <a:extLst>
              <a:ext uri="{FF2B5EF4-FFF2-40B4-BE49-F238E27FC236}">
                <a16:creationId xmlns:a16="http://schemas.microsoft.com/office/drawing/2014/main" id="{0C856354-CC1C-4AEB-982B-2C240A3C49E8}"/>
              </a:ext>
            </a:extLst>
          </p:cNvPr>
          <p:cNvGrpSpPr/>
          <p:nvPr/>
        </p:nvGrpSpPr>
        <p:grpSpPr>
          <a:xfrm>
            <a:off x="8349190" y="1457136"/>
            <a:ext cx="3163496" cy="4272803"/>
            <a:chOff x="3943445" y="1921671"/>
            <a:chExt cx="3163496" cy="4272803"/>
          </a:xfrm>
        </p:grpSpPr>
        <p:grpSp>
          <p:nvGrpSpPr>
            <p:cNvPr id="121" name="Group 120">
              <a:extLst>
                <a:ext uri="{FF2B5EF4-FFF2-40B4-BE49-F238E27FC236}">
                  <a16:creationId xmlns:a16="http://schemas.microsoft.com/office/drawing/2014/main" id="{79E53D58-0947-4B9A-9F3D-8B73643C67A9}"/>
                </a:ext>
              </a:extLst>
            </p:cNvPr>
            <p:cNvGrpSpPr/>
            <p:nvPr/>
          </p:nvGrpSpPr>
          <p:grpSpPr>
            <a:xfrm>
              <a:off x="4374339" y="1926210"/>
              <a:ext cx="2732602" cy="3781182"/>
              <a:chOff x="4451967" y="1815936"/>
              <a:chExt cx="2732602" cy="3781182"/>
            </a:xfrm>
          </p:grpSpPr>
          <mc:AlternateContent xmlns:mc="http://schemas.openxmlformats.org/markup-compatibility/2006" xmlns:a14="http://schemas.microsoft.com/office/drawing/2010/main">
            <mc:Choice Requires="a14">
              <p:sp>
                <p:nvSpPr>
                  <p:cNvPr id="147" name="Oval 146">
                    <a:extLst>
                      <a:ext uri="{FF2B5EF4-FFF2-40B4-BE49-F238E27FC236}">
                        <a16:creationId xmlns:a16="http://schemas.microsoft.com/office/drawing/2014/main" id="{530B5F23-B239-4199-AA78-BF0274B11FD8}"/>
                      </a:ext>
                    </a:extLst>
                  </p:cNvPr>
                  <p:cNvSpPr/>
                  <p:nvPr/>
                </p:nvSpPr>
                <p:spPr>
                  <a:xfrm>
                    <a:off x="5555185" y="4124571"/>
                    <a:ext cx="504824" cy="487082"/>
                  </a:xfrm>
                  <a:prstGeom prst="ellipse">
                    <a:avLst/>
                  </a:prstGeom>
                  <a:solidFill>
                    <a:schemeClr val="accent5">
                      <a:lumMod val="40000"/>
                      <a:lumOff val="6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  </m:t>
                          </m:r>
                          <m:r>
                            <a:rPr lang="en-US" sz="2400" i="0"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b</m:t>
                          </m:r>
                          <m:r>
                            <a:rPr lang="en-US" sz="2400" i="1" smtClean="0">
                              <a:latin typeface="Cambria Math" panose="02040503050406030204" pitchFamily="18" charset="0"/>
                              <a:ea typeface="Cambria Math" panose="02040503050406030204" pitchFamily="18" charset="0"/>
                            </a:rPr>
                            <m:t> </m:t>
                          </m:r>
                        </m:oMath>
                      </m:oMathPara>
                    </a14:m>
                    <a:endParaRPr lang="en-US" sz="2400" dirty="0"/>
                  </a:p>
                </p:txBody>
              </p:sp>
            </mc:Choice>
            <mc:Fallback xmlns="">
              <p:sp>
                <p:nvSpPr>
                  <p:cNvPr id="26" name="Oval 25">
                    <a:extLst>
                      <a:ext uri="{FF2B5EF4-FFF2-40B4-BE49-F238E27FC236}">
                        <a16:creationId xmlns:a16="http://schemas.microsoft.com/office/drawing/2014/main" id="{4D630EEA-3308-4618-B248-37AA2C568A2A}"/>
                      </a:ext>
                    </a:extLst>
                  </p:cNvPr>
                  <p:cNvSpPr>
                    <a:spLocks noRot="1" noChangeAspect="1" noMove="1" noResize="1" noEditPoints="1" noAdjustHandles="1" noChangeArrowheads="1" noChangeShapeType="1" noTextEdit="1"/>
                  </p:cNvSpPr>
                  <p:nvPr/>
                </p:nvSpPr>
                <p:spPr>
                  <a:xfrm>
                    <a:off x="5555185" y="4124571"/>
                    <a:ext cx="504824" cy="487082"/>
                  </a:xfrm>
                  <a:prstGeom prst="ellipse">
                    <a:avLst/>
                  </a:prstGeom>
                  <a:blipFill>
                    <a:blip r:embed="rId3"/>
                    <a:stretch>
                      <a:fillRect l="-14458" r="-4819"/>
                    </a:stretch>
                  </a:blipFill>
                  <a:ln>
                    <a:solidFill>
                      <a:schemeClr val="tx1"/>
                    </a:solidFill>
                  </a:ln>
                </p:spPr>
                <p:txBody>
                  <a:bodyPr/>
                  <a:lstStyle/>
                  <a:p>
                    <a:r>
                      <a:rPr lang="en-US">
                        <a:noFill/>
                      </a:rPr>
                      <a:t> </a:t>
                    </a:r>
                  </a:p>
                </p:txBody>
              </p:sp>
            </mc:Fallback>
          </mc:AlternateContent>
          <p:grpSp>
            <p:nvGrpSpPr>
              <p:cNvPr id="148" name="Group 147">
                <a:extLst>
                  <a:ext uri="{FF2B5EF4-FFF2-40B4-BE49-F238E27FC236}">
                    <a16:creationId xmlns:a16="http://schemas.microsoft.com/office/drawing/2014/main" id="{F009437B-08C2-474A-AA85-486A44E506BC}"/>
                  </a:ext>
                </a:extLst>
              </p:cNvPr>
              <p:cNvGrpSpPr/>
              <p:nvPr/>
            </p:nvGrpSpPr>
            <p:grpSpPr>
              <a:xfrm>
                <a:off x="5578396" y="4868636"/>
                <a:ext cx="481222" cy="461665"/>
                <a:chOff x="-260936" y="5281760"/>
                <a:chExt cx="481222" cy="461665"/>
              </a:xfrm>
            </p:grpSpPr>
            <p:sp>
              <p:nvSpPr>
                <p:cNvPr id="172" name="Rectangle 171">
                  <a:extLst>
                    <a:ext uri="{FF2B5EF4-FFF2-40B4-BE49-F238E27FC236}">
                      <a16:creationId xmlns:a16="http://schemas.microsoft.com/office/drawing/2014/main" id="{2A5BDB41-FBAB-4AF0-A716-33ABBC228D88}"/>
                    </a:ext>
                  </a:extLst>
                </p:cNvPr>
                <p:cNvSpPr/>
                <p:nvPr/>
              </p:nvSpPr>
              <p:spPr>
                <a:xfrm>
                  <a:off x="-224000" y="5319712"/>
                  <a:ext cx="390525" cy="385762"/>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E1270304-97F9-43F6-AD2B-A233A8203339}"/>
                        </a:ext>
                      </a:extLst>
                    </p:cNvPr>
                    <p:cNvSpPr txBox="1"/>
                    <p:nvPr/>
                  </p:nvSpPr>
                  <p:spPr>
                    <a:xfrm>
                      <a:off x="-260936" y="5281760"/>
                      <a:ext cx="481222" cy="461665"/>
                    </a:xfrm>
                    <a:prstGeom prst="rect">
                      <a:avLst/>
                    </a:prstGeom>
                    <a:noFill/>
                  </p:spPr>
                  <p:txBody>
                    <a:bodyPr wrap="none" rtlCol="0">
                      <a:spAutoFit/>
                    </a:bodyPr>
                    <a:lstStyle/>
                    <a:p>
                      <a:r>
                        <a:rPr lang="el-GR" sz="2400" dirty="0"/>
                        <a:t>Σ</a:t>
                      </a:r>
                      <a14:m>
                        <m:oMath xmlns:m="http://schemas.openxmlformats.org/officeDocument/2006/math">
                          <m:r>
                            <a:rPr lang="en-US" sz="2000" b="1">
                              <a:latin typeface="Cambria Math" panose="02040503050406030204" pitchFamily="18" charset="0"/>
                              <a:ea typeface="Cambria Math" panose="02040503050406030204" pitchFamily="18" charset="0"/>
                            </a:rPr>
                            <m:t>𝐠</m:t>
                          </m:r>
                        </m:oMath>
                      </a14:m>
                      <a:endParaRPr lang="en-US" sz="2400" dirty="0"/>
                    </a:p>
                  </p:txBody>
                </p:sp>
              </mc:Choice>
              <mc:Fallback xmlns="">
                <p:sp>
                  <p:nvSpPr>
                    <p:cNvPr id="29" name="TextBox 28">
                      <a:extLst>
                        <a:ext uri="{FF2B5EF4-FFF2-40B4-BE49-F238E27FC236}">
                          <a16:creationId xmlns:a16="http://schemas.microsoft.com/office/drawing/2014/main" id="{9F8BE505-E607-4170-AB09-ABA9E9F1ED95}"/>
                        </a:ext>
                      </a:extLst>
                    </p:cNvPr>
                    <p:cNvSpPr txBox="1">
                      <a:spLocks noRot="1" noChangeAspect="1" noMove="1" noResize="1" noEditPoints="1" noAdjustHandles="1" noChangeArrowheads="1" noChangeShapeType="1" noTextEdit="1"/>
                    </p:cNvSpPr>
                    <p:nvPr/>
                  </p:nvSpPr>
                  <p:spPr>
                    <a:xfrm>
                      <a:off x="-260936" y="5281760"/>
                      <a:ext cx="481222" cy="461665"/>
                    </a:xfrm>
                    <a:prstGeom prst="rect">
                      <a:avLst/>
                    </a:prstGeom>
                    <a:blipFill>
                      <a:blip r:embed="rId7"/>
                      <a:stretch>
                        <a:fillRect l="-18987" t="-9211" r="-1266" b="-30263"/>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49" name="Oval 148">
                    <a:extLst>
                      <a:ext uri="{FF2B5EF4-FFF2-40B4-BE49-F238E27FC236}">
                        <a16:creationId xmlns:a16="http://schemas.microsoft.com/office/drawing/2014/main" id="{C36F7C74-0368-4511-A3A0-B51022CDF3F1}"/>
                      </a:ext>
                    </a:extLst>
                  </p:cNvPr>
                  <p:cNvSpPr/>
                  <p:nvPr/>
                </p:nvSpPr>
                <p:spPr>
                  <a:xfrm>
                    <a:off x="6166517" y="3141112"/>
                    <a:ext cx="504824" cy="487082"/>
                  </a:xfrm>
                  <a:prstGeom prst="ellipse">
                    <a:avLst/>
                  </a:prstGeom>
                  <a:solidFill>
                    <a:schemeClr val="accent5">
                      <a:lumMod val="40000"/>
                      <a:lumOff val="6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  </m:t>
                          </m:r>
                          <m:r>
                            <a:rPr lang="en-US" sz="2400" i="0"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a</m:t>
                          </m:r>
                          <m:r>
                            <a:rPr lang="en-US" sz="2400" i="1" smtClean="0">
                              <a:latin typeface="Cambria Math" panose="02040503050406030204" pitchFamily="18" charset="0"/>
                              <a:ea typeface="Cambria Math" panose="02040503050406030204" pitchFamily="18" charset="0"/>
                            </a:rPr>
                            <m:t> </m:t>
                          </m:r>
                        </m:oMath>
                      </m:oMathPara>
                    </a14:m>
                    <a:endParaRPr lang="en-US" sz="2400" dirty="0"/>
                  </a:p>
                </p:txBody>
              </p:sp>
            </mc:Choice>
            <mc:Fallback xmlns="">
              <p:sp>
                <p:nvSpPr>
                  <p:cNvPr id="30" name="Oval 29">
                    <a:extLst>
                      <a:ext uri="{FF2B5EF4-FFF2-40B4-BE49-F238E27FC236}">
                        <a16:creationId xmlns:a16="http://schemas.microsoft.com/office/drawing/2014/main" id="{8555F9A1-4E52-4526-91BA-BC438532431C}"/>
                      </a:ext>
                    </a:extLst>
                  </p:cNvPr>
                  <p:cNvSpPr>
                    <a:spLocks noRot="1" noChangeAspect="1" noMove="1" noResize="1" noEditPoints="1" noAdjustHandles="1" noChangeArrowheads="1" noChangeShapeType="1" noTextEdit="1"/>
                  </p:cNvSpPr>
                  <p:nvPr/>
                </p:nvSpPr>
                <p:spPr>
                  <a:xfrm>
                    <a:off x="6166517" y="3141112"/>
                    <a:ext cx="504824" cy="487082"/>
                  </a:xfrm>
                  <a:prstGeom prst="ellipse">
                    <a:avLst/>
                  </a:prstGeom>
                  <a:blipFill>
                    <a:blip r:embed="rId8"/>
                    <a:stretch>
                      <a:fillRect l="-13095"/>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Oval 149">
                    <a:extLst>
                      <a:ext uri="{FF2B5EF4-FFF2-40B4-BE49-F238E27FC236}">
                        <a16:creationId xmlns:a16="http://schemas.microsoft.com/office/drawing/2014/main" id="{5479C61D-34F0-4BA9-BEFA-210DB091822F}"/>
                      </a:ext>
                    </a:extLst>
                  </p:cNvPr>
                  <p:cNvSpPr/>
                  <p:nvPr/>
                </p:nvSpPr>
                <p:spPr>
                  <a:xfrm>
                    <a:off x="6019842" y="1815936"/>
                    <a:ext cx="504824" cy="487082"/>
                  </a:xfrm>
                  <a:prstGeom prst="ellipse">
                    <a:avLst/>
                  </a:prstGeom>
                  <a:solidFill>
                    <a:schemeClr val="accent5">
                      <a:lumMod val="40000"/>
                      <a:lumOff val="6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  </m:t>
                          </m:r>
                          <m:r>
                            <a:rPr lang="en-US" sz="2400" i="0"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x</m:t>
                          </m:r>
                          <m:r>
                            <a:rPr lang="en-US" sz="2400" i="1" smtClean="0">
                              <a:latin typeface="Cambria Math" panose="02040503050406030204" pitchFamily="18" charset="0"/>
                              <a:ea typeface="Cambria Math" panose="02040503050406030204" pitchFamily="18" charset="0"/>
                            </a:rPr>
                            <m:t> </m:t>
                          </m:r>
                        </m:oMath>
                      </m:oMathPara>
                    </a14:m>
                    <a:endParaRPr lang="en-US" sz="2400" dirty="0"/>
                  </a:p>
                </p:txBody>
              </p:sp>
            </mc:Choice>
            <mc:Fallback xmlns="">
              <p:sp>
                <p:nvSpPr>
                  <p:cNvPr id="31" name="Oval 30">
                    <a:extLst>
                      <a:ext uri="{FF2B5EF4-FFF2-40B4-BE49-F238E27FC236}">
                        <a16:creationId xmlns:a16="http://schemas.microsoft.com/office/drawing/2014/main" id="{D43E41CA-A15D-4BB6-A500-AC3528D77F83}"/>
                      </a:ext>
                    </a:extLst>
                  </p:cNvPr>
                  <p:cNvSpPr>
                    <a:spLocks noRot="1" noChangeAspect="1" noMove="1" noResize="1" noEditPoints="1" noAdjustHandles="1" noChangeArrowheads="1" noChangeShapeType="1" noTextEdit="1"/>
                  </p:cNvSpPr>
                  <p:nvPr/>
                </p:nvSpPr>
                <p:spPr>
                  <a:xfrm>
                    <a:off x="6019842" y="1815936"/>
                    <a:ext cx="504824" cy="487082"/>
                  </a:xfrm>
                  <a:prstGeom prst="ellipse">
                    <a:avLst/>
                  </a:prstGeom>
                  <a:blipFill>
                    <a:blip r:embed="rId9"/>
                    <a:stretch>
                      <a:fillRect l="-13095"/>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1" name="Oval 150">
                    <a:extLst>
                      <a:ext uri="{FF2B5EF4-FFF2-40B4-BE49-F238E27FC236}">
                        <a16:creationId xmlns:a16="http://schemas.microsoft.com/office/drawing/2014/main" id="{4837AEDF-935B-4294-A831-02CECFFC0D4D}"/>
                      </a:ext>
                    </a:extLst>
                  </p:cNvPr>
                  <p:cNvSpPr/>
                  <p:nvPr/>
                </p:nvSpPr>
                <p:spPr>
                  <a:xfrm>
                    <a:off x="6671341" y="1819399"/>
                    <a:ext cx="504824" cy="487082"/>
                  </a:xfrm>
                  <a:prstGeom prst="ellipse">
                    <a:avLst/>
                  </a:prstGeom>
                  <a:solidFill>
                    <a:schemeClr val="accent5">
                      <a:lumMod val="40000"/>
                      <a:lumOff val="6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  </m:t>
                          </m:r>
                          <m:r>
                            <a:rPr lang="en-US" sz="2400" i="0"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y</m:t>
                          </m:r>
                          <m:r>
                            <a:rPr lang="en-US" sz="2400" i="1" smtClean="0">
                              <a:latin typeface="Cambria Math" panose="02040503050406030204" pitchFamily="18" charset="0"/>
                              <a:ea typeface="Cambria Math" panose="02040503050406030204" pitchFamily="18" charset="0"/>
                            </a:rPr>
                            <m:t> </m:t>
                          </m:r>
                        </m:oMath>
                      </m:oMathPara>
                    </a14:m>
                    <a:endParaRPr lang="en-US" sz="2400" dirty="0"/>
                  </a:p>
                </p:txBody>
              </p:sp>
            </mc:Choice>
            <mc:Fallback xmlns="">
              <p:sp>
                <p:nvSpPr>
                  <p:cNvPr id="32" name="Oval 31">
                    <a:extLst>
                      <a:ext uri="{FF2B5EF4-FFF2-40B4-BE49-F238E27FC236}">
                        <a16:creationId xmlns:a16="http://schemas.microsoft.com/office/drawing/2014/main" id="{6306A374-1E1E-409C-814B-680680E4BE4D}"/>
                      </a:ext>
                    </a:extLst>
                  </p:cNvPr>
                  <p:cNvSpPr>
                    <a:spLocks noRot="1" noChangeAspect="1" noMove="1" noResize="1" noEditPoints="1" noAdjustHandles="1" noChangeArrowheads="1" noChangeShapeType="1" noTextEdit="1"/>
                  </p:cNvSpPr>
                  <p:nvPr/>
                </p:nvSpPr>
                <p:spPr>
                  <a:xfrm>
                    <a:off x="6671341" y="1819399"/>
                    <a:ext cx="504824" cy="487082"/>
                  </a:xfrm>
                  <a:prstGeom prst="ellipse">
                    <a:avLst/>
                  </a:prstGeom>
                  <a:blipFill>
                    <a:blip r:embed="rId10"/>
                    <a:stretch>
                      <a:fillRect l="-13253" r="-3614" b="-8750"/>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2" name="Oval 151">
                    <a:extLst>
                      <a:ext uri="{FF2B5EF4-FFF2-40B4-BE49-F238E27FC236}">
                        <a16:creationId xmlns:a16="http://schemas.microsoft.com/office/drawing/2014/main" id="{C34845D4-FA80-45CE-BF62-F76AA572F064}"/>
                      </a:ext>
                    </a:extLst>
                  </p:cNvPr>
                  <p:cNvSpPr/>
                  <p:nvPr/>
                </p:nvSpPr>
                <p:spPr>
                  <a:xfrm>
                    <a:off x="6679745" y="2513168"/>
                    <a:ext cx="504824" cy="487083"/>
                  </a:xfrm>
                  <a:prstGeom prst="ellipse">
                    <a:avLst/>
                  </a:prstGeom>
                  <a:solidFill>
                    <a:schemeClr val="accent5">
                      <a:lumMod val="40000"/>
                      <a:lumOff val="6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  </m:t>
                          </m:r>
                          <m:r>
                            <a:rPr lang="en-US" sz="2400" i="0"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z</m:t>
                          </m:r>
                          <m:r>
                            <a:rPr lang="en-US" sz="2400" i="1" smtClean="0">
                              <a:latin typeface="Cambria Math" panose="02040503050406030204" pitchFamily="18" charset="0"/>
                              <a:ea typeface="Cambria Math" panose="02040503050406030204" pitchFamily="18" charset="0"/>
                            </a:rPr>
                            <m:t> </m:t>
                          </m:r>
                        </m:oMath>
                      </m:oMathPara>
                    </a14:m>
                    <a:endParaRPr lang="en-US" sz="2400" dirty="0"/>
                  </a:p>
                </p:txBody>
              </p:sp>
            </mc:Choice>
            <mc:Fallback xmlns="">
              <p:sp>
                <p:nvSpPr>
                  <p:cNvPr id="33" name="Oval 32">
                    <a:extLst>
                      <a:ext uri="{FF2B5EF4-FFF2-40B4-BE49-F238E27FC236}">
                        <a16:creationId xmlns:a16="http://schemas.microsoft.com/office/drawing/2014/main" id="{8F5EE14A-5A22-4AF1-9A03-D548FCF433E5}"/>
                      </a:ext>
                    </a:extLst>
                  </p:cNvPr>
                  <p:cNvSpPr>
                    <a:spLocks noRot="1" noChangeAspect="1" noMove="1" noResize="1" noEditPoints="1" noAdjustHandles="1" noChangeArrowheads="1" noChangeShapeType="1" noTextEdit="1"/>
                  </p:cNvSpPr>
                  <p:nvPr/>
                </p:nvSpPr>
                <p:spPr>
                  <a:xfrm>
                    <a:off x="6679745" y="2513168"/>
                    <a:ext cx="504824" cy="487083"/>
                  </a:xfrm>
                  <a:prstGeom prst="ellipse">
                    <a:avLst/>
                  </a:prstGeom>
                  <a:blipFill>
                    <a:blip r:embed="rId11"/>
                    <a:stretch>
                      <a:fillRect l="-11905"/>
                    </a:stretch>
                  </a:blipFill>
                  <a:ln>
                    <a:solidFill>
                      <a:schemeClr val="tx1"/>
                    </a:solidFill>
                  </a:ln>
                </p:spPr>
                <p:txBody>
                  <a:bodyPr/>
                  <a:lstStyle/>
                  <a:p>
                    <a:r>
                      <a:rPr lang="en-US">
                        <a:noFill/>
                      </a:rPr>
                      <a:t> </a:t>
                    </a:r>
                  </a:p>
                </p:txBody>
              </p:sp>
            </mc:Fallback>
          </mc:AlternateContent>
          <p:grpSp>
            <p:nvGrpSpPr>
              <p:cNvPr id="153" name="Group 152">
                <a:extLst>
                  <a:ext uri="{FF2B5EF4-FFF2-40B4-BE49-F238E27FC236}">
                    <a16:creationId xmlns:a16="http://schemas.microsoft.com/office/drawing/2014/main" id="{98835180-8145-4680-B778-3D3B82D9AF92}"/>
                  </a:ext>
                </a:extLst>
              </p:cNvPr>
              <p:cNvGrpSpPr/>
              <p:nvPr/>
            </p:nvGrpSpPr>
            <p:grpSpPr>
              <a:xfrm>
                <a:off x="5559973" y="3435691"/>
                <a:ext cx="503664" cy="417192"/>
                <a:chOff x="-269433" y="5288282"/>
                <a:chExt cx="503664" cy="417192"/>
              </a:xfrm>
            </p:grpSpPr>
            <p:sp>
              <p:nvSpPr>
                <p:cNvPr id="170" name="Rectangle 169">
                  <a:extLst>
                    <a:ext uri="{FF2B5EF4-FFF2-40B4-BE49-F238E27FC236}">
                      <a16:creationId xmlns:a16="http://schemas.microsoft.com/office/drawing/2014/main" id="{68F73FA1-0F3D-453A-94F2-8E168E9F8075}"/>
                    </a:ext>
                  </a:extLst>
                </p:cNvPr>
                <p:cNvSpPr/>
                <p:nvPr/>
              </p:nvSpPr>
              <p:spPr>
                <a:xfrm>
                  <a:off x="-224000" y="5319712"/>
                  <a:ext cx="390525" cy="385762"/>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5B10847B-9C06-4674-B42A-3D6B5D57615F}"/>
                        </a:ext>
                      </a:extLst>
                    </p:cNvPr>
                    <p:cNvSpPr txBox="1"/>
                    <p:nvPr/>
                  </p:nvSpPr>
                  <p:spPr>
                    <a:xfrm>
                      <a:off x="-269433" y="5288282"/>
                      <a:ext cx="503664" cy="400110"/>
                    </a:xfrm>
                    <a:prstGeom prst="rect">
                      <a:avLst/>
                    </a:prstGeom>
                    <a:noFill/>
                  </p:spPr>
                  <p:txBody>
                    <a:bodyPr wrap="none" rtlCol="0">
                      <a:spAutoFit/>
                    </a:bodyPr>
                    <a:lstStyle/>
                    <a:p>
                      <a:r>
                        <a:rPr lang="en-US" sz="2000" b="1" dirty="0"/>
                        <a:t>+</a:t>
                      </a:r>
                      <a14:m>
                        <m:oMath xmlns:m="http://schemas.openxmlformats.org/officeDocument/2006/math">
                          <m:r>
                            <a:rPr lang="en-US" sz="2000" b="1" i="0" smtClean="0">
                              <a:latin typeface="Cambria Math" panose="02040503050406030204" pitchFamily="18" charset="0"/>
                              <a:ea typeface="Cambria Math" panose="02040503050406030204" pitchFamily="18" charset="0"/>
                            </a:rPr>
                            <m:t>𝐠</m:t>
                          </m:r>
                        </m:oMath>
                      </a14:m>
                      <a:endParaRPr lang="en-US" sz="2000" dirty="0"/>
                    </a:p>
                  </p:txBody>
                </p:sp>
              </mc:Choice>
              <mc:Fallback xmlns="">
                <p:sp>
                  <p:nvSpPr>
                    <p:cNvPr id="36" name="TextBox 35">
                      <a:extLst>
                        <a:ext uri="{FF2B5EF4-FFF2-40B4-BE49-F238E27FC236}">
                          <a16:creationId xmlns:a16="http://schemas.microsoft.com/office/drawing/2014/main" id="{12BBDBF4-6B83-4FCA-B4F1-6804DCE36B75}"/>
                        </a:ext>
                      </a:extLst>
                    </p:cNvPr>
                    <p:cNvSpPr txBox="1">
                      <a:spLocks noRot="1" noChangeAspect="1" noMove="1" noResize="1" noEditPoints="1" noAdjustHandles="1" noChangeArrowheads="1" noChangeShapeType="1" noTextEdit="1"/>
                    </p:cNvSpPr>
                    <p:nvPr/>
                  </p:nvSpPr>
                  <p:spPr>
                    <a:xfrm>
                      <a:off x="-269433" y="5288282"/>
                      <a:ext cx="503664" cy="400110"/>
                    </a:xfrm>
                    <a:prstGeom prst="rect">
                      <a:avLst/>
                    </a:prstGeom>
                    <a:blipFill>
                      <a:blip r:embed="rId12"/>
                      <a:stretch>
                        <a:fillRect l="-12048" t="-7692" r="-1205" b="-29231"/>
                      </a:stretch>
                    </a:blipFill>
                  </p:spPr>
                  <p:txBody>
                    <a:bodyPr/>
                    <a:lstStyle/>
                    <a:p>
                      <a:r>
                        <a:rPr lang="en-US">
                          <a:noFill/>
                        </a:rPr>
                        <a:t> </a:t>
                      </a:r>
                    </a:p>
                  </p:txBody>
                </p:sp>
              </mc:Fallback>
            </mc:AlternateContent>
          </p:grpSp>
          <p:grpSp>
            <p:nvGrpSpPr>
              <p:cNvPr id="154" name="Group 153">
                <a:extLst>
                  <a:ext uri="{FF2B5EF4-FFF2-40B4-BE49-F238E27FC236}">
                    <a16:creationId xmlns:a16="http://schemas.microsoft.com/office/drawing/2014/main" id="{8BEB7B0C-8EC5-489A-B686-2D29E258B025}"/>
                  </a:ext>
                </a:extLst>
              </p:cNvPr>
              <p:cNvGrpSpPr/>
              <p:nvPr/>
            </p:nvGrpSpPr>
            <p:grpSpPr>
              <a:xfrm>
                <a:off x="5843797" y="2541158"/>
                <a:ext cx="439544" cy="400110"/>
                <a:chOff x="-243393" y="5306321"/>
                <a:chExt cx="439544" cy="400110"/>
              </a:xfrm>
            </p:grpSpPr>
            <p:sp>
              <p:nvSpPr>
                <p:cNvPr id="168" name="Rectangle 167">
                  <a:extLst>
                    <a:ext uri="{FF2B5EF4-FFF2-40B4-BE49-F238E27FC236}">
                      <a16:creationId xmlns:a16="http://schemas.microsoft.com/office/drawing/2014/main" id="{2CA66A5D-05B2-4206-9C93-92F845024242}"/>
                    </a:ext>
                  </a:extLst>
                </p:cNvPr>
                <p:cNvSpPr/>
                <p:nvPr/>
              </p:nvSpPr>
              <p:spPr>
                <a:xfrm>
                  <a:off x="-224000" y="5319712"/>
                  <a:ext cx="390525" cy="385762"/>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F765D2AA-2D87-483F-86DB-4AA9C283A596}"/>
                        </a:ext>
                      </a:extLst>
                    </p:cNvPr>
                    <p:cNvSpPr txBox="1"/>
                    <p:nvPr/>
                  </p:nvSpPr>
                  <p:spPr>
                    <a:xfrm>
                      <a:off x="-243393" y="5306321"/>
                      <a:ext cx="439544" cy="400110"/>
                    </a:xfrm>
                    <a:prstGeom prst="rect">
                      <a:avLst/>
                    </a:prstGeom>
                    <a:noFill/>
                  </p:spPr>
                  <p:txBody>
                    <a:bodyPr wrap="none" rtlCol="0">
                      <a:spAutoFit/>
                    </a:bodyPr>
                    <a:lstStyle/>
                    <a:p>
                      <a:r>
                        <a:rPr lang="en-US" sz="2000" b="1" dirty="0"/>
                        <a:t>*</a:t>
                      </a:r>
                      <a14:m>
                        <m:oMath xmlns:m="http://schemas.openxmlformats.org/officeDocument/2006/math">
                          <m:r>
                            <a:rPr lang="en-US" sz="2000" b="1" i="0" smtClean="0">
                              <a:latin typeface="Cambria Math" panose="02040503050406030204" pitchFamily="18" charset="0"/>
                              <a:ea typeface="Cambria Math" panose="02040503050406030204" pitchFamily="18" charset="0"/>
                            </a:rPr>
                            <m:t>𝐠</m:t>
                          </m:r>
                        </m:oMath>
                      </a14:m>
                      <a:endParaRPr lang="en-US" sz="2000" dirty="0"/>
                    </a:p>
                  </p:txBody>
                </p:sp>
              </mc:Choice>
              <mc:Fallback xmlns="">
                <p:sp>
                  <p:nvSpPr>
                    <p:cNvPr id="39" name="TextBox 38">
                      <a:extLst>
                        <a:ext uri="{FF2B5EF4-FFF2-40B4-BE49-F238E27FC236}">
                          <a16:creationId xmlns:a16="http://schemas.microsoft.com/office/drawing/2014/main" id="{E096AE93-452A-41C7-A617-74B90358E82F}"/>
                        </a:ext>
                      </a:extLst>
                    </p:cNvPr>
                    <p:cNvSpPr txBox="1">
                      <a:spLocks noRot="1" noChangeAspect="1" noMove="1" noResize="1" noEditPoints="1" noAdjustHandles="1" noChangeArrowheads="1" noChangeShapeType="1" noTextEdit="1"/>
                    </p:cNvSpPr>
                    <p:nvPr/>
                  </p:nvSpPr>
                  <p:spPr>
                    <a:xfrm>
                      <a:off x="-243393" y="5306321"/>
                      <a:ext cx="439544" cy="400110"/>
                    </a:xfrm>
                    <a:prstGeom prst="rect">
                      <a:avLst/>
                    </a:prstGeom>
                    <a:blipFill>
                      <a:blip r:embed="rId13"/>
                      <a:stretch>
                        <a:fillRect l="-15278" t="-7576" b="-27273"/>
                      </a:stretch>
                    </a:blipFill>
                  </p:spPr>
                  <p:txBody>
                    <a:bodyPr/>
                    <a:lstStyle/>
                    <a:p>
                      <a:r>
                        <a:rPr lang="en-US">
                          <a:noFill/>
                        </a:rPr>
                        <a:t> </a:t>
                      </a:r>
                    </a:p>
                  </p:txBody>
                </p:sp>
              </mc:Fallback>
            </mc:AlternateContent>
          </p:grpSp>
          <p:cxnSp>
            <p:nvCxnSpPr>
              <p:cNvPr id="155" name="Straight Arrow Connector 154">
                <a:extLst>
                  <a:ext uri="{FF2B5EF4-FFF2-40B4-BE49-F238E27FC236}">
                    <a16:creationId xmlns:a16="http://schemas.microsoft.com/office/drawing/2014/main" id="{CFDE6330-3E30-4DF7-9C79-5CAB41FCB8D6}"/>
                  </a:ext>
                </a:extLst>
              </p:cNvPr>
              <p:cNvCxnSpPr>
                <a:cxnSpLocks/>
                <a:stCxn id="138" idx="0"/>
              </p:cNvCxnSpPr>
              <p:nvPr/>
            </p:nvCxnSpPr>
            <p:spPr>
              <a:xfrm flipV="1">
                <a:off x="5194192" y="5291919"/>
                <a:ext cx="421140" cy="305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09148FFA-FCAC-4DBA-B8E0-3F57407C9CB8}"/>
                  </a:ext>
                </a:extLst>
              </p:cNvPr>
              <p:cNvCxnSpPr/>
              <p:nvPr/>
            </p:nvCxnSpPr>
            <p:spPr>
              <a:xfrm>
                <a:off x="5268683" y="4526331"/>
                <a:ext cx="309713" cy="380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E31AB051-8CE0-41F9-B603-82915E197A4D}"/>
                  </a:ext>
                </a:extLst>
              </p:cNvPr>
              <p:cNvCxnSpPr>
                <a:stCxn id="173" idx="0"/>
                <a:endCxn id="147" idx="4"/>
              </p:cNvCxnSpPr>
              <p:nvPr/>
            </p:nvCxnSpPr>
            <p:spPr>
              <a:xfrm flipH="1" flipV="1">
                <a:off x="5807597" y="4611653"/>
                <a:ext cx="11410" cy="256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3D714E17-61AA-4D6B-9E39-4AAF063AF490}"/>
                  </a:ext>
                </a:extLst>
              </p:cNvPr>
              <p:cNvCxnSpPr>
                <a:stCxn id="147" idx="0"/>
                <a:endCxn id="171" idx="2"/>
              </p:cNvCxnSpPr>
              <p:nvPr/>
            </p:nvCxnSpPr>
            <p:spPr>
              <a:xfrm flipV="1">
                <a:off x="5807597" y="3835801"/>
                <a:ext cx="4208" cy="288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1486FAE2-05DE-43F6-A0A9-E0951AA5A5DF}"/>
                  </a:ext>
                </a:extLst>
              </p:cNvPr>
              <p:cNvCxnSpPr>
                <a:cxnSpLocks/>
                <a:stCxn id="129" idx="6"/>
              </p:cNvCxnSpPr>
              <p:nvPr/>
            </p:nvCxnSpPr>
            <p:spPr>
              <a:xfrm>
                <a:off x="4790605" y="3440321"/>
                <a:ext cx="723127" cy="153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2F9E5D27-51B7-433A-8725-074297D9EBD3}"/>
                  </a:ext>
                </a:extLst>
              </p:cNvPr>
              <p:cNvCxnSpPr>
                <a:stCxn id="171" idx="3"/>
                <a:endCxn id="149" idx="3"/>
              </p:cNvCxnSpPr>
              <p:nvPr/>
            </p:nvCxnSpPr>
            <p:spPr>
              <a:xfrm flipV="1">
                <a:off x="6063637" y="3556862"/>
                <a:ext cx="176810" cy="78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C153B532-4516-49E0-821F-62F3BFAD0C61}"/>
                  </a:ext>
                </a:extLst>
              </p:cNvPr>
              <p:cNvCxnSpPr>
                <a:stCxn id="149" idx="1"/>
                <a:endCxn id="168" idx="2"/>
              </p:cNvCxnSpPr>
              <p:nvPr/>
            </p:nvCxnSpPr>
            <p:spPr>
              <a:xfrm flipH="1" flipV="1">
                <a:off x="6058453" y="2940311"/>
                <a:ext cx="181994" cy="272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D06CEA8B-F3A0-4616-B8E9-913D38696A9E}"/>
                  </a:ext>
                </a:extLst>
              </p:cNvPr>
              <p:cNvCxnSpPr>
                <a:cxnSpLocks/>
                <a:stCxn id="122" idx="5"/>
                <a:endCxn id="169" idx="1"/>
              </p:cNvCxnSpPr>
              <p:nvPr/>
            </p:nvCxnSpPr>
            <p:spPr>
              <a:xfrm>
                <a:off x="4451967" y="2227147"/>
                <a:ext cx="1391830" cy="514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4E1696A0-C077-4AC4-8338-F463BEC21F07}"/>
                  </a:ext>
                </a:extLst>
              </p:cNvPr>
              <p:cNvCxnSpPr>
                <a:cxnSpLocks/>
                <a:stCxn id="124" idx="5"/>
                <a:endCxn id="169" idx="1"/>
              </p:cNvCxnSpPr>
              <p:nvPr/>
            </p:nvCxnSpPr>
            <p:spPr>
              <a:xfrm>
                <a:off x="5125602" y="2231686"/>
                <a:ext cx="718195" cy="509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2A5AE90B-685B-4102-9311-8647A4067711}"/>
                  </a:ext>
                </a:extLst>
              </p:cNvPr>
              <p:cNvCxnSpPr>
                <a:cxnSpLocks/>
                <a:stCxn id="125" idx="4"/>
                <a:endCxn id="169" idx="1"/>
              </p:cNvCxnSpPr>
              <p:nvPr/>
            </p:nvCxnSpPr>
            <p:spPr>
              <a:xfrm>
                <a:off x="5620755" y="2307619"/>
                <a:ext cx="223042" cy="433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466CEA4F-40D2-4FA3-9C7F-D786E3A9C4D4}"/>
                  </a:ext>
                </a:extLst>
              </p:cNvPr>
              <p:cNvCxnSpPr>
                <a:stCxn id="169" idx="0"/>
                <a:endCxn id="150" idx="4"/>
              </p:cNvCxnSpPr>
              <p:nvPr/>
            </p:nvCxnSpPr>
            <p:spPr>
              <a:xfrm flipV="1">
                <a:off x="6063569" y="2303018"/>
                <a:ext cx="208685" cy="238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EE2067EB-6707-40AD-9FE9-149E2ECC99BA}"/>
                  </a:ext>
                </a:extLst>
              </p:cNvPr>
              <p:cNvCxnSpPr>
                <a:stCxn id="169" idx="3"/>
                <a:endCxn id="151" idx="3"/>
              </p:cNvCxnSpPr>
              <p:nvPr/>
            </p:nvCxnSpPr>
            <p:spPr>
              <a:xfrm flipV="1">
                <a:off x="6283341" y="2235149"/>
                <a:ext cx="461930" cy="506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722FC5D4-9A7A-4E3C-86D3-FD47536435D2}"/>
                  </a:ext>
                </a:extLst>
              </p:cNvPr>
              <p:cNvCxnSpPr>
                <a:stCxn id="169" idx="3"/>
                <a:endCxn id="152" idx="2"/>
              </p:cNvCxnSpPr>
              <p:nvPr/>
            </p:nvCxnSpPr>
            <p:spPr>
              <a:xfrm>
                <a:off x="6283341" y="2741213"/>
                <a:ext cx="396404" cy="154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22" name="Oval 121">
              <a:extLst>
                <a:ext uri="{FF2B5EF4-FFF2-40B4-BE49-F238E27FC236}">
                  <a16:creationId xmlns:a16="http://schemas.microsoft.com/office/drawing/2014/main" id="{2032C01F-C369-4531-A02B-51178FB4EE03}"/>
                </a:ext>
              </a:extLst>
            </p:cNvPr>
            <p:cNvSpPr/>
            <p:nvPr/>
          </p:nvSpPr>
          <p:spPr>
            <a:xfrm>
              <a:off x="3943445" y="1921671"/>
              <a:ext cx="504824" cy="487082"/>
            </a:xfrm>
            <a:prstGeom prst="ellipse">
              <a:avLst/>
            </a:prstGeom>
            <a:solidFill>
              <a:schemeClr val="accent5">
                <a:lumMod val="40000"/>
                <a:lumOff val="6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x</a:t>
              </a:r>
            </a:p>
          </p:txBody>
        </p:sp>
        <p:sp>
          <p:nvSpPr>
            <p:cNvPr id="124" name="Oval 123">
              <a:extLst>
                <a:ext uri="{FF2B5EF4-FFF2-40B4-BE49-F238E27FC236}">
                  <a16:creationId xmlns:a16="http://schemas.microsoft.com/office/drawing/2014/main" id="{4880A039-D369-4ED6-A7A8-5A7A47FF5AC7}"/>
                </a:ext>
              </a:extLst>
            </p:cNvPr>
            <p:cNvSpPr/>
            <p:nvPr/>
          </p:nvSpPr>
          <p:spPr>
            <a:xfrm>
              <a:off x="4617080" y="1926210"/>
              <a:ext cx="504824" cy="487082"/>
            </a:xfrm>
            <a:prstGeom prst="ellipse">
              <a:avLst/>
            </a:prstGeom>
            <a:solidFill>
              <a:schemeClr val="accent5">
                <a:lumMod val="40000"/>
                <a:lumOff val="6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y</a:t>
              </a:r>
            </a:p>
          </p:txBody>
        </p:sp>
        <p:sp>
          <p:nvSpPr>
            <p:cNvPr id="125" name="Oval 124">
              <a:extLst>
                <a:ext uri="{FF2B5EF4-FFF2-40B4-BE49-F238E27FC236}">
                  <a16:creationId xmlns:a16="http://schemas.microsoft.com/office/drawing/2014/main" id="{15B31289-98B7-4411-A269-F60C87393AFA}"/>
                </a:ext>
              </a:extLst>
            </p:cNvPr>
            <p:cNvSpPr/>
            <p:nvPr/>
          </p:nvSpPr>
          <p:spPr>
            <a:xfrm>
              <a:off x="5290715" y="1930811"/>
              <a:ext cx="504824" cy="487082"/>
            </a:xfrm>
            <a:prstGeom prst="ellipse">
              <a:avLst/>
            </a:prstGeom>
            <a:solidFill>
              <a:schemeClr val="accent5">
                <a:lumMod val="40000"/>
                <a:lumOff val="6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z</a:t>
              </a:r>
            </a:p>
          </p:txBody>
        </p:sp>
        <p:grpSp>
          <p:nvGrpSpPr>
            <p:cNvPr id="127" name="Group 126">
              <a:extLst>
                <a:ext uri="{FF2B5EF4-FFF2-40B4-BE49-F238E27FC236}">
                  <a16:creationId xmlns:a16="http://schemas.microsoft.com/office/drawing/2014/main" id="{3CC787C2-6878-4BE0-A063-BB30C93C6D7D}"/>
                </a:ext>
              </a:extLst>
            </p:cNvPr>
            <p:cNvGrpSpPr/>
            <p:nvPr/>
          </p:nvGrpSpPr>
          <p:grpSpPr>
            <a:xfrm>
              <a:off x="4195857" y="2408753"/>
              <a:ext cx="1347270" cy="3785721"/>
              <a:chOff x="4195857" y="2408753"/>
              <a:chExt cx="1347270" cy="3785721"/>
            </a:xfrm>
          </p:grpSpPr>
          <p:sp>
            <p:nvSpPr>
              <p:cNvPr id="128" name="Rectangle 127">
                <a:extLst>
                  <a:ext uri="{FF2B5EF4-FFF2-40B4-BE49-F238E27FC236}">
                    <a16:creationId xmlns:a16="http://schemas.microsoft.com/office/drawing/2014/main" id="{E7935811-77CF-4FD6-AD34-2E0140402852}"/>
                  </a:ext>
                </a:extLst>
              </p:cNvPr>
              <p:cNvSpPr/>
              <p:nvPr/>
            </p:nvSpPr>
            <p:spPr>
              <a:xfrm>
                <a:off x="4366986" y="2651835"/>
                <a:ext cx="390525" cy="385762"/>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a:t>
                </a:r>
              </a:p>
            </p:txBody>
          </p:sp>
          <p:sp>
            <p:nvSpPr>
              <p:cNvPr id="129" name="Oval 128">
                <a:extLst>
                  <a:ext uri="{FF2B5EF4-FFF2-40B4-BE49-F238E27FC236}">
                    <a16:creationId xmlns:a16="http://schemas.microsoft.com/office/drawing/2014/main" id="{21B4CE3D-840D-4986-ACBF-9AF417F07FFF}"/>
                  </a:ext>
                </a:extLst>
              </p:cNvPr>
              <p:cNvSpPr/>
              <p:nvPr/>
            </p:nvSpPr>
            <p:spPr>
              <a:xfrm>
                <a:off x="4309753" y="3180054"/>
                <a:ext cx="504824" cy="487082"/>
              </a:xfrm>
              <a:prstGeom prst="ellipse">
                <a:avLst/>
              </a:prstGeom>
              <a:solidFill>
                <a:schemeClr val="accent5">
                  <a:lumMod val="40000"/>
                  <a:lumOff val="6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a</a:t>
                </a:r>
              </a:p>
            </p:txBody>
          </p:sp>
          <p:sp>
            <p:nvSpPr>
              <p:cNvPr id="130" name="Rectangle 129">
                <a:extLst>
                  <a:ext uri="{FF2B5EF4-FFF2-40B4-BE49-F238E27FC236}">
                    <a16:creationId xmlns:a16="http://schemas.microsoft.com/office/drawing/2014/main" id="{68F79A4B-F061-48F4-BEA6-527FE2BB9271}"/>
                  </a:ext>
                </a:extLst>
              </p:cNvPr>
              <p:cNvSpPr/>
              <p:nvPr/>
            </p:nvSpPr>
            <p:spPr>
              <a:xfrm>
                <a:off x="4919095" y="3572408"/>
                <a:ext cx="390525" cy="385762"/>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t>
                </a:r>
              </a:p>
            </p:txBody>
          </p:sp>
          <p:sp>
            <p:nvSpPr>
              <p:cNvPr id="131" name="Oval 130">
                <a:extLst>
                  <a:ext uri="{FF2B5EF4-FFF2-40B4-BE49-F238E27FC236}">
                    <a16:creationId xmlns:a16="http://schemas.microsoft.com/office/drawing/2014/main" id="{3E7999AD-71BA-4A25-9D3F-2B126F49365D}"/>
                  </a:ext>
                </a:extLst>
              </p:cNvPr>
              <p:cNvSpPr/>
              <p:nvPr/>
            </p:nvSpPr>
            <p:spPr>
              <a:xfrm>
                <a:off x="4858133" y="4247154"/>
                <a:ext cx="504824" cy="487082"/>
              </a:xfrm>
              <a:prstGeom prst="ellipse">
                <a:avLst/>
              </a:prstGeom>
              <a:solidFill>
                <a:schemeClr val="accent5">
                  <a:lumMod val="40000"/>
                  <a:lumOff val="6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400" dirty="0"/>
                  <a:t>b</a:t>
                </a:r>
              </a:p>
            </p:txBody>
          </p:sp>
          <p:sp>
            <p:nvSpPr>
              <p:cNvPr id="136" name="Rectangle 135">
                <a:extLst>
                  <a:ext uri="{FF2B5EF4-FFF2-40B4-BE49-F238E27FC236}">
                    <a16:creationId xmlns:a16="http://schemas.microsoft.com/office/drawing/2014/main" id="{752434EA-5660-4E8D-B23C-82F1C02FF6C8}"/>
                  </a:ext>
                </a:extLst>
              </p:cNvPr>
              <p:cNvSpPr/>
              <p:nvPr/>
            </p:nvSpPr>
            <p:spPr>
              <a:xfrm>
                <a:off x="4926641" y="5016431"/>
                <a:ext cx="390525" cy="385762"/>
              </a:xfrm>
              <a:prstGeom prst="rect">
                <a:avLst/>
              </a:prstGeom>
              <a:solidFill>
                <a:schemeClr val="accent6">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2400" dirty="0">
                    <a:solidFill>
                      <a:schemeClr val="tx1"/>
                    </a:solidFill>
                  </a:rPr>
                  <a:t>Σ</a:t>
                </a:r>
                <a:endParaRPr lang="en-US" sz="2400" dirty="0">
                  <a:solidFill>
                    <a:schemeClr val="tx1"/>
                  </a:solidFill>
                </a:endParaRPr>
              </a:p>
            </p:txBody>
          </p:sp>
          <p:sp>
            <p:nvSpPr>
              <p:cNvPr id="138" name="Oval 137">
                <a:extLst>
                  <a:ext uri="{FF2B5EF4-FFF2-40B4-BE49-F238E27FC236}">
                    <a16:creationId xmlns:a16="http://schemas.microsoft.com/office/drawing/2014/main" id="{9EC7132C-6F12-4EAE-A910-ABF1F5B54174}"/>
                  </a:ext>
                </a:extLst>
              </p:cNvPr>
              <p:cNvSpPr/>
              <p:nvPr/>
            </p:nvSpPr>
            <p:spPr>
              <a:xfrm>
                <a:off x="4864152" y="5707392"/>
                <a:ext cx="504824" cy="487082"/>
              </a:xfrm>
              <a:prstGeom prst="ellipse">
                <a:avLst/>
              </a:prstGeom>
              <a:solidFill>
                <a:schemeClr val="accent5">
                  <a:lumMod val="40000"/>
                  <a:lumOff val="6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t>c</a:t>
                </a:r>
                <a:endParaRPr lang="en-US" sz="2400" dirty="0"/>
              </a:p>
            </p:txBody>
          </p:sp>
          <p:cxnSp>
            <p:nvCxnSpPr>
              <p:cNvPr id="139" name="Straight Arrow Connector 138">
                <a:extLst>
                  <a:ext uri="{FF2B5EF4-FFF2-40B4-BE49-F238E27FC236}">
                    <a16:creationId xmlns:a16="http://schemas.microsoft.com/office/drawing/2014/main" id="{061385B3-C520-407A-AA42-1C5AA14DA238}"/>
                  </a:ext>
                </a:extLst>
              </p:cNvPr>
              <p:cNvCxnSpPr>
                <a:cxnSpLocks/>
                <a:stCxn id="122" idx="4"/>
                <a:endCxn id="128" idx="0"/>
              </p:cNvCxnSpPr>
              <p:nvPr/>
            </p:nvCxnSpPr>
            <p:spPr>
              <a:xfrm>
                <a:off x="4195857" y="2408753"/>
                <a:ext cx="366392" cy="243082"/>
              </a:xfrm>
              <a:prstGeom prst="straightConnector1">
                <a:avLst/>
              </a:prstGeom>
              <a:ln w="28575">
                <a:solidFill>
                  <a:schemeClr val="bg2">
                    <a:lumMod val="5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140" name="Straight Arrow Connector 139">
                <a:extLst>
                  <a:ext uri="{FF2B5EF4-FFF2-40B4-BE49-F238E27FC236}">
                    <a16:creationId xmlns:a16="http://schemas.microsoft.com/office/drawing/2014/main" id="{B218F2E6-CD5B-4CDB-B100-41AD85450541}"/>
                  </a:ext>
                </a:extLst>
              </p:cNvPr>
              <p:cNvCxnSpPr>
                <a:cxnSpLocks/>
                <a:stCxn id="124" idx="4"/>
                <a:endCxn id="128" idx="0"/>
              </p:cNvCxnSpPr>
              <p:nvPr/>
            </p:nvCxnSpPr>
            <p:spPr>
              <a:xfrm flipH="1">
                <a:off x="4562249" y="2413292"/>
                <a:ext cx="307243" cy="238543"/>
              </a:xfrm>
              <a:prstGeom prst="straightConnector1">
                <a:avLst/>
              </a:prstGeom>
              <a:ln w="28575">
                <a:solidFill>
                  <a:schemeClr val="bg2">
                    <a:lumMod val="5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141" name="Straight Arrow Connector 140">
                <a:extLst>
                  <a:ext uri="{FF2B5EF4-FFF2-40B4-BE49-F238E27FC236}">
                    <a16:creationId xmlns:a16="http://schemas.microsoft.com/office/drawing/2014/main" id="{65CFFE01-D8CD-46E9-94FA-B2EF35B38010}"/>
                  </a:ext>
                </a:extLst>
              </p:cNvPr>
              <p:cNvCxnSpPr>
                <a:cxnSpLocks/>
                <a:stCxn id="128" idx="2"/>
                <a:endCxn id="129" idx="0"/>
              </p:cNvCxnSpPr>
              <p:nvPr/>
            </p:nvCxnSpPr>
            <p:spPr>
              <a:xfrm flipH="1">
                <a:off x="4562165" y="3037597"/>
                <a:ext cx="84" cy="142457"/>
              </a:xfrm>
              <a:prstGeom prst="straightConnector1">
                <a:avLst/>
              </a:prstGeom>
              <a:ln w="28575">
                <a:solidFill>
                  <a:schemeClr val="bg2">
                    <a:lumMod val="5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142" name="Straight Arrow Connector 141">
                <a:extLst>
                  <a:ext uri="{FF2B5EF4-FFF2-40B4-BE49-F238E27FC236}">
                    <a16:creationId xmlns:a16="http://schemas.microsoft.com/office/drawing/2014/main" id="{2BF28756-CBFF-4ABE-8FB7-F29DC0B1F143}"/>
                  </a:ext>
                </a:extLst>
              </p:cNvPr>
              <p:cNvCxnSpPr>
                <a:cxnSpLocks/>
                <a:stCxn id="129" idx="5"/>
                <a:endCxn id="130" idx="1"/>
              </p:cNvCxnSpPr>
              <p:nvPr/>
            </p:nvCxnSpPr>
            <p:spPr>
              <a:xfrm>
                <a:off x="4740647" y="3595804"/>
                <a:ext cx="178448" cy="169485"/>
              </a:xfrm>
              <a:prstGeom prst="straightConnector1">
                <a:avLst/>
              </a:prstGeom>
              <a:ln w="28575">
                <a:solidFill>
                  <a:schemeClr val="bg2">
                    <a:lumMod val="5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143" name="Straight Arrow Connector 142">
                <a:extLst>
                  <a:ext uri="{FF2B5EF4-FFF2-40B4-BE49-F238E27FC236}">
                    <a16:creationId xmlns:a16="http://schemas.microsoft.com/office/drawing/2014/main" id="{A7848CA6-50C4-455D-A496-E4F67FC72432}"/>
                  </a:ext>
                </a:extLst>
              </p:cNvPr>
              <p:cNvCxnSpPr>
                <a:cxnSpLocks/>
                <a:stCxn id="125" idx="4"/>
                <a:endCxn id="130" idx="0"/>
              </p:cNvCxnSpPr>
              <p:nvPr/>
            </p:nvCxnSpPr>
            <p:spPr>
              <a:xfrm flipH="1">
                <a:off x="5114358" y="2417893"/>
                <a:ext cx="428769" cy="1154515"/>
              </a:xfrm>
              <a:prstGeom prst="straightConnector1">
                <a:avLst/>
              </a:prstGeom>
              <a:ln w="28575">
                <a:solidFill>
                  <a:schemeClr val="bg2">
                    <a:lumMod val="5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144" name="Straight Arrow Connector 143">
                <a:extLst>
                  <a:ext uri="{FF2B5EF4-FFF2-40B4-BE49-F238E27FC236}">
                    <a16:creationId xmlns:a16="http://schemas.microsoft.com/office/drawing/2014/main" id="{9E2AA9EA-C70B-4312-B26C-18EB66BCC8D6}"/>
                  </a:ext>
                </a:extLst>
              </p:cNvPr>
              <p:cNvCxnSpPr>
                <a:cxnSpLocks/>
                <a:stCxn id="130" idx="2"/>
                <a:endCxn id="131" idx="0"/>
              </p:cNvCxnSpPr>
              <p:nvPr/>
            </p:nvCxnSpPr>
            <p:spPr>
              <a:xfrm flipH="1">
                <a:off x="5110545" y="3958170"/>
                <a:ext cx="3813" cy="288984"/>
              </a:xfrm>
              <a:prstGeom prst="straightConnector1">
                <a:avLst/>
              </a:prstGeom>
              <a:ln w="28575">
                <a:solidFill>
                  <a:schemeClr val="bg2">
                    <a:lumMod val="5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145" name="Straight Arrow Connector 144">
                <a:extLst>
                  <a:ext uri="{FF2B5EF4-FFF2-40B4-BE49-F238E27FC236}">
                    <a16:creationId xmlns:a16="http://schemas.microsoft.com/office/drawing/2014/main" id="{E48C95DF-7BF7-4015-A195-30621B0F0CB2}"/>
                  </a:ext>
                </a:extLst>
              </p:cNvPr>
              <p:cNvCxnSpPr>
                <a:cxnSpLocks/>
                <a:stCxn id="131" idx="4"/>
                <a:endCxn id="136" idx="0"/>
              </p:cNvCxnSpPr>
              <p:nvPr/>
            </p:nvCxnSpPr>
            <p:spPr>
              <a:xfrm>
                <a:off x="5110545" y="4734236"/>
                <a:ext cx="11359" cy="282195"/>
              </a:xfrm>
              <a:prstGeom prst="straightConnector1">
                <a:avLst/>
              </a:prstGeom>
              <a:ln w="28575">
                <a:solidFill>
                  <a:schemeClr val="bg2">
                    <a:lumMod val="5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146" name="Straight Arrow Connector 145">
                <a:extLst>
                  <a:ext uri="{FF2B5EF4-FFF2-40B4-BE49-F238E27FC236}">
                    <a16:creationId xmlns:a16="http://schemas.microsoft.com/office/drawing/2014/main" id="{B4031AE1-5313-490C-ADA1-E230EE77F5A2}"/>
                  </a:ext>
                </a:extLst>
              </p:cNvPr>
              <p:cNvCxnSpPr>
                <a:cxnSpLocks/>
                <a:stCxn id="136" idx="2"/>
                <a:endCxn id="138" idx="0"/>
              </p:cNvCxnSpPr>
              <p:nvPr/>
            </p:nvCxnSpPr>
            <p:spPr>
              <a:xfrm flipH="1">
                <a:off x="5116564" y="5402193"/>
                <a:ext cx="5340" cy="305199"/>
              </a:xfrm>
              <a:prstGeom prst="straightConnector1">
                <a:avLst/>
              </a:prstGeom>
              <a:ln w="28575">
                <a:solidFill>
                  <a:schemeClr val="bg2">
                    <a:lumMod val="50000"/>
                  </a:schemeClr>
                </a:solidFill>
                <a:tailEnd type="triangle"/>
              </a:ln>
            </p:spPr>
            <p:style>
              <a:lnRef idx="3">
                <a:schemeClr val="accent3"/>
              </a:lnRef>
              <a:fillRef idx="0">
                <a:schemeClr val="accent3"/>
              </a:fillRef>
              <a:effectRef idx="2">
                <a:schemeClr val="accent3"/>
              </a:effectRef>
              <a:fontRef idx="minor">
                <a:schemeClr val="tx1"/>
              </a:fontRef>
            </p:style>
          </p:cxnSp>
        </p:grpSp>
      </p:grpSp>
      <p:sp>
        <p:nvSpPr>
          <p:cNvPr id="61" name="Content Placeholder 2">
            <a:extLst>
              <a:ext uri="{FF2B5EF4-FFF2-40B4-BE49-F238E27FC236}">
                <a16:creationId xmlns:a16="http://schemas.microsoft.com/office/drawing/2014/main" id="{F1574558-20D9-4C8E-AF4B-4AD43F0EDFAC}"/>
              </a:ext>
            </a:extLst>
          </p:cNvPr>
          <p:cNvSpPr>
            <a:spLocks noGrp="1"/>
          </p:cNvSpPr>
          <p:nvPr>
            <p:ph idx="1"/>
          </p:nvPr>
        </p:nvSpPr>
        <p:spPr>
          <a:xfrm>
            <a:off x="584200" y="1435503"/>
            <a:ext cx="7260166" cy="5084469"/>
          </a:xfrm>
        </p:spPr>
        <p:txBody>
          <a:bodyPr/>
          <a:lstStyle/>
          <a:p>
            <a:pPr marL="0" indent="0">
              <a:buNone/>
            </a:pPr>
            <a:r>
              <a:rPr lang="zh-CN" altLang="en-US" dirty="0"/>
              <a:t>根据依赖关系，依次调度运行代码</a:t>
            </a:r>
            <a:endParaRPr lang="en-US" altLang="zh-CN" dirty="0"/>
          </a:p>
          <a:p>
            <a:pPr marL="514350" indent="-514350">
              <a:buFont typeface="+mj-lt"/>
              <a:buAutoNum type="arabicPeriod"/>
            </a:pPr>
            <a:r>
              <a:rPr lang="en-US" altLang="zh-CN" dirty="0"/>
              <a:t>Multiply(x, y) -&gt; a</a:t>
            </a:r>
          </a:p>
          <a:p>
            <a:pPr marL="514350" indent="-514350">
              <a:buFont typeface="+mj-lt"/>
              <a:buAutoNum type="arabicPeriod"/>
            </a:pPr>
            <a:r>
              <a:rPr lang="en-US" altLang="zh-CN" dirty="0"/>
              <a:t>Add(z, a) -&gt; b</a:t>
            </a:r>
          </a:p>
          <a:p>
            <a:pPr marL="514350" indent="-514350">
              <a:buFont typeface="+mj-lt"/>
              <a:buAutoNum type="arabicPeriod"/>
            </a:pPr>
            <a:r>
              <a:rPr lang="en-US" altLang="zh-CN" dirty="0" err="1"/>
              <a:t>ReduceSum</a:t>
            </a:r>
            <a:r>
              <a:rPr lang="en-US" altLang="zh-CN" dirty="0"/>
              <a:t>(b) -&gt; c</a:t>
            </a:r>
          </a:p>
          <a:p>
            <a:pPr marL="514350" indent="-514350">
              <a:buFont typeface="+mj-lt"/>
              <a:buAutoNum type="arabicPeriod"/>
            </a:pPr>
            <a:r>
              <a:rPr lang="en-US" altLang="zh-CN" dirty="0" err="1"/>
              <a:t>ReduceSum_grad</a:t>
            </a:r>
            <a:r>
              <a:rPr lang="en-US" altLang="zh-CN" dirty="0"/>
              <a:t>(c, b) -&gt; </a:t>
            </a:r>
            <a:r>
              <a:rPr lang="en-US" altLang="zh-CN" dirty="0" err="1"/>
              <a:t>b_delta</a:t>
            </a:r>
            <a:endParaRPr lang="en-US" altLang="zh-CN" dirty="0"/>
          </a:p>
          <a:p>
            <a:pPr marL="514350" indent="-514350">
              <a:buFont typeface="+mj-lt"/>
              <a:buAutoNum type="arabicPeriod"/>
            </a:pPr>
            <a:r>
              <a:rPr lang="en-US" altLang="zh-CN" dirty="0" err="1"/>
              <a:t>Sum_grad</a:t>
            </a:r>
            <a:r>
              <a:rPr lang="en-US" altLang="zh-CN" dirty="0"/>
              <a:t>(</a:t>
            </a:r>
            <a:r>
              <a:rPr lang="en-US" altLang="zh-CN" dirty="0" err="1"/>
              <a:t>b_delta</a:t>
            </a:r>
            <a:r>
              <a:rPr lang="en-US" altLang="zh-CN" dirty="0"/>
              <a:t>, a) -&gt; </a:t>
            </a:r>
            <a:r>
              <a:rPr lang="en-US" altLang="zh-CN" dirty="0" err="1"/>
              <a:t>a_delta</a:t>
            </a:r>
            <a:endParaRPr lang="en-US" altLang="zh-CN" dirty="0"/>
          </a:p>
          <a:p>
            <a:pPr marL="514350" indent="-514350">
              <a:buFont typeface="+mj-lt"/>
              <a:buAutoNum type="arabicPeriod"/>
            </a:pPr>
            <a:r>
              <a:rPr lang="en-US" altLang="zh-CN" dirty="0" err="1"/>
              <a:t>Add_grad</a:t>
            </a:r>
            <a:r>
              <a:rPr lang="en-US" altLang="zh-CN" dirty="0"/>
              <a:t>(</a:t>
            </a:r>
            <a:r>
              <a:rPr lang="en-US" altLang="zh-CN" dirty="0" err="1"/>
              <a:t>a_delta</a:t>
            </a:r>
            <a:r>
              <a:rPr lang="en-US" altLang="zh-CN" dirty="0"/>
              <a:t>, z) -&gt; </a:t>
            </a:r>
            <a:r>
              <a:rPr lang="en-US" altLang="zh-CN" dirty="0" err="1"/>
              <a:t>z_delta</a:t>
            </a:r>
            <a:endParaRPr lang="en-US" altLang="zh-CN" dirty="0"/>
          </a:p>
          <a:p>
            <a:pPr marL="514350" indent="-514350">
              <a:buFont typeface="+mj-lt"/>
              <a:buAutoNum type="arabicPeriod"/>
            </a:pPr>
            <a:r>
              <a:rPr lang="en-US" altLang="zh-CN" dirty="0"/>
              <a:t>Multiply(</a:t>
            </a:r>
            <a:r>
              <a:rPr lang="en-US" altLang="zh-CN" dirty="0" err="1"/>
              <a:t>a_delta</a:t>
            </a:r>
            <a:r>
              <a:rPr lang="en-US" altLang="zh-CN" dirty="0"/>
              <a:t>, x, y) -&gt; </a:t>
            </a:r>
            <a:r>
              <a:rPr lang="en-US" altLang="zh-CN" dirty="0" err="1"/>
              <a:t>x_delta</a:t>
            </a:r>
            <a:r>
              <a:rPr lang="en-US" altLang="zh-CN" dirty="0"/>
              <a:t>, </a:t>
            </a:r>
            <a:r>
              <a:rPr lang="en-US" altLang="zh-CN" dirty="0" err="1"/>
              <a:t>y_delta</a:t>
            </a:r>
            <a:endParaRPr lang="en-US" altLang="zh-CN" dirty="0"/>
          </a:p>
          <a:p>
            <a:pPr marL="0" indent="0">
              <a:buNone/>
            </a:pPr>
            <a:endParaRPr lang="en-US" altLang="zh-CN" dirty="0"/>
          </a:p>
          <a:p>
            <a:endParaRPr lang="en-US" altLang="zh-CN" dirty="0"/>
          </a:p>
        </p:txBody>
      </p:sp>
      <p:grpSp>
        <p:nvGrpSpPr>
          <p:cNvPr id="62" name="Group 61">
            <a:extLst>
              <a:ext uri="{FF2B5EF4-FFF2-40B4-BE49-F238E27FC236}">
                <a16:creationId xmlns:a16="http://schemas.microsoft.com/office/drawing/2014/main" id="{B702F2AB-D05F-4E70-B986-EDEBE98C8B38}"/>
              </a:ext>
            </a:extLst>
          </p:cNvPr>
          <p:cNvGrpSpPr/>
          <p:nvPr/>
        </p:nvGrpSpPr>
        <p:grpSpPr>
          <a:xfrm>
            <a:off x="1016765" y="5729939"/>
            <a:ext cx="3011624" cy="1035813"/>
            <a:chOff x="1576835" y="3936435"/>
            <a:chExt cx="3011624" cy="1035813"/>
          </a:xfrm>
        </p:grpSpPr>
        <p:cxnSp>
          <p:nvCxnSpPr>
            <p:cNvPr id="63" name="Straight Connector 62">
              <a:extLst>
                <a:ext uri="{FF2B5EF4-FFF2-40B4-BE49-F238E27FC236}">
                  <a16:creationId xmlns:a16="http://schemas.microsoft.com/office/drawing/2014/main" id="{562EAAA8-1C57-42BF-AC2A-107225CA2BD1}"/>
                </a:ext>
              </a:extLst>
            </p:cNvPr>
            <p:cNvCxnSpPr>
              <a:cxnSpLocks/>
              <a:stCxn id="64" idx="1"/>
            </p:cNvCxnSpPr>
            <p:nvPr/>
          </p:nvCxnSpPr>
          <p:spPr>
            <a:xfrm flipH="1" flipV="1">
              <a:off x="1576835" y="3936435"/>
              <a:ext cx="944615" cy="409942"/>
            </a:xfrm>
            <a:prstGeom prst="line">
              <a:avLst/>
            </a:prstGeom>
            <a:ln w="25400">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E964518B-4268-4BEB-B1AC-6F65865A5AD8}"/>
                </a:ext>
              </a:extLst>
            </p:cNvPr>
            <p:cNvSpPr/>
            <p:nvPr/>
          </p:nvSpPr>
          <p:spPr>
            <a:xfrm>
              <a:off x="2521450" y="4137533"/>
              <a:ext cx="2020711" cy="41768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5" name="Straight Connector 64">
              <a:extLst>
                <a:ext uri="{FF2B5EF4-FFF2-40B4-BE49-F238E27FC236}">
                  <a16:creationId xmlns:a16="http://schemas.microsoft.com/office/drawing/2014/main" id="{BF1D946F-9519-4F36-B5CB-68ADB83247B5}"/>
                </a:ext>
              </a:extLst>
            </p:cNvPr>
            <p:cNvCxnSpPr/>
            <p:nvPr/>
          </p:nvCxnSpPr>
          <p:spPr>
            <a:xfrm>
              <a:off x="2726914" y="4144770"/>
              <a:ext cx="0" cy="417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BC97B2E-5C57-4C26-8E83-4FD35728347D}"/>
                </a:ext>
              </a:extLst>
            </p:cNvPr>
            <p:cNvCxnSpPr/>
            <p:nvPr/>
          </p:nvCxnSpPr>
          <p:spPr>
            <a:xfrm>
              <a:off x="3128020" y="4144770"/>
              <a:ext cx="0" cy="417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A07F195-88DB-4028-9B2F-E8FF4BAC9727}"/>
                </a:ext>
              </a:extLst>
            </p:cNvPr>
            <p:cNvCxnSpPr/>
            <p:nvPr/>
          </p:nvCxnSpPr>
          <p:spPr>
            <a:xfrm>
              <a:off x="2936000" y="4144770"/>
              <a:ext cx="0" cy="417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6E5AC31-B09A-4517-B066-CC64C954222F}"/>
                </a:ext>
              </a:extLst>
            </p:cNvPr>
            <p:cNvCxnSpPr/>
            <p:nvPr/>
          </p:nvCxnSpPr>
          <p:spPr>
            <a:xfrm>
              <a:off x="3306603" y="4139462"/>
              <a:ext cx="0" cy="417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3C9D834-B927-4C88-81E6-2BF11C767AF9}"/>
                </a:ext>
              </a:extLst>
            </p:cNvPr>
            <p:cNvCxnSpPr/>
            <p:nvPr/>
          </p:nvCxnSpPr>
          <p:spPr>
            <a:xfrm>
              <a:off x="4348319" y="4127885"/>
              <a:ext cx="0" cy="4176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77A510D-4C22-436F-BD26-0AF1BD28ABAD}"/>
                </a:ext>
              </a:extLst>
            </p:cNvPr>
            <p:cNvSpPr txBox="1"/>
            <p:nvPr/>
          </p:nvSpPr>
          <p:spPr>
            <a:xfrm>
              <a:off x="3474434" y="4026298"/>
              <a:ext cx="729205" cy="492443"/>
            </a:xfrm>
            <a:prstGeom prst="rect">
              <a:avLst/>
            </a:prstGeom>
            <a:noFill/>
          </p:spPr>
          <p:txBody>
            <a:bodyPr wrap="square" rtlCol="0">
              <a:spAutoFit/>
            </a:bodyPr>
            <a:lstStyle/>
            <a:p>
              <a:r>
                <a:rPr lang="en-US" altLang="zh-CN" sz="2600" b="1" dirty="0"/>
                <a:t>...... </a:t>
              </a:r>
              <a:endParaRPr lang="zh-CN" altLang="en-US" sz="2600" b="1" dirty="0"/>
            </a:p>
          </p:txBody>
        </p:sp>
        <p:sp>
          <p:nvSpPr>
            <p:cNvPr id="71" name="TextBox 70">
              <a:extLst>
                <a:ext uri="{FF2B5EF4-FFF2-40B4-BE49-F238E27FC236}">
                  <a16:creationId xmlns:a16="http://schemas.microsoft.com/office/drawing/2014/main" id="{3E61CFBC-23F7-40CA-9884-EE8183A8A2ED}"/>
                </a:ext>
              </a:extLst>
            </p:cNvPr>
            <p:cNvSpPr txBox="1"/>
            <p:nvPr/>
          </p:nvSpPr>
          <p:spPr>
            <a:xfrm>
              <a:off x="4287517" y="4165321"/>
              <a:ext cx="300942" cy="369332"/>
            </a:xfrm>
            <a:prstGeom prst="rect">
              <a:avLst/>
            </a:prstGeom>
            <a:noFill/>
          </p:spPr>
          <p:txBody>
            <a:bodyPr wrap="square" rtlCol="0">
              <a:spAutoFit/>
            </a:bodyPr>
            <a:lstStyle/>
            <a:p>
              <a:r>
                <a:rPr lang="en-US" altLang="zh-CN" dirty="0"/>
                <a:t>1</a:t>
              </a:r>
              <a:endParaRPr lang="zh-CN" altLang="en-US" dirty="0"/>
            </a:p>
          </p:txBody>
        </p:sp>
        <p:sp>
          <p:nvSpPr>
            <p:cNvPr id="72" name="TextBox 71">
              <a:extLst>
                <a:ext uri="{FF2B5EF4-FFF2-40B4-BE49-F238E27FC236}">
                  <a16:creationId xmlns:a16="http://schemas.microsoft.com/office/drawing/2014/main" id="{63BE1CF8-3EB1-4564-B641-A1AE7060AB73}"/>
                </a:ext>
              </a:extLst>
            </p:cNvPr>
            <p:cNvSpPr txBox="1"/>
            <p:nvPr/>
          </p:nvSpPr>
          <p:spPr>
            <a:xfrm>
              <a:off x="2845371" y="4602916"/>
              <a:ext cx="1656179" cy="369332"/>
            </a:xfrm>
            <a:prstGeom prst="rect">
              <a:avLst/>
            </a:prstGeom>
            <a:noFill/>
          </p:spPr>
          <p:txBody>
            <a:bodyPr wrap="square" rtlCol="0">
              <a:spAutoFit/>
            </a:bodyPr>
            <a:lstStyle/>
            <a:p>
              <a:r>
                <a:rPr lang="en-US" altLang="zh-CN" dirty="0"/>
                <a:t>Operators</a:t>
              </a:r>
              <a:endParaRPr lang="zh-CN" altLang="en-US" dirty="0"/>
            </a:p>
          </p:txBody>
        </p:sp>
      </p:grpSp>
      <p:pic>
        <p:nvPicPr>
          <p:cNvPr id="10" name="Graphic 9" descr="Processor">
            <a:extLst>
              <a:ext uri="{FF2B5EF4-FFF2-40B4-BE49-F238E27FC236}">
                <a16:creationId xmlns:a16="http://schemas.microsoft.com/office/drawing/2014/main" id="{4E26D246-C992-4BA8-AED5-C065A3D478C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033930" y="5831026"/>
            <a:ext cx="632184" cy="632184"/>
          </a:xfrm>
          <a:prstGeom prst="rect">
            <a:avLst/>
          </a:prstGeom>
        </p:spPr>
      </p:pic>
    </p:spTree>
    <p:extLst>
      <p:ext uri="{BB962C8B-B14F-4D97-AF65-F5344CB8AC3E}">
        <p14:creationId xmlns:p14="http://schemas.microsoft.com/office/powerpoint/2010/main" val="14999425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858426" y="1439766"/>
            <a:ext cx="1229824" cy="369332"/>
          </a:xfrm>
          <a:prstGeom prst="rect">
            <a:avLst/>
          </a:prstGeom>
          <a:noFill/>
        </p:spPr>
        <p:txBody>
          <a:bodyPr wrap="none" rtlCol="0">
            <a:spAutoFit/>
          </a:bodyPr>
          <a:lstStyle/>
          <a:p>
            <a:r>
              <a:rPr lang="en-US" b="1" dirty="0"/>
              <a:t>Experience</a:t>
            </a:r>
          </a:p>
        </p:txBody>
      </p:sp>
      <p:sp>
        <p:nvSpPr>
          <p:cNvPr id="29" name="TextBox 28"/>
          <p:cNvSpPr txBox="1"/>
          <p:nvPr/>
        </p:nvSpPr>
        <p:spPr>
          <a:xfrm>
            <a:off x="858426" y="2504063"/>
            <a:ext cx="1475597" cy="363946"/>
          </a:xfrm>
          <a:prstGeom prst="rect">
            <a:avLst/>
          </a:prstGeom>
          <a:noFill/>
        </p:spPr>
        <p:txBody>
          <a:bodyPr wrap="none" rtlCol="0">
            <a:spAutoFit/>
          </a:bodyPr>
          <a:lstStyle/>
          <a:p>
            <a:r>
              <a:rPr lang="en-US" b="1" dirty="0"/>
              <a:t>Frameworks</a:t>
            </a:r>
          </a:p>
        </p:txBody>
      </p:sp>
      <p:sp>
        <p:nvSpPr>
          <p:cNvPr id="30" name="TextBox 29"/>
          <p:cNvSpPr txBox="1"/>
          <p:nvPr/>
        </p:nvSpPr>
        <p:spPr>
          <a:xfrm>
            <a:off x="858426" y="5522721"/>
            <a:ext cx="1557349" cy="363946"/>
          </a:xfrm>
          <a:prstGeom prst="rect">
            <a:avLst/>
          </a:prstGeom>
          <a:noFill/>
        </p:spPr>
        <p:txBody>
          <a:bodyPr wrap="none" rtlCol="0">
            <a:spAutoFit/>
          </a:bodyPr>
          <a:lstStyle/>
          <a:p>
            <a:r>
              <a:rPr lang="en-US" b="1" dirty="0"/>
              <a:t>Architecture </a:t>
            </a:r>
          </a:p>
        </p:txBody>
      </p:sp>
      <p:sp>
        <p:nvSpPr>
          <p:cNvPr id="2" name="Slide Number Placeholder 1"/>
          <p:cNvSpPr>
            <a:spLocks noGrp="1"/>
          </p:cNvSpPr>
          <p:nvPr>
            <p:ph type="sldNum" sz="quarter" idx="12"/>
          </p:nvPr>
        </p:nvSpPr>
        <p:spPr/>
        <p:txBody>
          <a:bodyPr/>
          <a:lstStyle/>
          <a:p>
            <a:fld id="{DFFE5738-DCE3-42BF-9F4D-F74D81496974}" type="slidenum">
              <a:rPr lang="en-US" smtClean="0">
                <a:solidFill>
                  <a:schemeClr val="tx1"/>
                </a:solidFill>
              </a:rPr>
              <a:t>44</a:t>
            </a:fld>
            <a:endParaRPr lang="en-US">
              <a:solidFill>
                <a:schemeClr val="tx1"/>
              </a:solidFill>
            </a:endParaRPr>
          </a:p>
        </p:txBody>
      </p:sp>
      <p:sp>
        <p:nvSpPr>
          <p:cNvPr id="32" name="Title 1">
            <a:extLst>
              <a:ext uri="{FF2B5EF4-FFF2-40B4-BE49-F238E27FC236}">
                <a16:creationId xmlns:a16="http://schemas.microsoft.com/office/drawing/2014/main" id="{036C3226-5483-498A-B0E4-734CC79CF9BD}"/>
              </a:ext>
            </a:extLst>
          </p:cNvPr>
          <p:cNvSpPr txBox="1">
            <a:spLocks/>
          </p:cNvSpPr>
          <p:nvPr/>
        </p:nvSpPr>
        <p:spPr>
          <a:xfrm>
            <a:off x="588262" y="457200"/>
            <a:ext cx="10251461" cy="553998"/>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zh-CN" altLang="en-US" dirty="0"/>
              <a:t>深度学习系统详图（</a:t>
            </a:r>
            <a:r>
              <a:rPr lang="en-US" altLang="zh-CN" dirty="0"/>
              <a:t>Deep Learning System Stack</a:t>
            </a:r>
            <a:r>
              <a:rPr lang="zh-CN" altLang="en-US" dirty="0"/>
              <a:t>）</a:t>
            </a:r>
          </a:p>
        </p:txBody>
      </p:sp>
      <p:graphicFrame>
        <p:nvGraphicFramePr>
          <p:cNvPr id="8" name="Table 7">
            <a:extLst>
              <a:ext uri="{FF2B5EF4-FFF2-40B4-BE49-F238E27FC236}">
                <a16:creationId xmlns:a16="http://schemas.microsoft.com/office/drawing/2014/main" id="{5ADA8002-1442-4AEE-B65C-1F0E56AC1C96}"/>
              </a:ext>
            </a:extLst>
          </p:cNvPr>
          <p:cNvGraphicFramePr>
            <a:graphicFrameLocks noGrp="1"/>
          </p:cNvGraphicFramePr>
          <p:nvPr>
            <p:extLst>
              <p:ext uri="{D42A27DB-BD31-4B8C-83A1-F6EECF244321}">
                <p14:modId xmlns:p14="http://schemas.microsoft.com/office/powerpoint/2010/main" val="3014788672"/>
              </p:ext>
            </p:extLst>
          </p:nvPr>
        </p:nvGraphicFramePr>
        <p:xfrm>
          <a:off x="2644925" y="1288908"/>
          <a:ext cx="8921900" cy="5111892"/>
        </p:xfrm>
        <a:graphic>
          <a:graphicData uri="http://schemas.openxmlformats.org/drawingml/2006/table">
            <a:tbl>
              <a:tblPr>
                <a:tableStyleId>{16D9F66E-5EB9-4882-86FB-DCBF35E3C3E4}</a:tableStyleId>
              </a:tblPr>
              <a:tblGrid>
                <a:gridCol w="1237175">
                  <a:extLst>
                    <a:ext uri="{9D8B030D-6E8A-4147-A177-3AD203B41FA5}">
                      <a16:colId xmlns:a16="http://schemas.microsoft.com/office/drawing/2014/main" val="590213991"/>
                    </a:ext>
                  </a:extLst>
                </a:gridCol>
                <a:gridCol w="2579681">
                  <a:extLst>
                    <a:ext uri="{9D8B030D-6E8A-4147-A177-3AD203B41FA5}">
                      <a16:colId xmlns:a16="http://schemas.microsoft.com/office/drawing/2014/main" val="3428261207"/>
                    </a:ext>
                  </a:extLst>
                </a:gridCol>
                <a:gridCol w="1824934">
                  <a:extLst>
                    <a:ext uri="{9D8B030D-6E8A-4147-A177-3AD203B41FA5}">
                      <a16:colId xmlns:a16="http://schemas.microsoft.com/office/drawing/2014/main" val="3955248571"/>
                    </a:ext>
                  </a:extLst>
                </a:gridCol>
                <a:gridCol w="3280110">
                  <a:extLst>
                    <a:ext uri="{9D8B030D-6E8A-4147-A177-3AD203B41FA5}">
                      <a16:colId xmlns:a16="http://schemas.microsoft.com/office/drawing/2014/main" val="1035669619"/>
                    </a:ext>
                  </a:extLst>
                </a:gridCol>
              </a:tblGrid>
              <a:tr h="421961">
                <a:tc>
                  <a:txBody>
                    <a:bodyPr/>
                    <a:lstStyle/>
                    <a:p>
                      <a:pPr algn="ctr" fontAlgn="b"/>
                      <a:r>
                        <a:rPr lang="en-US" sz="1600" b="1" u="none" strike="noStrike" dirty="0">
                          <a:effectLst/>
                        </a:rPr>
                        <a:t>IDE</a:t>
                      </a:r>
                      <a:endParaRPr lang="en-US" sz="1600" b="1" i="0" u="none" strike="noStrike" dirty="0">
                        <a:solidFill>
                          <a:srgbClr val="000000"/>
                        </a:solidFill>
                        <a:effectLst/>
                        <a:latin typeface="Calibri" panose="020F0502020204030204" pitchFamily="34" charset="0"/>
                      </a:endParaRPr>
                    </a:p>
                  </a:txBody>
                  <a:tcPr marL="7331" marR="7331" marT="7331" marB="0" anchor="ctr">
                    <a:solidFill>
                      <a:schemeClr val="bg2"/>
                    </a:solidFill>
                  </a:tcPr>
                </a:tc>
                <a:tc gridSpan="3">
                  <a:txBody>
                    <a:bodyPr/>
                    <a:lstStyle/>
                    <a:p>
                      <a:pPr algn="ctr" fontAlgn="b"/>
                      <a:r>
                        <a:rPr lang="en-US" sz="1400" u="none" strike="noStrike" dirty="0">
                          <a:effectLst/>
                        </a:rPr>
                        <a:t>Programming with: VS Code, Jupiter Notebook</a:t>
                      </a:r>
                      <a:endParaRPr lang="en-US" sz="1400" b="0" i="0" u="none" strike="noStrike" dirty="0">
                        <a:solidFill>
                          <a:srgbClr val="000000"/>
                        </a:solidFill>
                        <a:effectLst/>
                        <a:latin typeface="Calibri" panose="020F0502020204030204" pitchFamily="34" charset="0"/>
                      </a:endParaRPr>
                    </a:p>
                  </a:txBody>
                  <a:tcPr marL="7331" marR="7331" marT="7331" marB="0" anchor="ctr">
                    <a:solidFill>
                      <a:schemeClr val="accent3">
                        <a:lumMod val="20000"/>
                        <a:lumOff val="80000"/>
                      </a:schemeClr>
                    </a:solidFill>
                  </a:tcPr>
                </a:tc>
                <a:tc hMerge="1">
                  <a:txBody>
                    <a:bodyPr/>
                    <a:lstStyle/>
                    <a:p>
                      <a:pPr algn="l" fontAlgn="b"/>
                      <a:endParaRPr lang="en-US" sz="1400" b="0" i="0" u="none" strike="noStrike" dirty="0">
                        <a:solidFill>
                          <a:srgbClr val="000000"/>
                        </a:solidFill>
                        <a:effectLst/>
                        <a:latin typeface="Calibri" panose="020F0502020204030204" pitchFamily="34" charset="0"/>
                      </a:endParaRPr>
                    </a:p>
                  </a:txBody>
                  <a:tcPr marL="7331" marR="7331" marT="7331" marB="0" anchor="ctr"/>
                </a:tc>
                <a:tc hMerge="1">
                  <a:txBody>
                    <a:bodyPr/>
                    <a:lstStyle/>
                    <a:p>
                      <a:pPr algn="l" fontAlgn="b"/>
                      <a:endParaRPr lang="en-US" sz="1400" b="0" i="0" u="none" strike="noStrike" dirty="0">
                        <a:solidFill>
                          <a:srgbClr val="000000"/>
                        </a:solidFill>
                        <a:effectLst/>
                        <a:latin typeface="Calibri" panose="020F0502020204030204" pitchFamily="34" charset="0"/>
                      </a:endParaRPr>
                    </a:p>
                  </a:txBody>
                  <a:tcPr marL="7331" marR="7331" marT="7331" marB="0" anchor="ctr"/>
                </a:tc>
                <a:extLst>
                  <a:ext uri="{0D108BD9-81ED-4DB2-BD59-A6C34878D82A}">
                    <a16:rowId xmlns:a16="http://schemas.microsoft.com/office/drawing/2014/main" val="545967144"/>
                  </a:ext>
                </a:extLst>
              </a:tr>
              <a:tr h="421961">
                <a:tc>
                  <a:txBody>
                    <a:bodyPr/>
                    <a:lstStyle/>
                    <a:p>
                      <a:pPr algn="ctr" fontAlgn="b"/>
                      <a:r>
                        <a:rPr lang="en-US" sz="1600" b="1" u="none" strike="noStrike" dirty="0">
                          <a:effectLst/>
                        </a:rPr>
                        <a:t>Language</a:t>
                      </a:r>
                      <a:endParaRPr lang="en-US" sz="1600" b="1" i="0" u="none" strike="noStrike" dirty="0">
                        <a:solidFill>
                          <a:srgbClr val="000000"/>
                        </a:solidFill>
                        <a:effectLst/>
                        <a:latin typeface="Calibri" panose="020F0502020204030204" pitchFamily="34" charset="0"/>
                      </a:endParaRPr>
                    </a:p>
                  </a:txBody>
                  <a:tcPr marL="7331" marR="7331" marT="7331" marB="0" anchor="ctr">
                    <a:solidFill>
                      <a:schemeClr val="bg2"/>
                    </a:solidFill>
                  </a:tcPr>
                </a:tc>
                <a:tc gridSpan="3">
                  <a:txBody>
                    <a:bodyPr/>
                    <a:lstStyle/>
                    <a:p>
                      <a:pPr algn="ctr" fontAlgn="b"/>
                      <a:r>
                        <a:rPr lang="en-US" sz="1400" u="none" strike="noStrike" dirty="0">
                          <a:effectLst/>
                        </a:rPr>
                        <a:t>Integrated with mainstream PL: PyTorch and TensorFlow inside Python</a:t>
                      </a:r>
                      <a:endParaRPr lang="en-US" sz="1400" b="0" i="0" u="none" strike="noStrike" dirty="0">
                        <a:solidFill>
                          <a:srgbClr val="000000"/>
                        </a:solidFill>
                        <a:effectLst/>
                        <a:latin typeface="Calibri" panose="020F0502020204030204" pitchFamily="34" charset="0"/>
                      </a:endParaRPr>
                    </a:p>
                  </a:txBody>
                  <a:tcPr marL="7331" marR="7331" marT="7331" marB="0" anchor="ctr">
                    <a:solidFill>
                      <a:schemeClr val="accent2">
                        <a:lumMod val="10000"/>
                        <a:lumOff val="90000"/>
                      </a:schemeClr>
                    </a:solidFill>
                  </a:tcPr>
                </a:tc>
                <a:tc hMerge="1">
                  <a:txBody>
                    <a:bodyPr/>
                    <a:lstStyle/>
                    <a:p>
                      <a:endParaRPr lang="en-US"/>
                    </a:p>
                  </a:txBody>
                  <a:tcPr/>
                </a:tc>
                <a:tc hMerge="1">
                  <a:txBody>
                    <a:bodyPr/>
                    <a:lstStyle/>
                    <a:p>
                      <a:pPr algn="l" fontAlgn="b"/>
                      <a:endParaRPr lang="en-US" sz="1400" b="0" i="0" u="none" strike="noStrike" dirty="0">
                        <a:solidFill>
                          <a:srgbClr val="000000"/>
                        </a:solidFill>
                        <a:effectLst/>
                        <a:latin typeface="Calibri" panose="020F0502020204030204" pitchFamily="34" charset="0"/>
                      </a:endParaRPr>
                    </a:p>
                  </a:txBody>
                  <a:tcPr marL="7331" marR="7331" marT="7331" marB="0" anchor="ctr"/>
                </a:tc>
                <a:extLst>
                  <a:ext uri="{0D108BD9-81ED-4DB2-BD59-A6C34878D82A}">
                    <a16:rowId xmlns:a16="http://schemas.microsoft.com/office/drawing/2014/main" val="2267658202"/>
                  </a:ext>
                </a:extLst>
              </a:tr>
              <a:tr h="421961">
                <a:tc rowSpan="7">
                  <a:txBody>
                    <a:bodyPr/>
                    <a:lstStyle/>
                    <a:p>
                      <a:pPr algn="ctr" fontAlgn="b"/>
                      <a:r>
                        <a:rPr lang="en-US" sz="1600" b="1" u="none" strike="noStrike" dirty="0">
                          <a:effectLst/>
                        </a:rPr>
                        <a:t>Compiler</a:t>
                      </a:r>
                      <a:endParaRPr lang="en-US" sz="1600" b="1" i="0" u="none" strike="noStrike" dirty="0">
                        <a:solidFill>
                          <a:srgbClr val="000000"/>
                        </a:solidFill>
                        <a:effectLst/>
                        <a:latin typeface="Calibri" panose="020F0502020204030204" pitchFamily="34" charset="0"/>
                      </a:endParaRPr>
                    </a:p>
                  </a:txBody>
                  <a:tcPr marL="7331" marR="7331" marT="7331" marB="0" anchor="ctr">
                    <a:solidFill>
                      <a:schemeClr val="bg2"/>
                    </a:solidFill>
                  </a:tcPr>
                </a:tc>
                <a:tc>
                  <a:txBody>
                    <a:bodyPr/>
                    <a:lstStyle/>
                    <a:p>
                      <a:pPr algn="ctr" fontAlgn="b"/>
                      <a:r>
                        <a:rPr lang="en-US" sz="1400" u="none" strike="noStrike" dirty="0">
                          <a:effectLst/>
                        </a:rPr>
                        <a:t>Intermediate representation</a:t>
                      </a:r>
                      <a:endParaRPr lang="en-US" sz="1400" b="0" i="0" u="none" strike="noStrike" dirty="0">
                        <a:solidFill>
                          <a:srgbClr val="000000"/>
                        </a:solidFill>
                        <a:effectLst/>
                        <a:latin typeface="Calibri" panose="020F0502020204030204" pitchFamily="34" charset="0"/>
                      </a:endParaRPr>
                    </a:p>
                  </a:txBody>
                  <a:tcPr marL="7331" marR="7331" marT="7331" marB="0" anchor="ctr">
                    <a:solidFill>
                      <a:schemeClr val="accent4">
                        <a:lumMod val="40000"/>
                        <a:lumOff val="60000"/>
                      </a:schemeClr>
                    </a:solidFill>
                  </a:tcPr>
                </a:tc>
                <a:tc>
                  <a:txBody>
                    <a:bodyPr/>
                    <a:lstStyle/>
                    <a:p>
                      <a:pPr algn="ctr" fontAlgn="b"/>
                      <a:r>
                        <a:rPr lang="en-US" sz="1400" u="none" strike="noStrike" dirty="0">
                          <a:effectLst/>
                        </a:rPr>
                        <a:t>Compilation</a:t>
                      </a:r>
                      <a:endParaRPr lang="en-US" sz="1400" b="0" i="0" u="none" strike="noStrike" dirty="0">
                        <a:solidFill>
                          <a:srgbClr val="000000"/>
                        </a:solidFill>
                        <a:effectLst/>
                        <a:latin typeface="Calibri" panose="020F0502020204030204" pitchFamily="34" charset="0"/>
                      </a:endParaRPr>
                    </a:p>
                  </a:txBody>
                  <a:tcPr marL="7331" marR="7331" marT="7331" marB="0" anchor="ctr">
                    <a:solidFill>
                      <a:schemeClr val="accent4">
                        <a:lumMod val="40000"/>
                        <a:lumOff val="60000"/>
                      </a:schemeClr>
                    </a:solidFill>
                  </a:tcPr>
                </a:tc>
                <a:tc>
                  <a:txBody>
                    <a:bodyPr/>
                    <a:lstStyle/>
                    <a:p>
                      <a:pPr algn="ctr" fontAlgn="b"/>
                      <a:r>
                        <a:rPr lang="en-US" sz="1400" u="none" strike="noStrike" dirty="0">
                          <a:effectLst/>
                        </a:rPr>
                        <a:t>Optimization</a:t>
                      </a:r>
                      <a:endParaRPr lang="en-US" sz="1400" b="0" i="0" u="none" strike="noStrike" dirty="0">
                        <a:solidFill>
                          <a:srgbClr val="000000"/>
                        </a:solidFill>
                        <a:effectLst/>
                        <a:latin typeface="Calibri" panose="020F0502020204030204" pitchFamily="34" charset="0"/>
                      </a:endParaRPr>
                    </a:p>
                  </a:txBody>
                  <a:tcPr marL="7331" marR="7331" marT="7331" marB="0" anchor="ctr">
                    <a:solidFill>
                      <a:schemeClr val="accent4">
                        <a:lumMod val="40000"/>
                        <a:lumOff val="60000"/>
                      </a:schemeClr>
                    </a:solidFill>
                  </a:tcPr>
                </a:tc>
                <a:extLst>
                  <a:ext uri="{0D108BD9-81ED-4DB2-BD59-A6C34878D82A}">
                    <a16:rowId xmlns:a16="http://schemas.microsoft.com/office/drawing/2014/main" val="2062305124"/>
                  </a:ext>
                </a:extLst>
              </a:tr>
              <a:tr h="421961">
                <a:tc vMerge="1">
                  <a:txBody>
                    <a:bodyPr/>
                    <a:lstStyle/>
                    <a:p>
                      <a:pPr algn="l" fontAlgn="b"/>
                      <a:endParaRPr lang="en-US" sz="1400" b="0" i="0" u="none" strike="noStrike" dirty="0">
                        <a:solidFill>
                          <a:srgbClr val="000000"/>
                        </a:solidFill>
                        <a:effectLst/>
                        <a:latin typeface="Calibri" panose="020F0502020204030204" pitchFamily="34" charset="0"/>
                      </a:endParaRPr>
                    </a:p>
                  </a:txBody>
                  <a:tcPr marL="7331" marR="7331" marT="7331" marB="0" anchor="b"/>
                </a:tc>
                <a:tc>
                  <a:txBody>
                    <a:bodyPr/>
                    <a:lstStyle/>
                    <a:p>
                      <a:pPr algn="ctr" fontAlgn="b"/>
                      <a:r>
                        <a:rPr lang="en-US" sz="1400" u="none" strike="noStrike" dirty="0">
                          <a:effectLst/>
                        </a:rPr>
                        <a:t>Basic data structure: Tensor</a:t>
                      </a:r>
                      <a:endParaRPr lang="en-US" sz="1400" b="0" i="0" u="none" strike="noStrike" dirty="0">
                        <a:solidFill>
                          <a:srgbClr val="000000"/>
                        </a:solidFill>
                        <a:effectLst/>
                        <a:latin typeface="Calibri" panose="020F0502020204030204" pitchFamily="34" charset="0"/>
                      </a:endParaRPr>
                    </a:p>
                  </a:txBody>
                  <a:tcPr marL="7331" marR="7331" marT="7331" marB="0" anchor="ctr">
                    <a:solidFill>
                      <a:schemeClr val="accent4">
                        <a:lumMod val="20000"/>
                        <a:lumOff val="80000"/>
                      </a:schemeClr>
                    </a:solidFill>
                  </a:tcPr>
                </a:tc>
                <a:tc>
                  <a:txBody>
                    <a:bodyPr/>
                    <a:lstStyle/>
                    <a:p>
                      <a:pPr algn="ctr" fontAlgn="b"/>
                      <a:r>
                        <a:rPr lang="en-US" sz="1400" u="none" strike="noStrike" dirty="0">
                          <a:effectLst/>
                        </a:rPr>
                        <a:t>Lexical analysis: Token</a:t>
                      </a:r>
                      <a:endParaRPr lang="en-US" sz="1400" b="0" i="0" u="none" strike="noStrike" dirty="0">
                        <a:solidFill>
                          <a:srgbClr val="000000"/>
                        </a:solidFill>
                        <a:effectLst/>
                        <a:latin typeface="Calibri" panose="020F0502020204030204" pitchFamily="34" charset="0"/>
                      </a:endParaRPr>
                    </a:p>
                  </a:txBody>
                  <a:tcPr marL="7331" marR="7331" marT="7331" marB="0" anchor="ctr">
                    <a:solidFill>
                      <a:schemeClr val="accent4">
                        <a:lumMod val="20000"/>
                        <a:lumOff val="80000"/>
                      </a:schemeClr>
                    </a:solidFill>
                  </a:tcPr>
                </a:tc>
                <a:tc>
                  <a:txBody>
                    <a:bodyPr/>
                    <a:lstStyle/>
                    <a:p>
                      <a:pPr algn="ctr" fontAlgn="b"/>
                      <a:r>
                        <a:rPr lang="en-US" altLang="zh-CN" sz="1400" u="none" strike="noStrike" dirty="0">
                          <a:effectLst/>
                        </a:rPr>
                        <a:t>U</a:t>
                      </a:r>
                      <a:r>
                        <a:rPr lang="en-US" sz="1400" u="none" strike="noStrike" dirty="0">
                          <a:effectLst/>
                        </a:rPr>
                        <a:t>ser controlled: mini-batch</a:t>
                      </a:r>
                      <a:endParaRPr lang="en-US" sz="1400" b="0" i="0" u="none" strike="noStrike" dirty="0">
                        <a:solidFill>
                          <a:srgbClr val="000000"/>
                        </a:solidFill>
                        <a:effectLst/>
                        <a:latin typeface="Calibri" panose="020F0502020204030204" pitchFamily="34" charset="0"/>
                      </a:endParaRPr>
                    </a:p>
                  </a:txBody>
                  <a:tcPr marL="7331" marR="7331" marT="7331" marB="0" anchor="ctr">
                    <a:solidFill>
                      <a:schemeClr val="accent4">
                        <a:lumMod val="20000"/>
                        <a:lumOff val="80000"/>
                      </a:schemeClr>
                    </a:solidFill>
                  </a:tcPr>
                </a:tc>
                <a:extLst>
                  <a:ext uri="{0D108BD9-81ED-4DB2-BD59-A6C34878D82A}">
                    <a16:rowId xmlns:a16="http://schemas.microsoft.com/office/drawing/2014/main" val="3554841453"/>
                  </a:ext>
                </a:extLst>
              </a:tr>
              <a:tr h="421961">
                <a:tc vMerge="1">
                  <a:txBody>
                    <a:bodyPr/>
                    <a:lstStyle/>
                    <a:p>
                      <a:pPr algn="l" fontAlgn="b"/>
                      <a:endParaRPr lang="en-US" sz="1400" b="0" i="0" u="none" strike="noStrike" dirty="0">
                        <a:solidFill>
                          <a:srgbClr val="000000"/>
                        </a:solidFill>
                        <a:effectLst/>
                        <a:latin typeface="Calibri" panose="020F0502020204030204" pitchFamily="34" charset="0"/>
                      </a:endParaRPr>
                    </a:p>
                  </a:txBody>
                  <a:tcPr marL="7331" marR="7331" marT="7331" marB="0" anchor="b"/>
                </a:tc>
                <a:tc>
                  <a:txBody>
                    <a:bodyPr/>
                    <a:lstStyle/>
                    <a:p>
                      <a:pPr algn="ctr" fontAlgn="b"/>
                      <a:r>
                        <a:rPr lang="en-US" sz="1400" u="none" strike="noStrike" dirty="0">
                          <a:effectLst/>
                        </a:rPr>
                        <a:t>Basic computation: DAG</a:t>
                      </a:r>
                      <a:endParaRPr lang="en-US" sz="1400" b="0" i="0" u="none" strike="noStrike" dirty="0">
                        <a:solidFill>
                          <a:srgbClr val="000000"/>
                        </a:solidFill>
                        <a:effectLst/>
                        <a:latin typeface="Calibri" panose="020F0502020204030204" pitchFamily="34" charset="0"/>
                      </a:endParaRPr>
                    </a:p>
                  </a:txBody>
                  <a:tcPr marL="7331" marR="7331" marT="7331" marB="0" anchor="ctr">
                    <a:solidFill>
                      <a:schemeClr val="accent4">
                        <a:lumMod val="20000"/>
                        <a:lumOff val="80000"/>
                      </a:schemeClr>
                    </a:solidFill>
                  </a:tcPr>
                </a:tc>
                <a:tc>
                  <a:txBody>
                    <a:bodyPr/>
                    <a:lstStyle/>
                    <a:p>
                      <a:pPr algn="ctr" fontAlgn="b"/>
                      <a:r>
                        <a:rPr lang="en-US" sz="1400" u="none" strike="noStrike" dirty="0">
                          <a:effectLst/>
                        </a:rPr>
                        <a:t>Parsing: AST</a:t>
                      </a:r>
                      <a:endParaRPr lang="en-US" sz="1400" b="0" i="0" u="none" strike="noStrike" dirty="0">
                        <a:solidFill>
                          <a:srgbClr val="000000"/>
                        </a:solidFill>
                        <a:effectLst/>
                        <a:latin typeface="Calibri" panose="020F0502020204030204" pitchFamily="34" charset="0"/>
                      </a:endParaRPr>
                    </a:p>
                  </a:txBody>
                  <a:tcPr marL="7331" marR="7331" marT="7331" marB="0" anchor="ctr">
                    <a:solidFill>
                      <a:schemeClr val="accent4">
                        <a:lumMod val="20000"/>
                        <a:lumOff val="80000"/>
                      </a:schemeClr>
                    </a:solidFill>
                  </a:tcPr>
                </a:tc>
                <a:tc>
                  <a:txBody>
                    <a:bodyPr/>
                    <a:lstStyle/>
                    <a:p>
                      <a:pPr algn="ctr" fontAlgn="b"/>
                      <a:r>
                        <a:rPr lang="en-US" sz="1400" u="none" strike="noStrike" dirty="0">
                          <a:effectLst/>
                        </a:rPr>
                        <a:t>Data parallelism and model parallelism</a:t>
                      </a:r>
                      <a:endParaRPr lang="en-US" sz="1400" b="0" i="0" u="none" strike="noStrike" dirty="0">
                        <a:solidFill>
                          <a:srgbClr val="000000"/>
                        </a:solidFill>
                        <a:effectLst/>
                        <a:latin typeface="Calibri" panose="020F0502020204030204" pitchFamily="34" charset="0"/>
                      </a:endParaRPr>
                    </a:p>
                  </a:txBody>
                  <a:tcPr marL="7331" marR="7331" marT="7331" marB="0" anchor="ctr">
                    <a:solidFill>
                      <a:schemeClr val="accent4">
                        <a:lumMod val="20000"/>
                        <a:lumOff val="80000"/>
                      </a:schemeClr>
                    </a:solidFill>
                  </a:tcPr>
                </a:tc>
                <a:extLst>
                  <a:ext uri="{0D108BD9-81ED-4DB2-BD59-A6C34878D82A}">
                    <a16:rowId xmlns:a16="http://schemas.microsoft.com/office/drawing/2014/main" val="3695203633"/>
                  </a:ext>
                </a:extLst>
              </a:tr>
              <a:tr h="421961">
                <a:tc vMerge="1">
                  <a:txBody>
                    <a:bodyPr/>
                    <a:lstStyle/>
                    <a:p>
                      <a:pPr algn="l" fontAlgn="b"/>
                      <a:endParaRPr lang="en-US" sz="1400" b="0" i="0" u="none" strike="noStrike" dirty="0">
                        <a:solidFill>
                          <a:srgbClr val="000000"/>
                        </a:solidFill>
                        <a:effectLst/>
                        <a:latin typeface="Calibri" panose="020F0502020204030204" pitchFamily="34" charset="0"/>
                      </a:endParaRPr>
                    </a:p>
                  </a:txBody>
                  <a:tcPr marL="7331" marR="7331" marT="7331" marB="0" anchor="b"/>
                </a:tc>
                <a:tc>
                  <a:txBody>
                    <a:bodyPr/>
                    <a:lstStyle/>
                    <a:p>
                      <a:pPr algn="ctr" fontAlgn="b"/>
                      <a:r>
                        <a:rPr lang="en-US" sz="1400" u="none" strike="noStrike" dirty="0">
                          <a:effectLst/>
                        </a:rPr>
                        <a:t>Advance features: control flow</a:t>
                      </a:r>
                      <a:endParaRPr lang="en-US" sz="1400" b="0" i="0" u="none" strike="noStrike" dirty="0">
                        <a:solidFill>
                          <a:srgbClr val="000000"/>
                        </a:solidFill>
                        <a:effectLst/>
                        <a:latin typeface="Calibri" panose="020F0502020204030204" pitchFamily="34" charset="0"/>
                      </a:endParaRPr>
                    </a:p>
                  </a:txBody>
                  <a:tcPr marL="7331" marR="7331" marT="7331" marB="0" anchor="ctr">
                    <a:solidFill>
                      <a:schemeClr val="accent4">
                        <a:lumMod val="20000"/>
                        <a:lumOff val="80000"/>
                      </a:schemeClr>
                    </a:solidFill>
                  </a:tcPr>
                </a:tc>
                <a:tc>
                  <a:txBody>
                    <a:bodyPr/>
                    <a:lstStyle/>
                    <a:p>
                      <a:pPr algn="ctr" fontAlgn="b"/>
                      <a:r>
                        <a:rPr lang="en-US" sz="1400" u="none" strike="noStrike" dirty="0">
                          <a:effectLst/>
                        </a:rPr>
                        <a:t>Semantic analysis: Symbolic AD</a:t>
                      </a:r>
                      <a:endParaRPr lang="en-US" sz="1400" b="0" i="0" u="none" strike="noStrike" dirty="0">
                        <a:solidFill>
                          <a:srgbClr val="000000"/>
                        </a:solidFill>
                        <a:effectLst/>
                        <a:latin typeface="Calibri" panose="020F0502020204030204" pitchFamily="34" charset="0"/>
                      </a:endParaRPr>
                    </a:p>
                  </a:txBody>
                  <a:tcPr marL="7331" marR="7331" marT="7331" marB="0" anchor="ctr">
                    <a:solidFill>
                      <a:schemeClr val="accent4">
                        <a:lumMod val="20000"/>
                        <a:lumOff val="80000"/>
                      </a:schemeClr>
                    </a:solidFill>
                  </a:tcPr>
                </a:tc>
                <a:tc>
                  <a:txBody>
                    <a:bodyPr/>
                    <a:lstStyle/>
                    <a:p>
                      <a:pPr algn="ctr" fontAlgn="b"/>
                      <a:r>
                        <a:rPr lang="nl-NL" sz="1400" u="none" strike="noStrike" dirty="0">
                          <a:effectLst/>
                        </a:rPr>
                        <a:t>Loop nets analysis: pipeline parallelism, control flow</a:t>
                      </a:r>
                      <a:endParaRPr lang="nl-NL" sz="1400" b="0" i="0" u="none" strike="noStrike" dirty="0">
                        <a:solidFill>
                          <a:srgbClr val="000000"/>
                        </a:solidFill>
                        <a:effectLst/>
                        <a:latin typeface="Calibri" panose="020F0502020204030204" pitchFamily="34" charset="0"/>
                      </a:endParaRPr>
                    </a:p>
                  </a:txBody>
                  <a:tcPr marL="7331" marR="7331" marT="7331" marB="0" anchor="ctr">
                    <a:solidFill>
                      <a:schemeClr val="accent4">
                        <a:lumMod val="20000"/>
                        <a:lumOff val="80000"/>
                      </a:schemeClr>
                    </a:solidFill>
                  </a:tcPr>
                </a:tc>
                <a:extLst>
                  <a:ext uri="{0D108BD9-81ED-4DB2-BD59-A6C34878D82A}">
                    <a16:rowId xmlns:a16="http://schemas.microsoft.com/office/drawing/2014/main" val="2705641138"/>
                  </a:ext>
                </a:extLst>
              </a:tr>
              <a:tr h="421961">
                <a:tc vMerge="1">
                  <a:txBody>
                    <a:bodyPr/>
                    <a:lstStyle/>
                    <a:p>
                      <a:pPr algn="l" fontAlgn="b"/>
                      <a:endParaRPr lang="en-US" sz="1400" b="0" i="0" u="none" strike="noStrike" dirty="0">
                        <a:solidFill>
                          <a:srgbClr val="000000"/>
                        </a:solidFill>
                        <a:effectLst/>
                        <a:latin typeface="Calibri" panose="020F0502020204030204" pitchFamily="34" charset="0"/>
                      </a:endParaRPr>
                    </a:p>
                  </a:txBody>
                  <a:tcPr marL="7331" marR="7331" marT="7331" marB="0" anchor="b"/>
                </a:tc>
                <a:tc>
                  <a:txBody>
                    <a:bodyPr/>
                    <a:lstStyle/>
                    <a:p>
                      <a:pPr algn="ctr" fontAlgn="b"/>
                      <a:r>
                        <a:rPr lang="en-US" sz="1400" u="none" strike="noStrike" dirty="0">
                          <a:effectLst/>
                        </a:rPr>
                        <a:t>General IRs: MLIR</a:t>
                      </a:r>
                      <a:endParaRPr lang="en-US" sz="1400" b="0" i="0" u="none" strike="noStrike" dirty="0">
                        <a:solidFill>
                          <a:srgbClr val="000000"/>
                        </a:solidFill>
                        <a:effectLst/>
                        <a:latin typeface="Calibri" panose="020F0502020204030204" pitchFamily="34" charset="0"/>
                      </a:endParaRPr>
                    </a:p>
                  </a:txBody>
                  <a:tcPr marL="7331" marR="7331" marT="7331" marB="0" anchor="ctr">
                    <a:solidFill>
                      <a:schemeClr val="accent4">
                        <a:lumMod val="20000"/>
                        <a:lumOff val="80000"/>
                      </a:schemeClr>
                    </a:solidFill>
                  </a:tcPr>
                </a:tc>
                <a:tc>
                  <a:txBody>
                    <a:bodyPr/>
                    <a:lstStyle/>
                    <a:p>
                      <a:pPr algn="ctr" fontAlgn="b"/>
                      <a:r>
                        <a:rPr lang="en-US" sz="1400" u="none" strike="noStrike">
                          <a:effectLst/>
                        </a:rPr>
                        <a:t>Code optimization</a:t>
                      </a:r>
                      <a:endParaRPr lang="en-US" sz="1400" b="0" i="0" u="none" strike="noStrike">
                        <a:solidFill>
                          <a:srgbClr val="000000"/>
                        </a:solidFill>
                        <a:effectLst/>
                        <a:latin typeface="Calibri" panose="020F0502020204030204" pitchFamily="34" charset="0"/>
                      </a:endParaRPr>
                    </a:p>
                  </a:txBody>
                  <a:tcPr marL="7331" marR="7331" marT="7331" marB="0" anchor="ctr">
                    <a:solidFill>
                      <a:schemeClr val="accent4">
                        <a:lumMod val="20000"/>
                        <a:lumOff val="80000"/>
                      </a:schemeClr>
                    </a:solidFill>
                  </a:tcPr>
                </a:tc>
                <a:tc>
                  <a:txBody>
                    <a:bodyPr/>
                    <a:lstStyle/>
                    <a:p>
                      <a:pPr algn="ctr" fontAlgn="b"/>
                      <a:r>
                        <a:rPr lang="en-US" sz="1400" u="none" strike="noStrike" dirty="0">
                          <a:effectLst/>
                        </a:rPr>
                        <a:t>Data flow analysis: CSP, Arithmetic, Fusion</a:t>
                      </a:r>
                      <a:endParaRPr lang="en-US" sz="1400" b="0" i="0" u="none" strike="noStrike" dirty="0">
                        <a:solidFill>
                          <a:srgbClr val="000000"/>
                        </a:solidFill>
                        <a:effectLst/>
                        <a:latin typeface="Calibri" panose="020F0502020204030204" pitchFamily="34" charset="0"/>
                      </a:endParaRPr>
                    </a:p>
                  </a:txBody>
                  <a:tcPr marL="7331" marR="7331" marT="7331" marB="0" anchor="ctr">
                    <a:solidFill>
                      <a:schemeClr val="accent4">
                        <a:lumMod val="20000"/>
                        <a:lumOff val="80000"/>
                      </a:schemeClr>
                    </a:solidFill>
                  </a:tcPr>
                </a:tc>
                <a:extLst>
                  <a:ext uri="{0D108BD9-81ED-4DB2-BD59-A6C34878D82A}">
                    <a16:rowId xmlns:a16="http://schemas.microsoft.com/office/drawing/2014/main" val="4261398005"/>
                  </a:ext>
                </a:extLst>
              </a:tr>
              <a:tr h="421961">
                <a:tc vMerge="1">
                  <a:txBody>
                    <a:bodyPr/>
                    <a:lstStyle/>
                    <a:p>
                      <a:pPr algn="l" fontAlgn="b"/>
                      <a:endParaRPr lang="en-US" sz="1400" b="0" i="0" u="none" strike="noStrike" dirty="0">
                        <a:solidFill>
                          <a:srgbClr val="000000"/>
                        </a:solidFill>
                        <a:effectLst/>
                        <a:latin typeface="Calibri" panose="020F0502020204030204" pitchFamily="34" charset="0"/>
                      </a:endParaRPr>
                    </a:p>
                  </a:txBody>
                  <a:tcPr marL="7331" marR="7331" marT="7331" marB="0" anchor="b"/>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7331" marR="7331" marT="7331" marB="0" anchor="ctr">
                    <a:solidFill>
                      <a:schemeClr val="accent4">
                        <a:lumMod val="20000"/>
                        <a:lumOff val="80000"/>
                      </a:schemeClr>
                    </a:solidFill>
                  </a:tcPr>
                </a:tc>
                <a:tc>
                  <a:txBody>
                    <a:bodyPr/>
                    <a:lstStyle/>
                    <a:p>
                      <a:pPr algn="ctr" fontAlgn="b"/>
                      <a:r>
                        <a:rPr lang="en-US" sz="1400" u="none" strike="noStrike">
                          <a:effectLst/>
                        </a:rPr>
                        <a:t>Code generation</a:t>
                      </a:r>
                      <a:endParaRPr lang="en-US" sz="1400" b="0" i="0" u="none" strike="noStrike">
                        <a:solidFill>
                          <a:srgbClr val="000000"/>
                        </a:solidFill>
                        <a:effectLst/>
                        <a:latin typeface="Calibri" panose="020F0502020204030204" pitchFamily="34" charset="0"/>
                      </a:endParaRPr>
                    </a:p>
                  </a:txBody>
                  <a:tcPr marL="7331" marR="7331" marT="7331" marB="0" anchor="ctr">
                    <a:solidFill>
                      <a:schemeClr val="accent4">
                        <a:lumMod val="20000"/>
                        <a:lumOff val="80000"/>
                      </a:schemeClr>
                    </a:solidFill>
                  </a:tcPr>
                </a:tc>
                <a:tc>
                  <a:txBody>
                    <a:bodyPr/>
                    <a:lstStyle/>
                    <a:p>
                      <a:pPr algn="ctr" fontAlgn="b"/>
                      <a:r>
                        <a:rPr lang="en-US" sz="1400" u="none" strike="noStrike" dirty="0">
                          <a:effectLst/>
                        </a:rPr>
                        <a:t>Hardware dependent optimizations: matrix computation, layout</a:t>
                      </a:r>
                      <a:endParaRPr lang="en-US" sz="1400" b="0" i="0" u="none" strike="noStrike" dirty="0">
                        <a:solidFill>
                          <a:srgbClr val="000000"/>
                        </a:solidFill>
                        <a:effectLst/>
                        <a:latin typeface="Calibri" panose="020F0502020204030204" pitchFamily="34" charset="0"/>
                      </a:endParaRPr>
                    </a:p>
                  </a:txBody>
                  <a:tcPr marL="7331" marR="7331" marT="7331" marB="0" anchor="ctr">
                    <a:solidFill>
                      <a:schemeClr val="accent4">
                        <a:lumMod val="20000"/>
                        <a:lumOff val="80000"/>
                      </a:schemeClr>
                    </a:solidFill>
                  </a:tcPr>
                </a:tc>
                <a:extLst>
                  <a:ext uri="{0D108BD9-81ED-4DB2-BD59-A6C34878D82A}">
                    <a16:rowId xmlns:a16="http://schemas.microsoft.com/office/drawing/2014/main" val="1914826716"/>
                  </a:ext>
                </a:extLst>
              </a:tr>
              <a:tr h="421961">
                <a:tc vMerge="1">
                  <a:txBody>
                    <a:bodyPr/>
                    <a:lstStyle/>
                    <a:p>
                      <a:pPr algn="l" fontAlgn="b"/>
                      <a:endParaRPr lang="en-US" sz="1400" b="0" i="0" u="none" strike="noStrike" dirty="0">
                        <a:solidFill>
                          <a:srgbClr val="000000"/>
                        </a:solidFill>
                        <a:effectLst/>
                        <a:latin typeface="Calibri" panose="020F0502020204030204" pitchFamily="34" charset="0"/>
                      </a:endParaRPr>
                    </a:p>
                  </a:txBody>
                  <a:tcPr marL="7331" marR="7331" marT="7331" marB="0" anchor="b"/>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7331" marR="7331" marT="7331" marB="0" anchor="ctr">
                    <a:solidFill>
                      <a:schemeClr val="accent4">
                        <a:lumMod val="20000"/>
                        <a:lumOff val="80000"/>
                      </a:schemeClr>
                    </a:solidFill>
                  </a:tcP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7331" marR="7331" marT="7331" marB="0" anchor="ctr">
                    <a:solidFill>
                      <a:schemeClr val="accent4">
                        <a:lumMod val="20000"/>
                        <a:lumOff val="80000"/>
                      </a:schemeClr>
                    </a:solidFill>
                  </a:tcPr>
                </a:tc>
                <a:tc>
                  <a:txBody>
                    <a:bodyPr/>
                    <a:lstStyle/>
                    <a:p>
                      <a:pPr algn="ctr" fontAlgn="b"/>
                      <a:r>
                        <a:rPr lang="en-US" sz="1400" u="none" strike="noStrike" dirty="0">
                          <a:effectLst/>
                        </a:rPr>
                        <a:t>Resource allocation and scheduler: memory, </a:t>
                      </a:r>
                      <a:r>
                        <a:rPr lang="en-US" sz="1400" u="none" strike="noStrike" dirty="0" err="1">
                          <a:effectLst/>
                        </a:rPr>
                        <a:t>recomputation</a:t>
                      </a:r>
                      <a:r>
                        <a:rPr lang="en-US" sz="1400" u="none" strike="noStrike" dirty="0">
                          <a:effectLst/>
                        </a:rPr>
                        <a:t>, </a:t>
                      </a:r>
                      <a:endParaRPr lang="en-US" sz="1400" b="0" i="0" u="none" strike="noStrike" dirty="0">
                        <a:solidFill>
                          <a:srgbClr val="000000"/>
                        </a:solidFill>
                        <a:effectLst/>
                        <a:latin typeface="Calibri" panose="020F0502020204030204" pitchFamily="34" charset="0"/>
                      </a:endParaRPr>
                    </a:p>
                  </a:txBody>
                  <a:tcPr marL="7331" marR="7331" marT="7331" marB="0" anchor="ctr">
                    <a:solidFill>
                      <a:schemeClr val="accent4">
                        <a:lumMod val="20000"/>
                        <a:lumOff val="80000"/>
                      </a:schemeClr>
                    </a:solidFill>
                  </a:tcPr>
                </a:tc>
                <a:extLst>
                  <a:ext uri="{0D108BD9-81ED-4DB2-BD59-A6C34878D82A}">
                    <a16:rowId xmlns:a16="http://schemas.microsoft.com/office/drawing/2014/main" val="2208327715"/>
                  </a:ext>
                </a:extLst>
              </a:tr>
              <a:tr h="421961">
                <a:tc rowSpan="2">
                  <a:txBody>
                    <a:bodyPr/>
                    <a:lstStyle/>
                    <a:p>
                      <a:pPr algn="ctr" fontAlgn="b"/>
                      <a:r>
                        <a:rPr lang="en-US" sz="1600" b="1" u="none" strike="noStrike" dirty="0">
                          <a:effectLst/>
                        </a:rPr>
                        <a:t>Runtimes</a:t>
                      </a:r>
                      <a:endParaRPr lang="en-US" sz="1600" b="1" i="0" u="none" strike="noStrike" dirty="0">
                        <a:solidFill>
                          <a:srgbClr val="000000"/>
                        </a:solidFill>
                        <a:effectLst/>
                        <a:latin typeface="Calibri" panose="020F0502020204030204" pitchFamily="34" charset="0"/>
                      </a:endParaRPr>
                    </a:p>
                  </a:txBody>
                  <a:tcPr marL="7331" marR="7331" marT="7331" marB="0" anchor="ctr">
                    <a:solidFill>
                      <a:schemeClr val="bg2"/>
                    </a:solidFill>
                  </a:tcPr>
                </a:tc>
                <a:tc>
                  <a:txBody>
                    <a:bodyPr/>
                    <a:lstStyle/>
                    <a:p>
                      <a:pPr algn="ctr" fontAlgn="b"/>
                      <a:r>
                        <a:rPr lang="en-US" sz="1400" u="none" strike="noStrike" dirty="0">
                          <a:effectLst/>
                        </a:rPr>
                        <a:t>Single node: </a:t>
                      </a:r>
                      <a:r>
                        <a:rPr lang="en-US" sz="1400" u="none" strike="noStrike" dirty="0" err="1">
                          <a:effectLst/>
                        </a:rPr>
                        <a:t>CuDNN</a:t>
                      </a:r>
                      <a:endParaRPr lang="en-US" sz="1400" b="0" i="0" u="none" strike="noStrike" dirty="0">
                        <a:solidFill>
                          <a:srgbClr val="000000"/>
                        </a:solidFill>
                        <a:effectLst/>
                        <a:latin typeface="Calibri" panose="020F0502020204030204" pitchFamily="34" charset="0"/>
                      </a:endParaRPr>
                    </a:p>
                  </a:txBody>
                  <a:tcPr marL="7331" marR="7331" marT="7331" marB="0" anchor="ctr">
                    <a:solidFill>
                      <a:schemeClr val="accent5">
                        <a:lumMod val="20000"/>
                        <a:lumOff val="80000"/>
                      </a:schemeClr>
                    </a:solidFill>
                  </a:tcPr>
                </a:tc>
                <a:tc gridSpan="2">
                  <a:txBody>
                    <a:bodyPr/>
                    <a:lstStyle/>
                    <a:p>
                      <a:pPr algn="ctr" fontAlgn="b"/>
                      <a:r>
                        <a:rPr lang="en-US" sz="1400" u="none" strike="noStrike" dirty="0">
                          <a:effectLst/>
                        </a:rPr>
                        <a:t>Multimode: Parameter servers, All reducer</a:t>
                      </a:r>
                      <a:endParaRPr lang="en-US" sz="1400" b="0" i="0" u="none" strike="noStrike" dirty="0">
                        <a:solidFill>
                          <a:srgbClr val="000000"/>
                        </a:solidFill>
                        <a:effectLst/>
                        <a:latin typeface="Calibri" panose="020F0502020204030204" pitchFamily="34" charset="0"/>
                      </a:endParaRPr>
                    </a:p>
                  </a:txBody>
                  <a:tcPr marL="7331" marR="7331" marT="7331" marB="0" anchor="ctr">
                    <a:solidFill>
                      <a:schemeClr val="accent5">
                        <a:lumMod val="20000"/>
                        <a:lumOff val="80000"/>
                      </a:schemeClr>
                    </a:solidFill>
                  </a:tcPr>
                </a:tc>
                <a:tc hMerge="1">
                  <a:txBody>
                    <a:bodyPr/>
                    <a:lstStyle/>
                    <a:p>
                      <a:endParaRPr lang="en-US"/>
                    </a:p>
                  </a:txBody>
                  <a:tcPr/>
                </a:tc>
                <a:extLst>
                  <a:ext uri="{0D108BD9-81ED-4DB2-BD59-A6C34878D82A}">
                    <a16:rowId xmlns:a16="http://schemas.microsoft.com/office/drawing/2014/main" val="1932720787"/>
                  </a:ext>
                </a:extLst>
              </a:tr>
              <a:tr h="421961">
                <a:tc vMerge="1">
                  <a:txBody>
                    <a:bodyPr/>
                    <a:lstStyle/>
                    <a:p>
                      <a:pPr algn="ctr" fontAlgn="b"/>
                      <a:endParaRPr lang="en-US" sz="1600" b="1" i="0" u="none" strike="noStrike" dirty="0">
                        <a:solidFill>
                          <a:srgbClr val="000000"/>
                        </a:solidFill>
                        <a:effectLst/>
                        <a:latin typeface="Calibri" panose="020F0502020204030204" pitchFamily="34" charset="0"/>
                      </a:endParaRPr>
                    </a:p>
                  </a:txBody>
                  <a:tcPr marL="7331" marR="7331" marT="7331" marB="0" anchor="ctr">
                    <a:solidFill>
                      <a:schemeClr val="bg2"/>
                    </a:solidFill>
                  </a:tcPr>
                </a:tc>
                <a:tc gridSpan="3">
                  <a:txBody>
                    <a:bodyPr/>
                    <a:lstStyle/>
                    <a:p>
                      <a:pPr marL="0" marR="0" lvl="0" indent="0" algn="ctr" defTabSz="932742" rtl="0" eaLnBrk="1" fontAlgn="b" latinLnBrk="0" hangingPunct="1">
                        <a:lnSpc>
                          <a:spcPct val="100000"/>
                        </a:lnSpc>
                        <a:spcBef>
                          <a:spcPts val="0"/>
                        </a:spcBef>
                        <a:spcAft>
                          <a:spcPts val="0"/>
                        </a:spcAft>
                        <a:buClrTx/>
                        <a:buSzTx/>
                        <a:buFontTx/>
                        <a:buNone/>
                        <a:tabLst/>
                        <a:defRPr/>
                      </a:pPr>
                      <a:r>
                        <a:rPr lang="en-US" sz="1400" dirty="0">
                          <a:solidFill>
                            <a:schemeClr val="tx1"/>
                          </a:solidFill>
                        </a:rPr>
                        <a:t>Computation cluster resource management and job scheduler</a:t>
                      </a:r>
                    </a:p>
                  </a:txBody>
                  <a:tcPr marL="7331" marR="7331" marT="7331" marB="0" anchor="ctr">
                    <a:solidFill>
                      <a:schemeClr val="accent5">
                        <a:lumMod val="20000"/>
                        <a:lumOff val="80000"/>
                      </a:schemeClr>
                    </a:solidFill>
                  </a:tcPr>
                </a:tc>
                <a:tc hMerge="1">
                  <a:txBody>
                    <a:bodyPr/>
                    <a:lstStyle/>
                    <a:p>
                      <a:pPr algn="ctr" fontAlgn="b"/>
                      <a:endParaRPr lang="en-US" sz="1400" b="0" i="0" u="none" strike="noStrike" dirty="0">
                        <a:solidFill>
                          <a:srgbClr val="000000"/>
                        </a:solidFill>
                        <a:effectLst/>
                        <a:latin typeface="Calibri" panose="020F0502020204030204" pitchFamily="34" charset="0"/>
                      </a:endParaRPr>
                    </a:p>
                  </a:txBody>
                  <a:tcPr marL="7331" marR="7331" marT="7331" marB="0" anchor="ctr">
                    <a:solidFill>
                      <a:schemeClr val="accent5">
                        <a:lumMod val="20000"/>
                        <a:lumOff val="80000"/>
                      </a:schemeClr>
                    </a:solidFill>
                  </a:tcPr>
                </a:tc>
                <a:tc hMerge="1">
                  <a:txBody>
                    <a:bodyPr/>
                    <a:lstStyle/>
                    <a:p>
                      <a:endParaRPr lang="en-US"/>
                    </a:p>
                  </a:txBody>
                  <a:tcPr/>
                </a:tc>
                <a:extLst>
                  <a:ext uri="{0D108BD9-81ED-4DB2-BD59-A6C34878D82A}">
                    <a16:rowId xmlns:a16="http://schemas.microsoft.com/office/drawing/2014/main" val="1649282358"/>
                  </a:ext>
                </a:extLst>
              </a:tr>
              <a:tr h="421961">
                <a:tc>
                  <a:txBody>
                    <a:bodyPr/>
                    <a:lstStyle/>
                    <a:p>
                      <a:pPr algn="ctr" fontAlgn="b"/>
                      <a:r>
                        <a:rPr lang="en-US" sz="1600" b="1" u="none" strike="noStrike" dirty="0">
                          <a:effectLst/>
                        </a:rPr>
                        <a:t>Hardware</a:t>
                      </a:r>
                      <a:endParaRPr lang="en-US" sz="1600" b="1" i="0" u="none" strike="noStrike" dirty="0">
                        <a:solidFill>
                          <a:srgbClr val="000000"/>
                        </a:solidFill>
                        <a:effectLst/>
                        <a:latin typeface="Calibri" panose="020F0502020204030204" pitchFamily="34" charset="0"/>
                      </a:endParaRPr>
                    </a:p>
                  </a:txBody>
                  <a:tcPr marL="7331" marR="7331" marT="7331" marB="0" anchor="ctr">
                    <a:solidFill>
                      <a:schemeClr val="bg2"/>
                    </a:solidFill>
                  </a:tcPr>
                </a:tc>
                <a:tc>
                  <a:txBody>
                    <a:bodyPr/>
                    <a:lstStyle/>
                    <a:p>
                      <a:pPr algn="ctr" fontAlgn="b"/>
                      <a:r>
                        <a:rPr lang="en-US" sz="1400" u="none" strike="noStrike" dirty="0">
                          <a:effectLst/>
                        </a:rPr>
                        <a:t>Hardware accelerators: CPU/GPU/ASIC/FPGA</a:t>
                      </a:r>
                      <a:endParaRPr lang="en-US" sz="1400" b="0" i="0" u="none" strike="noStrike" dirty="0">
                        <a:solidFill>
                          <a:srgbClr val="000000"/>
                        </a:solidFill>
                        <a:effectLst/>
                        <a:latin typeface="Calibri" panose="020F0502020204030204" pitchFamily="34" charset="0"/>
                      </a:endParaRPr>
                    </a:p>
                  </a:txBody>
                  <a:tcPr marL="7331" marR="7331" marT="7331" marB="0" anchor="ctr">
                    <a:solidFill>
                      <a:schemeClr val="accent6">
                        <a:lumMod val="90000"/>
                      </a:schemeClr>
                    </a:solidFill>
                  </a:tcPr>
                </a:tc>
                <a:tc gridSpan="2">
                  <a:txBody>
                    <a:bodyPr/>
                    <a:lstStyle/>
                    <a:p>
                      <a:pPr algn="ctr" fontAlgn="b"/>
                      <a:r>
                        <a:rPr lang="en-US" sz="1400" u="none" strike="noStrike" dirty="0">
                          <a:effectLst/>
                        </a:rPr>
                        <a:t>Network accelerators: RDMA/IB/</a:t>
                      </a:r>
                      <a:r>
                        <a:rPr lang="en-US" sz="1400" u="none" strike="noStrike" dirty="0" err="1">
                          <a:effectLst/>
                        </a:rPr>
                        <a:t>NVLink</a:t>
                      </a:r>
                      <a:endParaRPr lang="en-US" sz="1400" b="0" i="0" u="none" strike="noStrike" dirty="0">
                        <a:solidFill>
                          <a:srgbClr val="000000"/>
                        </a:solidFill>
                        <a:effectLst/>
                        <a:latin typeface="Calibri" panose="020F0502020204030204" pitchFamily="34" charset="0"/>
                      </a:endParaRPr>
                    </a:p>
                  </a:txBody>
                  <a:tcPr marL="7331" marR="7331" marT="7331" marB="0" anchor="ctr">
                    <a:solidFill>
                      <a:schemeClr val="accent6">
                        <a:lumMod val="90000"/>
                      </a:schemeClr>
                    </a:solidFill>
                  </a:tcPr>
                </a:tc>
                <a:tc hMerge="1">
                  <a:txBody>
                    <a:bodyPr/>
                    <a:lstStyle/>
                    <a:p>
                      <a:endParaRPr lang="en-US"/>
                    </a:p>
                  </a:txBody>
                  <a:tcPr/>
                </a:tc>
                <a:extLst>
                  <a:ext uri="{0D108BD9-81ED-4DB2-BD59-A6C34878D82A}">
                    <a16:rowId xmlns:a16="http://schemas.microsoft.com/office/drawing/2014/main" val="2933343968"/>
                  </a:ext>
                </a:extLst>
              </a:tr>
            </a:tbl>
          </a:graphicData>
        </a:graphic>
      </p:graphicFrame>
    </p:spTree>
    <p:extLst>
      <p:ext uri="{BB962C8B-B14F-4D97-AF65-F5344CB8AC3E}">
        <p14:creationId xmlns:p14="http://schemas.microsoft.com/office/powerpoint/2010/main" val="5398109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64AAE-8175-43EA-B1F0-2384F213173A}"/>
              </a:ext>
            </a:extLst>
          </p:cNvPr>
          <p:cNvSpPr>
            <a:spLocks noGrp="1"/>
          </p:cNvSpPr>
          <p:nvPr>
            <p:ph type="title"/>
          </p:nvPr>
        </p:nvSpPr>
        <p:spPr/>
        <p:txBody>
          <a:bodyPr/>
          <a:lstStyle/>
          <a:p>
            <a:r>
              <a:rPr lang="zh-CN" altLang="en-US" dirty="0"/>
              <a:t>编译框架与</a:t>
            </a:r>
            <a:r>
              <a:rPr lang="en-US" altLang="zh-CN" dirty="0"/>
              <a:t>IR (Intermediate representation)</a:t>
            </a:r>
            <a:endParaRPr lang="en-US" dirty="0"/>
          </a:p>
        </p:txBody>
      </p:sp>
      <p:sp>
        <p:nvSpPr>
          <p:cNvPr id="3" name="Content Placeholder 2">
            <a:extLst>
              <a:ext uri="{FF2B5EF4-FFF2-40B4-BE49-F238E27FC236}">
                <a16:creationId xmlns:a16="http://schemas.microsoft.com/office/drawing/2014/main" id="{63E0B25F-3306-46A6-A56F-D3B420D6F76C}"/>
              </a:ext>
            </a:extLst>
          </p:cNvPr>
          <p:cNvSpPr>
            <a:spLocks noGrp="1"/>
          </p:cNvSpPr>
          <p:nvPr>
            <p:ph idx="1"/>
          </p:nvPr>
        </p:nvSpPr>
        <p:spPr>
          <a:xfrm>
            <a:off x="584200" y="1435503"/>
            <a:ext cx="11018520" cy="3471720"/>
          </a:xfrm>
        </p:spPr>
        <p:txBody>
          <a:bodyPr/>
          <a:lstStyle/>
          <a:p>
            <a:r>
              <a:rPr lang="zh-CN" altLang="en-US" dirty="0"/>
              <a:t>编译框架为整个编译过程需要的数据结构和算法设计提供支持</a:t>
            </a:r>
            <a:endParaRPr lang="en-US" altLang="zh-CN" dirty="0"/>
          </a:p>
          <a:p>
            <a:pPr lvl="1"/>
            <a:r>
              <a:rPr lang="zh-CN" altLang="en-US" dirty="0"/>
              <a:t>传统框架：</a:t>
            </a:r>
            <a:r>
              <a:rPr lang="en-US" altLang="zh-CN" dirty="0"/>
              <a:t>LLVM</a:t>
            </a:r>
          </a:p>
          <a:p>
            <a:pPr lvl="1"/>
            <a:r>
              <a:rPr lang="zh-CN" altLang="en-US" dirty="0"/>
              <a:t>为深度学习设计的框架：</a:t>
            </a:r>
            <a:r>
              <a:rPr lang="en-US" altLang="zh-CN" dirty="0"/>
              <a:t>TensorFlow Graph, TVM</a:t>
            </a:r>
          </a:p>
          <a:p>
            <a:pPr lvl="1"/>
            <a:r>
              <a:rPr lang="zh-CN" altLang="en-US" dirty="0"/>
              <a:t>更加统一化的框架</a:t>
            </a:r>
            <a:r>
              <a:rPr lang="en-US" altLang="zh-CN" dirty="0"/>
              <a:t>:MLIR</a:t>
            </a:r>
          </a:p>
          <a:p>
            <a:r>
              <a:rPr lang="en-US" altLang="zh-CN" dirty="0"/>
              <a:t>Intermediate representation (IR)</a:t>
            </a:r>
          </a:p>
          <a:p>
            <a:pPr lvl="1"/>
            <a:r>
              <a:rPr lang="en-US" altLang="zh-CN" dirty="0"/>
              <a:t>The </a:t>
            </a:r>
            <a:r>
              <a:rPr lang="en-US" altLang="zh-CN" b="1" i="1" dirty="0"/>
              <a:t>data structure or code </a:t>
            </a:r>
            <a:r>
              <a:rPr lang="en-US" altLang="zh-CN" dirty="0"/>
              <a:t>used internally by a compiler or virtual machine to represent source code</a:t>
            </a:r>
          </a:p>
          <a:p>
            <a:pPr lvl="1"/>
            <a:r>
              <a:rPr lang="en-US" altLang="zh-CN" b="1" i="1" dirty="0"/>
              <a:t>Accurate</a:t>
            </a:r>
            <a:r>
              <a:rPr lang="en-US" altLang="zh-CN" dirty="0"/>
              <a:t> and capable to representing the source code without loss of information</a:t>
            </a:r>
          </a:p>
          <a:p>
            <a:pPr lvl="1"/>
            <a:r>
              <a:rPr lang="en-US" altLang="zh-CN" b="1" i="1" dirty="0"/>
              <a:t>Independent</a:t>
            </a:r>
            <a:r>
              <a:rPr lang="en-US" altLang="zh-CN" dirty="0"/>
              <a:t> of any particular source or target </a:t>
            </a:r>
            <a:r>
              <a:rPr lang="en-US" altLang="zh-CN" dirty="0" err="1"/>
              <a:t>lanugage</a:t>
            </a:r>
            <a:endParaRPr lang="en-US" altLang="zh-CN" dirty="0"/>
          </a:p>
        </p:txBody>
      </p:sp>
      <p:sp>
        <p:nvSpPr>
          <p:cNvPr id="4" name="Slide Number Placeholder 3">
            <a:extLst>
              <a:ext uri="{FF2B5EF4-FFF2-40B4-BE49-F238E27FC236}">
                <a16:creationId xmlns:a16="http://schemas.microsoft.com/office/drawing/2014/main" id="{1AAC7E1E-CD0A-44CA-8BA3-84ADF1AA219E}"/>
              </a:ext>
            </a:extLst>
          </p:cNvPr>
          <p:cNvSpPr>
            <a:spLocks noGrp="1"/>
          </p:cNvSpPr>
          <p:nvPr>
            <p:ph type="sldNum" sz="quarter" idx="12"/>
          </p:nvPr>
        </p:nvSpPr>
        <p:spPr/>
        <p:txBody>
          <a:bodyPr/>
          <a:lstStyle/>
          <a:p>
            <a:fld id="{75405F3C-E1F1-4016-982B-CA91284A1E2D}" type="slidenum">
              <a:rPr lang="en-US" smtClean="0"/>
              <a:t>45</a:t>
            </a:fld>
            <a:endParaRPr lang="en-US"/>
          </a:p>
        </p:txBody>
      </p:sp>
    </p:spTree>
    <p:extLst>
      <p:ext uri="{BB962C8B-B14F-4D97-AF65-F5344CB8AC3E}">
        <p14:creationId xmlns:p14="http://schemas.microsoft.com/office/powerpoint/2010/main" val="22909549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93C28-6F76-4C55-8D49-4B4AF17E580A}"/>
              </a:ext>
            </a:extLst>
          </p:cNvPr>
          <p:cNvSpPr>
            <a:spLocks noGrp="1"/>
          </p:cNvSpPr>
          <p:nvPr>
            <p:ph type="title"/>
          </p:nvPr>
        </p:nvSpPr>
        <p:spPr>
          <a:xfrm>
            <a:off x="588262" y="457200"/>
            <a:ext cx="3845605" cy="553998"/>
          </a:xfrm>
        </p:spPr>
        <p:txBody>
          <a:bodyPr wrap="none"/>
          <a:lstStyle/>
          <a:p>
            <a:r>
              <a:rPr lang="zh-CN" altLang="en-US" dirty="0"/>
              <a:t>编译框架与</a:t>
            </a:r>
            <a:r>
              <a:rPr lang="en-US" altLang="zh-CN" dirty="0"/>
              <a:t>IR</a:t>
            </a:r>
            <a:r>
              <a:rPr lang="zh-CN" altLang="en-US" dirty="0"/>
              <a:t>（</a:t>
            </a:r>
            <a:r>
              <a:rPr lang="en-US" altLang="zh-CN" dirty="0"/>
              <a:t>2</a:t>
            </a:r>
            <a:r>
              <a:rPr lang="zh-CN" altLang="en-US" dirty="0"/>
              <a:t>）</a:t>
            </a:r>
            <a:endParaRPr lang="en-US" dirty="0"/>
          </a:p>
        </p:txBody>
      </p:sp>
      <p:sp>
        <p:nvSpPr>
          <p:cNvPr id="79" name="TextBox 78">
            <a:extLst>
              <a:ext uri="{FF2B5EF4-FFF2-40B4-BE49-F238E27FC236}">
                <a16:creationId xmlns:a16="http://schemas.microsoft.com/office/drawing/2014/main" id="{E86395F3-C8B6-491D-9A02-8CA49BB603E5}"/>
              </a:ext>
            </a:extLst>
          </p:cNvPr>
          <p:cNvSpPr txBox="1"/>
          <p:nvPr/>
        </p:nvSpPr>
        <p:spPr>
          <a:xfrm>
            <a:off x="3216751" y="1163229"/>
            <a:ext cx="2164632" cy="341632"/>
          </a:xfrm>
          <a:prstGeom prst="rect">
            <a:avLst/>
          </a:prstGeom>
          <a:noFill/>
        </p:spPr>
        <p:txBody>
          <a:bodyPr wrap="none" lIns="45720" tIns="45720" rIns="4572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Gen 2  </a:t>
            </a:r>
            <a:r>
              <a:rPr kumimoji="0" lang="en-US" sz="1800" b="0" i="1"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2010-present</a:t>
            </a:r>
          </a:p>
        </p:txBody>
      </p:sp>
      <p:sp>
        <p:nvSpPr>
          <p:cNvPr id="131" name="Rectangle 130">
            <a:extLst>
              <a:ext uri="{FF2B5EF4-FFF2-40B4-BE49-F238E27FC236}">
                <a16:creationId xmlns:a16="http://schemas.microsoft.com/office/drawing/2014/main" id="{3AE2A541-D2EB-405C-827A-B2081CEEB883}"/>
              </a:ext>
            </a:extLst>
          </p:cNvPr>
          <p:cNvSpPr/>
          <p:nvPr/>
        </p:nvSpPr>
        <p:spPr bwMode="auto">
          <a:xfrm>
            <a:off x="1300107" y="1656892"/>
            <a:ext cx="5997920" cy="2915107"/>
          </a:xfrm>
          <a:prstGeom prst="rect">
            <a:avLst/>
          </a:prstGeom>
          <a:solidFill>
            <a:schemeClr val="bg1"/>
          </a:solidFill>
          <a:ln w="10795" cap="flat" cmpd="sng" algn="ctr">
            <a:noFill/>
            <a:prstDash val="solid"/>
          </a:ln>
          <a:effectLst>
            <a:outerShdw blurRad="254000" dist="50800" dir="2700000" sx="98000" sy="98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914400" rIns="274320" bIns="3657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Semibold"/>
              <a:ea typeface="+mn-ea"/>
              <a:cs typeface="Segoe UI" pitchFamily="34" charset="0"/>
            </a:endParaRPr>
          </a:p>
        </p:txBody>
      </p:sp>
      <p:sp>
        <p:nvSpPr>
          <p:cNvPr id="83" name="Rectangle 82">
            <a:extLst>
              <a:ext uri="{FF2B5EF4-FFF2-40B4-BE49-F238E27FC236}">
                <a16:creationId xmlns:a16="http://schemas.microsoft.com/office/drawing/2014/main" id="{EC63B42D-359F-492C-9529-5E7EB5F235B3}"/>
              </a:ext>
            </a:extLst>
          </p:cNvPr>
          <p:cNvSpPr/>
          <p:nvPr/>
        </p:nvSpPr>
        <p:spPr>
          <a:xfrm>
            <a:off x="2812899" y="1720431"/>
            <a:ext cx="4411079"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mn-cs"/>
              </a:rPr>
              <a:t>Deep learning frameworks</a:t>
            </a: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grpSp>
        <p:nvGrpSpPr>
          <p:cNvPr id="37" name="Group 36">
            <a:extLst>
              <a:ext uri="{FF2B5EF4-FFF2-40B4-BE49-F238E27FC236}">
                <a16:creationId xmlns:a16="http://schemas.microsoft.com/office/drawing/2014/main" id="{5C60DB44-924E-4D21-8F9C-48BC704429F5}"/>
              </a:ext>
            </a:extLst>
          </p:cNvPr>
          <p:cNvGrpSpPr/>
          <p:nvPr/>
        </p:nvGrpSpPr>
        <p:grpSpPr>
          <a:xfrm>
            <a:off x="3335675" y="2769856"/>
            <a:ext cx="520224" cy="815483"/>
            <a:chOff x="6141221" y="2769856"/>
            <a:chExt cx="520224" cy="815483"/>
          </a:xfrm>
        </p:grpSpPr>
        <p:sp>
          <p:nvSpPr>
            <p:cNvPr id="84" name="Arrow: Down 83">
              <a:extLst>
                <a:ext uri="{FF2B5EF4-FFF2-40B4-BE49-F238E27FC236}">
                  <a16:creationId xmlns:a16="http://schemas.microsoft.com/office/drawing/2014/main" id="{B321B814-8840-47FD-8680-5A40F0BD853B}"/>
                </a:ext>
              </a:extLst>
            </p:cNvPr>
            <p:cNvSpPr/>
            <p:nvPr/>
          </p:nvSpPr>
          <p:spPr>
            <a:xfrm rot="16200000">
              <a:off x="6282569" y="2628508"/>
              <a:ext cx="237527" cy="520224"/>
            </a:xfrm>
            <a:prstGeom prst="downArrow">
              <a:avLst>
                <a:gd name="adj1" fmla="val 44022"/>
                <a:gd name="adj2" fmla="val 50000"/>
              </a:avLst>
            </a:prstGeom>
            <a:solidFill>
              <a:schemeClr val="accent6">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5" name="Arrow: Down 84">
              <a:extLst>
                <a:ext uri="{FF2B5EF4-FFF2-40B4-BE49-F238E27FC236}">
                  <a16:creationId xmlns:a16="http://schemas.microsoft.com/office/drawing/2014/main" id="{2E383A47-49E3-45FF-A238-C4483D0A6EA7}"/>
                </a:ext>
              </a:extLst>
            </p:cNvPr>
            <p:cNvSpPr/>
            <p:nvPr/>
          </p:nvSpPr>
          <p:spPr>
            <a:xfrm rot="16200000">
              <a:off x="6282569" y="3206464"/>
              <a:ext cx="237527" cy="520224"/>
            </a:xfrm>
            <a:prstGeom prst="downArrow">
              <a:avLst>
                <a:gd name="adj1" fmla="val 44022"/>
                <a:gd name="adj2" fmla="val 50000"/>
              </a:avLst>
            </a:prstGeom>
            <a:solidFill>
              <a:schemeClr val="accent6">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36" name="Group 35">
            <a:extLst>
              <a:ext uri="{FF2B5EF4-FFF2-40B4-BE49-F238E27FC236}">
                <a16:creationId xmlns:a16="http://schemas.microsoft.com/office/drawing/2014/main" id="{EF92CAD7-784A-40F8-A671-FABFC545FC50}"/>
              </a:ext>
            </a:extLst>
          </p:cNvPr>
          <p:cNvGrpSpPr/>
          <p:nvPr/>
        </p:nvGrpSpPr>
        <p:grpSpPr>
          <a:xfrm>
            <a:off x="1527433" y="2129457"/>
            <a:ext cx="1601390" cy="2326956"/>
            <a:chOff x="4332979" y="2129457"/>
            <a:chExt cx="1601390" cy="2326956"/>
          </a:xfrm>
        </p:grpSpPr>
        <p:sp>
          <p:nvSpPr>
            <p:cNvPr id="134" name="Rectangle 133">
              <a:extLst>
                <a:ext uri="{FF2B5EF4-FFF2-40B4-BE49-F238E27FC236}">
                  <a16:creationId xmlns:a16="http://schemas.microsoft.com/office/drawing/2014/main" id="{BB7F42F7-E1DA-4F8F-9A65-F40B97A55C44}"/>
                </a:ext>
              </a:extLst>
            </p:cNvPr>
            <p:cNvSpPr/>
            <p:nvPr/>
          </p:nvSpPr>
          <p:spPr bwMode="auto">
            <a:xfrm>
              <a:off x="4332979" y="2129457"/>
              <a:ext cx="1601390" cy="2326956"/>
            </a:xfrm>
            <a:prstGeom prst="rect">
              <a:avLst/>
            </a:prstGeom>
            <a:solidFill>
              <a:schemeClr val="bg1">
                <a:lumMod val="95000"/>
              </a:schemeClr>
            </a:solidFill>
            <a:ln w="10795" cap="flat" cmpd="sng" algn="ctr">
              <a:no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280160" rIns="182880" bIns="3657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solidFill>
                    <a:srgbClr val="1A1A1A"/>
                  </a:solidFill>
                  <a:effectLst/>
                  <a:uLnTx/>
                  <a:uFillTx/>
                  <a:latin typeface="Segoe UI Light" panose="020B0502040204020203" pitchFamily="34" charset="0"/>
                  <a:ea typeface="+mn-ea"/>
                  <a:cs typeface="Segoe UI Light" panose="020B0502040204020203" pitchFamily="34" charset="0"/>
                </a:rPr>
                <a:t>MxNet</a:t>
              </a:r>
              <a:endParaRPr kumimoji="0" lang="en-US" sz="16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TensorFlow</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CNTK</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solidFill>
                    <a:srgbClr val="1A1A1A"/>
                  </a:solidFill>
                  <a:effectLst/>
                  <a:uLnTx/>
                  <a:uFillTx/>
                  <a:latin typeface="Segoe UI Light" panose="020B0502040204020203" pitchFamily="34" charset="0"/>
                  <a:ea typeface="+mn-ea"/>
                  <a:cs typeface="Segoe UI Light" panose="020B0502040204020203" pitchFamily="34" charset="0"/>
                </a:rPr>
                <a:t>PyTorch</a:t>
              </a:r>
              <a:endParaRPr kumimoji="0" lang="en-US" sz="16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a:ea typeface="+mn-ea"/>
                <a:cs typeface="Segoe UI" pitchFamily="34" charset="0"/>
              </a:endParaRPr>
            </a:p>
          </p:txBody>
        </p:sp>
        <p:pic>
          <p:nvPicPr>
            <p:cNvPr id="1032" name="Picture 8" descr="âtensorflow logoâçå¾çæç´¢ç»æ">
              <a:extLst>
                <a:ext uri="{FF2B5EF4-FFF2-40B4-BE49-F238E27FC236}">
                  <a16:creationId xmlns:a16="http://schemas.microsoft.com/office/drawing/2014/main" id="{8986E5C3-271D-4AF2-8971-21361F98E09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3533" y="2311886"/>
              <a:ext cx="491898" cy="5263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Group 46">
            <a:extLst>
              <a:ext uri="{FF2B5EF4-FFF2-40B4-BE49-F238E27FC236}">
                <a16:creationId xmlns:a16="http://schemas.microsoft.com/office/drawing/2014/main" id="{D162FC3A-95FE-4843-8223-43E371B93167}"/>
              </a:ext>
            </a:extLst>
          </p:cNvPr>
          <p:cNvGrpSpPr/>
          <p:nvPr/>
        </p:nvGrpSpPr>
        <p:grpSpPr>
          <a:xfrm>
            <a:off x="4119545" y="2129457"/>
            <a:ext cx="3018105" cy="2326956"/>
            <a:chOff x="6925091" y="2129457"/>
            <a:chExt cx="3018105" cy="2326956"/>
          </a:xfrm>
        </p:grpSpPr>
        <p:grpSp>
          <p:nvGrpSpPr>
            <p:cNvPr id="39" name="Group 38">
              <a:extLst>
                <a:ext uri="{FF2B5EF4-FFF2-40B4-BE49-F238E27FC236}">
                  <a16:creationId xmlns:a16="http://schemas.microsoft.com/office/drawing/2014/main" id="{5AC05A95-451A-4E4E-9AF6-60A2A2C173A6}"/>
                </a:ext>
              </a:extLst>
            </p:cNvPr>
            <p:cNvGrpSpPr/>
            <p:nvPr/>
          </p:nvGrpSpPr>
          <p:grpSpPr>
            <a:xfrm>
              <a:off x="6925091" y="2129457"/>
              <a:ext cx="3011610" cy="984887"/>
              <a:chOff x="6925091" y="2129457"/>
              <a:chExt cx="3011610" cy="984887"/>
            </a:xfrm>
          </p:grpSpPr>
          <p:sp>
            <p:nvSpPr>
              <p:cNvPr id="136" name="Rectangle 135">
                <a:extLst>
                  <a:ext uri="{FF2B5EF4-FFF2-40B4-BE49-F238E27FC236}">
                    <a16:creationId xmlns:a16="http://schemas.microsoft.com/office/drawing/2014/main" id="{5BE3D07A-6C7A-4C58-8853-C6161D29B500}"/>
                  </a:ext>
                </a:extLst>
              </p:cNvPr>
              <p:cNvSpPr/>
              <p:nvPr/>
            </p:nvSpPr>
            <p:spPr bwMode="auto">
              <a:xfrm>
                <a:off x="6925091" y="2129457"/>
                <a:ext cx="3011610" cy="984887"/>
              </a:xfrm>
              <a:prstGeom prst="rect">
                <a:avLst/>
              </a:prstGeom>
              <a:noFill/>
              <a:ln w="12700" cap="flat" cmpd="sng" algn="ctr">
                <a:solidFill>
                  <a:schemeClr val="accent6">
                    <a:lumMod val="90000"/>
                  </a:schemeClr>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0" tIns="365760" rIns="182880" bIns="36576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Swift for TensorFlow</a:t>
                </a:r>
              </a:p>
            </p:txBody>
          </p:sp>
          <p:grpSp>
            <p:nvGrpSpPr>
              <p:cNvPr id="33" name="Group 21">
                <a:extLst>
                  <a:ext uri="{FF2B5EF4-FFF2-40B4-BE49-F238E27FC236}">
                    <a16:creationId xmlns:a16="http://schemas.microsoft.com/office/drawing/2014/main" id="{10B42306-6802-4D37-85AC-303CB4031746}"/>
                  </a:ext>
                </a:extLst>
              </p:cNvPr>
              <p:cNvGrpSpPr>
                <a:grpSpLocks noChangeAspect="1"/>
              </p:cNvGrpSpPr>
              <p:nvPr/>
            </p:nvGrpSpPr>
            <p:grpSpPr bwMode="auto">
              <a:xfrm>
                <a:off x="7205048" y="2254441"/>
                <a:ext cx="398463" cy="371475"/>
                <a:chOff x="6013" y="1626"/>
                <a:chExt cx="251" cy="234"/>
              </a:xfrm>
            </p:grpSpPr>
            <p:sp>
              <p:nvSpPr>
                <p:cNvPr id="161" name="Rectangle 22">
                  <a:extLst>
                    <a:ext uri="{FF2B5EF4-FFF2-40B4-BE49-F238E27FC236}">
                      <a16:creationId xmlns:a16="http://schemas.microsoft.com/office/drawing/2014/main" id="{398371A4-3C68-445D-9C33-3E27901FC2A2}"/>
                    </a:ext>
                  </a:extLst>
                </p:cNvPr>
                <p:cNvSpPr>
                  <a:spLocks noChangeArrowheads="1"/>
                </p:cNvSpPr>
                <p:nvPr/>
              </p:nvSpPr>
              <p:spPr bwMode="auto">
                <a:xfrm>
                  <a:off x="6028" y="1639"/>
                  <a:ext cx="219" cy="156"/>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2" name="Freeform 23">
                  <a:extLst>
                    <a:ext uri="{FF2B5EF4-FFF2-40B4-BE49-F238E27FC236}">
                      <a16:creationId xmlns:a16="http://schemas.microsoft.com/office/drawing/2014/main" id="{C46CA289-CBB3-42CE-B54B-9574F45E46D6}"/>
                    </a:ext>
                  </a:extLst>
                </p:cNvPr>
                <p:cNvSpPr>
                  <a:spLocks/>
                </p:cNvSpPr>
                <p:nvPr/>
              </p:nvSpPr>
              <p:spPr bwMode="auto">
                <a:xfrm>
                  <a:off x="6055" y="1811"/>
                  <a:ext cx="166" cy="49"/>
                </a:xfrm>
                <a:custGeom>
                  <a:avLst/>
                  <a:gdLst>
                    <a:gd name="T0" fmla="*/ 82 w 113"/>
                    <a:gd name="T1" fmla="*/ 0 h 33"/>
                    <a:gd name="T2" fmla="*/ 78 w 113"/>
                    <a:gd name="T3" fmla="*/ 0 h 33"/>
                    <a:gd name="T4" fmla="*/ 38 w 113"/>
                    <a:gd name="T5" fmla="*/ 0 h 33"/>
                    <a:gd name="T6" fmla="*/ 35 w 113"/>
                    <a:gd name="T7" fmla="*/ 0 h 33"/>
                    <a:gd name="T8" fmla="*/ 0 w 113"/>
                    <a:gd name="T9" fmla="*/ 22 h 33"/>
                    <a:gd name="T10" fmla="*/ 0 w 113"/>
                    <a:gd name="T11" fmla="*/ 33 h 33"/>
                    <a:gd name="T12" fmla="*/ 42 w 113"/>
                    <a:gd name="T13" fmla="*/ 33 h 33"/>
                    <a:gd name="T14" fmla="*/ 73 w 113"/>
                    <a:gd name="T15" fmla="*/ 33 h 33"/>
                    <a:gd name="T16" fmla="*/ 113 w 113"/>
                    <a:gd name="T17" fmla="*/ 33 h 33"/>
                    <a:gd name="T18" fmla="*/ 113 w 113"/>
                    <a:gd name="T19" fmla="*/ 22 h 33"/>
                    <a:gd name="T20" fmla="*/ 82 w 113"/>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33">
                      <a:moveTo>
                        <a:pt x="82" y="0"/>
                      </a:moveTo>
                      <a:cubicBezTo>
                        <a:pt x="78" y="0"/>
                        <a:pt x="78" y="0"/>
                        <a:pt x="78" y="0"/>
                      </a:cubicBezTo>
                      <a:cubicBezTo>
                        <a:pt x="38" y="0"/>
                        <a:pt x="38" y="0"/>
                        <a:pt x="38" y="0"/>
                      </a:cubicBezTo>
                      <a:cubicBezTo>
                        <a:pt x="35" y="0"/>
                        <a:pt x="35" y="0"/>
                        <a:pt x="35" y="0"/>
                      </a:cubicBezTo>
                      <a:cubicBezTo>
                        <a:pt x="41" y="20"/>
                        <a:pt x="33" y="22"/>
                        <a:pt x="0" y="22"/>
                      </a:cubicBezTo>
                      <a:cubicBezTo>
                        <a:pt x="0" y="33"/>
                        <a:pt x="0" y="33"/>
                        <a:pt x="0" y="33"/>
                      </a:cubicBezTo>
                      <a:cubicBezTo>
                        <a:pt x="42" y="33"/>
                        <a:pt x="42" y="33"/>
                        <a:pt x="42" y="33"/>
                      </a:cubicBezTo>
                      <a:cubicBezTo>
                        <a:pt x="73" y="33"/>
                        <a:pt x="73" y="33"/>
                        <a:pt x="73" y="33"/>
                      </a:cubicBezTo>
                      <a:cubicBezTo>
                        <a:pt x="113" y="33"/>
                        <a:pt x="113" y="33"/>
                        <a:pt x="113" y="33"/>
                      </a:cubicBezTo>
                      <a:cubicBezTo>
                        <a:pt x="113" y="22"/>
                        <a:pt x="113" y="22"/>
                        <a:pt x="113" y="22"/>
                      </a:cubicBezTo>
                      <a:cubicBezTo>
                        <a:pt x="80" y="22"/>
                        <a:pt x="77" y="20"/>
                        <a:pt x="82" y="0"/>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3" name="Freeform 24">
                  <a:extLst>
                    <a:ext uri="{FF2B5EF4-FFF2-40B4-BE49-F238E27FC236}">
                      <a16:creationId xmlns:a16="http://schemas.microsoft.com/office/drawing/2014/main" id="{43F17D15-334A-4EAA-AB7F-865AEBCDDC44}"/>
                    </a:ext>
                  </a:extLst>
                </p:cNvPr>
                <p:cNvSpPr>
                  <a:spLocks/>
                </p:cNvSpPr>
                <p:nvPr/>
              </p:nvSpPr>
              <p:spPr bwMode="auto">
                <a:xfrm>
                  <a:off x="6017" y="1626"/>
                  <a:ext cx="231" cy="2"/>
                </a:xfrm>
                <a:custGeom>
                  <a:avLst/>
                  <a:gdLst>
                    <a:gd name="T0" fmla="*/ 158 w 158"/>
                    <a:gd name="T1" fmla="*/ 0 h 2"/>
                    <a:gd name="T2" fmla="*/ 158 w 158"/>
                    <a:gd name="T3" fmla="*/ 0 h 2"/>
                    <a:gd name="T4" fmla="*/ 158 w 158"/>
                    <a:gd name="T5" fmla="*/ 0 h 2"/>
                    <a:gd name="T6" fmla="*/ 6 w 158"/>
                    <a:gd name="T7" fmla="*/ 0 h 2"/>
                    <a:gd name="T8" fmla="*/ 0 w 158"/>
                    <a:gd name="T9" fmla="*/ 2 h 2"/>
                    <a:gd name="T10" fmla="*/ 6 w 158"/>
                    <a:gd name="T11" fmla="*/ 0 h 2"/>
                    <a:gd name="T12" fmla="*/ 158 w 158"/>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58" h="2">
                      <a:moveTo>
                        <a:pt x="158" y="0"/>
                      </a:moveTo>
                      <a:cubicBezTo>
                        <a:pt x="158" y="0"/>
                        <a:pt x="158" y="0"/>
                        <a:pt x="158" y="0"/>
                      </a:cubicBezTo>
                      <a:cubicBezTo>
                        <a:pt x="158" y="0"/>
                        <a:pt x="158" y="0"/>
                        <a:pt x="158" y="0"/>
                      </a:cubicBezTo>
                      <a:cubicBezTo>
                        <a:pt x="6" y="0"/>
                        <a:pt x="6" y="0"/>
                        <a:pt x="6" y="0"/>
                      </a:cubicBezTo>
                      <a:cubicBezTo>
                        <a:pt x="4" y="0"/>
                        <a:pt x="2" y="1"/>
                        <a:pt x="0" y="2"/>
                      </a:cubicBezTo>
                      <a:cubicBezTo>
                        <a:pt x="2" y="1"/>
                        <a:pt x="4" y="0"/>
                        <a:pt x="6" y="0"/>
                      </a:cubicBezTo>
                      <a:lnTo>
                        <a:pt x="158" y="0"/>
                      </a:lnTo>
                      <a:close/>
                    </a:path>
                  </a:pathLst>
                </a:custGeom>
                <a:solidFill>
                  <a:srgbClr val="7070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4" name="Freeform 25">
                  <a:extLst>
                    <a:ext uri="{FF2B5EF4-FFF2-40B4-BE49-F238E27FC236}">
                      <a16:creationId xmlns:a16="http://schemas.microsoft.com/office/drawing/2014/main" id="{6EB575E4-EBE8-45A1-B0B1-991E2D2E9D05}"/>
                    </a:ext>
                  </a:extLst>
                </p:cNvPr>
                <p:cNvSpPr>
                  <a:spLocks/>
                </p:cNvSpPr>
                <p:nvPr/>
              </p:nvSpPr>
              <p:spPr bwMode="auto">
                <a:xfrm>
                  <a:off x="6032" y="1626"/>
                  <a:ext cx="232" cy="185"/>
                </a:xfrm>
                <a:custGeom>
                  <a:avLst/>
                  <a:gdLst>
                    <a:gd name="T0" fmla="*/ 148 w 159"/>
                    <a:gd name="T1" fmla="*/ 0 h 127"/>
                    <a:gd name="T2" fmla="*/ 133 w 159"/>
                    <a:gd name="T3" fmla="*/ 13 h 127"/>
                    <a:gd name="T4" fmla="*/ 145 w 159"/>
                    <a:gd name="T5" fmla="*/ 13 h 127"/>
                    <a:gd name="T6" fmla="*/ 145 w 159"/>
                    <a:gd name="T7" fmla="*/ 113 h 127"/>
                    <a:gd name="T8" fmla="*/ 15 w 159"/>
                    <a:gd name="T9" fmla="*/ 113 h 127"/>
                    <a:gd name="T10" fmla="*/ 0 w 159"/>
                    <a:gd name="T11" fmla="*/ 127 h 127"/>
                    <a:gd name="T12" fmla="*/ 148 w 159"/>
                    <a:gd name="T13" fmla="*/ 127 h 127"/>
                    <a:gd name="T14" fmla="*/ 159 w 159"/>
                    <a:gd name="T15" fmla="*/ 117 h 127"/>
                    <a:gd name="T16" fmla="*/ 159 w 159"/>
                    <a:gd name="T17" fmla="*/ 10 h 127"/>
                    <a:gd name="T18" fmla="*/ 148 w 159"/>
                    <a:gd name="T19"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127">
                      <a:moveTo>
                        <a:pt x="148" y="0"/>
                      </a:moveTo>
                      <a:cubicBezTo>
                        <a:pt x="133" y="13"/>
                        <a:pt x="133" y="13"/>
                        <a:pt x="133" y="13"/>
                      </a:cubicBezTo>
                      <a:cubicBezTo>
                        <a:pt x="145" y="13"/>
                        <a:pt x="145" y="13"/>
                        <a:pt x="145" y="13"/>
                      </a:cubicBezTo>
                      <a:cubicBezTo>
                        <a:pt x="145" y="113"/>
                        <a:pt x="145" y="113"/>
                        <a:pt x="145" y="113"/>
                      </a:cubicBezTo>
                      <a:cubicBezTo>
                        <a:pt x="15" y="113"/>
                        <a:pt x="15" y="113"/>
                        <a:pt x="15" y="113"/>
                      </a:cubicBezTo>
                      <a:cubicBezTo>
                        <a:pt x="0" y="127"/>
                        <a:pt x="0" y="127"/>
                        <a:pt x="0" y="127"/>
                      </a:cubicBezTo>
                      <a:cubicBezTo>
                        <a:pt x="148" y="127"/>
                        <a:pt x="148" y="127"/>
                        <a:pt x="148" y="127"/>
                      </a:cubicBezTo>
                      <a:cubicBezTo>
                        <a:pt x="153" y="127"/>
                        <a:pt x="159" y="122"/>
                        <a:pt x="159" y="117"/>
                      </a:cubicBezTo>
                      <a:cubicBezTo>
                        <a:pt x="159" y="10"/>
                        <a:pt x="159" y="10"/>
                        <a:pt x="159" y="10"/>
                      </a:cubicBezTo>
                      <a:cubicBezTo>
                        <a:pt x="159" y="5"/>
                        <a:pt x="153" y="0"/>
                        <a:pt x="148" y="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5" name="Freeform 26">
                  <a:extLst>
                    <a:ext uri="{FF2B5EF4-FFF2-40B4-BE49-F238E27FC236}">
                      <a16:creationId xmlns:a16="http://schemas.microsoft.com/office/drawing/2014/main" id="{D07459AB-B149-4160-93E3-7D5778B6A698}"/>
                    </a:ext>
                  </a:extLst>
                </p:cNvPr>
                <p:cNvSpPr>
                  <a:spLocks/>
                </p:cNvSpPr>
                <p:nvPr/>
              </p:nvSpPr>
              <p:spPr bwMode="auto">
                <a:xfrm>
                  <a:off x="6013" y="1628"/>
                  <a:ext cx="19" cy="183"/>
                </a:xfrm>
                <a:custGeom>
                  <a:avLst/>
                  <a:gdLst>
                    <a:gd name="T0" fmla="*/ 0 w 13"/>
                    <a:gd name="T1" fmla="*/ 115 h 125"/>
                    <a:gd name="T2" fmla="*/ 0 w 13"/>
                    <a:gd name="T3" fmla="*/ 8 h 125"/>
                    <a:gd name="T4" fmla="*/ 3 w 13"/>
                    <a:gd name="T5" fmla="*/ 0 h 125"/>
                    <a:gd name="T6" fmla="*/ 0 w 13"/>
                    <a:gd name="T7" fmla="*/ 8 h 125"/>
                    <a:gd name="T8" fmla="*/ 0 w 13"/>
                    <a:gd name="T9" fmla="*/ 115 h 125"/>
                    <a:gd name="T10" fmla="*/ 9 w 13"/>
                    <a:gd name="T11" fmla="*/ 125 h 125"/>
                    <a:gd name="T12" fmla="*/ 13 w 13"/>
                    <a:gd name="T13" fmla="*/ 125 h 125"/>
                    <a:gd name="T14" fmla="*/ 13 w 13"/>
                    <a:gd name="T15" fmla="*/ 125 h 125"/>
                    <a:gd name="T16" fmla="*/ 9 w 13"/>
                    <a:gd name="T17" fmla="*/ 125 h 125"/>
                    <a:gd name="T18" fmla="*/ 0 w 13"/>
                    <a:gd name="T19" fmla="*/ 11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25">
                      <a:moveTo>
                        <a:pt x="0" y="115"/>
                      </a:moveTo>
                      <a:cubicBezTo>
                        <a:pt x="0" y="8"/>
                        <a:pt x="0" y="8"/>
                        <a:pt x="0" y="8"/>
                      </a:cubicBezTo>
                      <a:cubicBezTo>
                        <a:pt x="0" y="5"/>
                        <a:pt x="1" y="2"/>
                        <a:pt x="3" y="0"/>
                      </a:cubicBezTo>
                      <a:cubicBezTo>
                        <a:pt x="1" y="2"/>
                        <a:pt x="0" y="5"/>
                        <a:pt x="0" y="8"/>
                      </a:cubicBezTo>
                      <a:cubicBezTo>
                        <a:pt x="0" y="115"/>
                        <a:pt x="0" y="115"/>
                        <a:pt x="0" y="115"/>
                      </a:cubicBezTo>
                      <a:cubicBezTo>
                        <a:pt x="0" y="120"/>
                        <a:pt x="4" y="125"/>
                        <a:pt x="9" y="125"/>
                      </a:cubicBezTo>
                      <a:cubicBezTo>
                        <a:pt x="13" y="125"/>
                        <a:pt x="13" y="125"/>
                        <a:pt x="13" y="125"/>
                      </a:cubicBezTo>
                      <a:cubicBezTo>
                        <a:pt x="13" y="125"/>
                        <a:pt x="13" y="125"/>
                        <a:pt x="13" y="125"/>
                      </a:cubicBezTo>
                      <a:cubicBezTo>
                        <a:pt x="9" y="125"/>
                        <a:pt x="9" y="125"/>
                        <a:pt x="9" y="125"/>
                      </a:cubicBezTo>
                      <a:cubicBezTo>
                        <a:pt x="4" y="125"/>
                        <a:pt x="0" y="120"/>
                        <a:pt x="0" y="1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6" name="Freeform 27">
                  <a:extLst>
                    <a:ext uri="{FF2B5EF4-FFF2-40B4-BE49-F238E27FC236}">
                      <a16:creationId xmlns:a16="http://schemas.microsoft.com/office/drawing/2014/main" id="{D580D114-C560-4503-BEAA-D389BC10C854}"/>
                    </a:ext>
                  </a:extLst>
                </p:cNvPr>
                <p:cNvSpPr>
                  <a:spLocks/>
                </p:cNvSpPr>
                <p:nvPr/>
              </p:nvSpPr>
              <p:spPr bwMode="auto">
                <a:xfrm>
                  <a:off x="6013" y="1626"/>
                  <a:ext cx="235" cy="185"/>
                </a:xfrm>
                <a:custGeom>
                  <a:avLst/>
                  <a:gdLst>
                    <a:gd name="T0" fmla="*/ 13 w 161"/>
                    <a:gd name="T1" fmla="*/ 113 h 127"/>
                    <a:gd name="T2" fmla="*/ 13 w 161"/>
                    <a:gd name="T3" fmla="*/ 13 h 127"/>
                    <a:gd name="T4" fmla="*/ 146 w 161"/>
                    <a:gd name="T5" fmla="*/ 13 h 127"/>
                    <a:gd name="T6" fmla="*/ 161 w 161"/>
                    <a:gd name="T7" fmla="*/ 0 h 127"/>
                    <a:gd name="T8" fmla="*/ 161 w 161"/>
                    <a:gd name="T9" fmla="*/ 0 h 127"/>
                    <a:gd name="T10" fmla="*/ 161 w 161"/>
                    <a:gd name="T11" fmla="*/ 0 h 127"/>
                    <a:gd name="T12" fmla="*/ 9 w 161"/>
                    <a:gd name="T13" fmla="*/ 0 h 127"/>
                    <a:gd name="T14" fmla="*/ 3 w 161"/>
                    <a:gd name="T15" fmla="*/ 2 h 127"/>
                    <a:gd name="T16" fmla="*/ 0 w 161"/>
                    <a:gd name="T17" fmla="*/ 10 h 127"/>
                    <a:gd name="T18" fmla="*/ 0 w 161"/>
                    <a:gd name="T19" fmla="*/ 117 h 127"/>
                    <a:gd name="T20" fmla="*/ 9 w 161"/>
                    <a:gd name="T21" fmla="*/ 127 h 127"/>
                    <a:gd name="T22" fmla="*/ 13 w 161"/>
                    <a:gd name="T23" fmla="*/ 127 h 127"/>
                    <a:gd name="T24" fmla="*/ 28 w 161"/>
                    <a:gd name="T25" fmla="*/ 113 h 127"/>
                    <a:gd name="T26" fmla="*/ 13 w 161"/>
                    <a:gd name="T27" fmla="*/ 11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1" h="127">
                      <a:moveTo>
                        <a:pt x="13" y="113"/>
                      </a:moveTo>
                      <a:cubicBezTo>
                        <a:pt x="13" y="13"/>
                        <a:pt x="13" y="13"/>
                        <a:pt x="13" y="13"/>
                      </a:cubicBezTo>
                      <a:cubicBezTo>
                        <a:pt x="146" y="13"/>
                        <a:pt x="146" y="13"/>
                        <a:pt x="146" y="13"/>
                      </a:cubicBezTo>
                      <a:cubicBezTo>
                        <a:pt x="161" y="0"/>
                        <a:pt x="161" y="0"/>
                        <a:pt x="161" y="0"/>
                      </a:cubicBezTo>
                      <a:cubicBezTo>
                        <a:pt x="161" y="0"/>
                        <a:pt x="161" y="0"/>
                        <a:pt x="161" y="0"/>
                      </a:cubicBezTo>
                      <a:cubicBezTo>
                        <a:pt x="161" y="0"/>
                        <a:pt x="161" y="0"/>
                        <a:pt x="161" y="0"/>
                      </a:cubicBezTo>
                      <a:cubicBezTo>
                        <a:pt x="9" y="0"/>
                        <a:pt x="9" y="0"/>
                        <a:pt x="9" y="0"/>
                      </a:cubicBezTo>
                      <a:cubicBezTo>
                        <a:pt x="7" y="0"/>
                        <a:pt x="5" y="1"/>
                        <a:pt x="3" y="2"/>
                      </a:cubicBezTo>
                      <a:cubicBezTo>
                        <a:pt x="1" y="4"/>
                        <a:pt x="0" y="7"/>
                        <a:pt x="0" y="10"/>
                      </a:cubicBezTo>
                      <a:cubicBezTo>
                        <a:pt x="0" y="117"/>
                        <a:pt x="0" y="117"/>
                        <a:pt x="0" y="117"/>
                      </a:cubicBezTo>
                      <a:cubicBezTo>
                        <a:pt x="0" y="122"/>
                        <a:pt x="4" y="127"/>
                        <a:pt x="9" y="127"/>
                      </a:cubicBezTo>
                      <a:cubicBezTo>
                        <a:pt x="13" y="127"/>
                        <a:pt x="13" y="127"/>
                        <a:pt x="13" y="127"/>
                      </a:cubicBezTo>
                      <a:cubicBezTo>
                        <a:pt x="28" y="113"/>
                        <a:pt x="28" y="113"/>
                        <a:pt x="28" y="113"/>
                      </a:cubicBezTo>
                      <a:lnTo>
                        <a:pt x="13" y="113"/>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7" name="Rectangle 28">
                  <a:extLst>
                    <a:ext uri="{FF2B5EF4-FFF2-40B4-BE49-F238E27FC236}">
                      <a16:creationId xmlns:a16="http://schemas.microsoft.com/office/drawing/2014/main" id="{C77DF87F-B32B-49B2-BCB4-B9E7B5D43DC9}"/>
                    </a:ext>
                  </a:extLst>
                </p:cNvPr>
                <p:cNvSpPr>
                  <a:spLocks noChangeArrowheads="1"/>
                </p:cNvSpPr>
                <p:nvPr/>
              </p:nvSpPr>
              <p:spPr bwMode="auto">
                <a:xfrm>
                  <a:off x="6055" y="1843"/>
                  <a:ext cx="166" cy="17"/>
                </a:xfrm>
                <a:prstGeom prst="rect">
                  <a:avLst/>
                </a:prstGeom>
                <a:solidFill>
                  <a:srgbClr val="9FA0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8" name="Oval 29">
                  <a:extLst>
                    <a:ext uri="{FF2B5EF4-FFF2-40B4-BE49-F238E27FC236}">
                      <a16:creationId xmlns:a16="http://schemas.microsoft.com/office/drawing/2014/main" id="{D9C5CA9A-0903-45FB-A7CE-A1F2FF868B81}"/>
                    </a:ext>
                  </a:extLst>
                </p:cNvPr>
                <p:cNvSpPr>
                  <a:spLocks noChangeArrowheads="1"/>
                </p:cNvSpPr>
                <p:nvPr/>
              </p:nvSpPr>
              <p:spPr bwMode="auto">
                <a:xfrm>
                  <a:off x="6134" y="1633"/>
                  <a:ext cx="8" cy="7"/>
                </a:xfrm>
                <a:prstGeom prst="ellipse">
                  <a:avLst/>
                </a:prstGeom>
                <a:solidFill>
                  <a:srgbClr val="B7D3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9" name="Rectangle 30">
                  <a:extLst>
                    <a:ext uri="{FF2B5EF4-FFF2-40B4-BE49-F238E27FC236}">
                      <a16:creationId xmlns:a16="http://schemas.microsoft.com/office/drawing/2014/main" id="{3DCD90AF-5148-466C-8661-7148630F7A9E}"/>
                    </a:ext>
                  </a:extLst>
                </p:cNvPr>
                <p:cNvSpPr>
                  <a:spLocks noChangeArrowheads="1"/>
                </p:cNvSpPr>
                <p:nvPr/>
              </p:nvSpPr>
              <p:spPr bwMode="auto">
                <a:xfrm>
                  <a:off x="6152" y="1683"/>
                  <a:ext cx="74" cy="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0" name="Rectangle 31">
                  <a:extLst>
                    <a:ext uri="{FF2B5EF4-FFF2-40B4-BE49-F238E27FC236}">
                      <a16:creationId xmlns:a16="http://schemas.microsoft.com/office/drawing/2014/main" id="{B5B2C438-9C41-4773-B444-8C81B1683BC8}"/>
                    </a:ext>
                  </a:extLst>
                </p:cNvPr>
                <p:cNvSpPr>
                  <a:spLocks noChangeArrowheads="1"/>
                </p:cNvSpPr>
                <p:nvPr/>
              </p:nvSpPr>
              <p:spPr bwMode="auto">
                <a:xfrm>
                  <a:off x="6152" y="1712"/>
                  <a:ext cx="74" cy="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1" name="Rectangle 32">
                  <a:extLst>
                    <a:ext uri="{FF2B5EF4-FFF2-40B4-BE49-F238E27FC236}">
                      <a16:creationId xmlns:a16="http://schemas.microsoft.com/office/drawing/2014/main" id="{F59E4DDA-59CD-441A-9B62-ACB7F6832743}"/>
                    </a:ext>
                  </a:extLst>
                </p:cNvPr>
                <p:cNvSpPr>
                  <a:spLocks noChangeArrowheads="1"/>
                </p:cNvSpPr>
                <p:nvPr/>
              </p:nvSpPr>
              <p:spPr bwMode="auto">
                <a:xfrm>
                  <a:off x="6152" y="1740"/>
                  <a:ext cx="74" cy="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2" name="Freeform 33">
                  <a:extLst>
                    <a:ext uri="{FF2B5EF4-FFF2-40B4-BE49-F238E27FC236}">
                      <a16:creationId xmlns:a16="http://schemas.microsoft.com/office/drawing/2014/main" id="{FD54070C-59F0-40C6-8265-10BD185DD9E9}"/>
                    </a:ext>
                  </a:extLst>
                </p:cNvPr>
                <p:cNvSpPr>
                  <a:spLocks/>
                </p:cNvSpPr>
                <p:nvPr/>
              </p:nvSpPr>
              <p:spPr bwMode="auto">
                <a:xfrm>
                  <a:off x="6050" y="1713"/>
                  <a:ext cx="67" cy="43"/>
                </a:xfrm>
                <a:custGeom>
                  <a:avLst/>
                  <a:gdLst>
                    <a:gd name="T0" fmla="*/ 0 w 46"/>
                    <a:gd name="T1" fmla="*/ 0 h 29"/>
                    <a:gd name="T2" fmla="*/ 28 w 46"/>
                    <a:gd name="T3" fmla="*/ 29 h 29"/>
                    <a:gd name="T4" fmla="*/ 46 w 46"/>
                    <a:gd name="T5" fmla="*/ 23 h 29"/>
                    <a:gd name="T6" fmla="*/ 28 w 46"/>
                    <a:gd name="T7" fmla="*/ 0 h 29"/>
                    <a:gd name="T8" fmla="*/ 0 w 46"/>
                    <a:gd name="T9" fmla="*/ 0 h 29"/>
                  </a:gdLst>
                  <a:ahLst/>
                  <a:cxnLst>
                    <a:cxn ang="0">
                      <a:pos x="T0" y="T1"/>
                    </a:cxn>
                    <a:cxn ang="0">
                      <a:pos x="T2" y="T3"/>
                    </a:cxn>
                    <a:cxn ang="0">
                      <a:pos x="T4" y="T5"/>
                    </a:cxn>
                    <a:cxn ang="0">
                      <a:pos x="T6" y="T7"/>
                    </a:cxn>
                    <a:cxn ang="0">
                      <a:pos x="T8" y="T9"/>
                    </a:cxn>
                  </a:cxnLst>
                  <a:rect l="0" t="0" r="r" b="b"/>
                  <a:pathLst>
                    <a:path w="46" h="29">
                      <a:moveTo>
                        <a:pt x="0" y="0"/>
                      </a:moveTo>
                      <a:cubicBezTo>
                        <a:pt x="0" y="16"/>
                        <a:pt x="12" y="29"/>
                        <a:pt x="28" y="29"/>
                      </a:cubicBezTo>
                      <a:cubicBezTo>
                        <a:pt x="35" y="29"/>
                        <a:pt x="41" y="27"/>
                        <a:pt x="46" y="23"/>
                      </a:cubicBezTo>
                      <a:cubicBezTo>
                        <a:pt x="28" y="0"/>
                        <a:pt x="28" y="0"/>
                        <a:pt x="28"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3" name="Freeform 34">
                  <a:extLst>
                    <a:ext uri="{FF2B5EF4-FFF2-40B4-BE49-F238E27FC236}">
                      <a16:creationId xmlns:a16="http://schemas.microsoft.com/office/drawing/2014/main" id="{48DAF6E1-D12F-42C7-8C0E-326333360FE6}"/>
                    </a:ext>
                  </a:extLst>
                </p:cNvPr>
                <p:cNvSpPr>
                  <a:spLocks/>
                </p:cNvSpPr>
                <p:nvPr/>
              </p:nvSpPr>
              <p:spPr bwMode="auto">
                <a:xfrm>
                  <a:off x="6050" y="1671"/>
                  <a:ext cx="67" cy="42"/>
                </a:xfrm>
                <a:custGeom>
                  <a:avLst/>
                  <a:gdLst>
                    <a:gd name="T0" fmla="*/ 28 w 46"/>
                    <a:gd name="T1" fmla="*/ 29 h 29"/>
                    <a:gd name="T2" fmla="*/ 46 w 46"/>
                    <a:gd name="T3" fmla="*/ 7 h 29"/>
                    <a:gd name="T4" fmla="*/ 28 w 46"/>
                    <a:gd name="T5" fmla="*/ 0 h 29"/>
                    <a:gd name="T6" fmla="*/ 0 w 46"/>
                    <a:gd name="T7" fmla="*/ 29 h 29"/>
                    <a:gd name="T8" fmla="*/ 28 w 46"/>
                    <a:gd name="T9" fmla="*/ 29 h 29"/>
                  </a:gdLst>
                  <a:ahLst/>
                  <a:cxnLst>
                    <a:cxn ang="0">
                      <a:pos x="T0" y="T1"/>
                    </a:cxn>
                    <a:cxn ang="0">
                      <a:pos x="T2" y="T3"/>
                    </a:cxn>
                    <a:cxn ang="0">
                      <a:pos x="T4" y="T5"/>
                    </a:cxn>
                    <a:cxn ang="0">
                      <a:pos x="T6" y="T7"/>
                    </a:cxn>
                    <a:cxn ang="0">
                      <a:pos x="T8" y="T9"/>
                    </a:cxn>
                  </a:cxnLst>
                  <a:rect l="0" t="0" r="r" b="b"/>
                  <a:pathLst>
                    <a:path w="46" h="29">
                      <a:moveTo>
                        <a:pt x="28" y="29"/>
                      </a:moveTo>
                      <a:cubicBezTo>
                        <a:pt x="46" y="7"/>
                        <a:pt x="46" y="7"/>
                        <a:pt x="46" y="7"/>
                      </a:cubicBezTo>
                      <a:cubicBezTo>
                        <a:pt x="41" y="3"/>
                        <a:pt x="35" y="0"/>
                        <a:pt x="28" y="0"/>
                      </a:cubicBezTo>
                      <a:cubicBezTo>
                        <a:pt x="12" y="0"/>
                        <a:pt x="0" y="13"/>
                        <a:pt x="0" y="29"/>
                      </a:cubicBezTo>
                      <a:lnTo>
                        <a:pt x="28" y="2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4" name="Freeform 35">
                  <a:extLst>
                    <a:ext uri="{FF2B5EF4-FFF2-40B4-BE49-F238E27FC236}">
                      <a16:creationId xmlns:a16="http://schemas.microsoft.com/office/drawing/2014/main" id="{8089CD45-F9D0-4B9F-862E-8A140B9EE2E9}"/>
                    </a:ext>
                  </a:extLst>
                </p:cNvPr>
                <p:cNvSpPr>
                  <a:spLocks/>
                </p:cNvSpPr>
                <p:nvPr/>
              </p:nvSpPr>
              <p:spPr bwMode="auto">
                <a:xfrm>
                  <a:off x="6090" y="1681"/>
                  <a:ext cx="41" cy="66"/>
                </a:xfrm>
                <a:custGeom>
                  <a:avLst/>
                  <a:gdLst>
                    <a:gd name="T0" fmla="*/ 18 w 28"/>
                    <a:gd name="T1" fmla="*/ 0 h 45"/>
                    <a:gd name="T2" fmla="*/ 0 w 28"/>
                    <a:gd name="T3" fmla="*/ 22 h 45"/>
                    <a:gd name="T4" fmla="*/ 0 w 28"/>
                    <a:gd name="T5" fmla="*/ 22 h 45"/>
                    <a:gd name="T6" fmla="*/ 18 w 28"/>
                    <a:gd name="T7" fmla="*/ 45 h 45"/>
                    <a:gd name="T8" fmla="*/ 28 w 28"/>
                    <a:gd name="T9" fmla="*/ 22 h 45"/>
                    <a:gd name="T10" fmla="*/ 18 w 28"/>
                    <a:gd name="T11" fmla="*/ 0 h 45"/>
                  </a:gdLst>
                  <a:ahLst/>
                  <a:cxnLst>
                    <a:cxn ang="0">
                      <a:pos x="T0" y="T1"/>
                    </a:cxn>
                    <a:cxn ang="0">
                      <a:pos x="T2" y="T3"/>
                    </a:cxn>
                    <a:cxn ang="0">
                      <a:pos x="T4" y="T5"/>
                    </a:cxn>
                    <a:cxn ang="0">
                      <a:pos x="T6" y="T7"/>
                    </a:cxn>
                    <a:cxn ang="0">
                      <a:pos x="T8" y="T9"/>
                    </a:cxn>
                    <a:cxn ang="0">
                      <a:pos x="T10" y="T11"/>
                    </a:cxn>
                  </a:cxnLst>
                  <a:rect l="0" t="0" r="r" b="b"/>
                  <a:pathLst>
                    <a:path w="28" h="45">
                      <a:moveTo>
                        <a:pt x="18" y="0"/>
                      </a:moveTo>
                      <a:cubicBezTo>
                        <a:pt x="0" y="22"/>
                        <a:pt x="0" y="22"/>
                        <a:pt x="0" y="22"/>
                      </a:cubicBezTo>
                      <a:cubicBezTo>
                        <a:pt x="0" y="22"/>
                        <a:pt x="0" y="22"/>
                        <a:pt x="0" y="22"/>
                      </a:cubicBezTo>
                      <a:cubicBezTo>
                        <a:pt x="18" y="45"/>
                        <a:pt x="18" y="45"/>
                        <a:pt x="18" y="45"/>
                      </a:cubicBezTo>
                      <a:cubicBezTo>
                        <a:pt x="24" y="39"/>
                        <a:pt x="28" y="31"/>
                        <a:pt x="28" y="22"/>
                      </a:cubicBezTo>
                      <a:cubicBezTo>
                        <a:pt x="28" y="13"/>
                        <a:pt x="24" y="5"/>
                        <a:pt x="1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90" name="Rectangle 89">
                <a:extLst>
                  <a:ext uri="{FF2B5EF4-FFF2-40B4-BE49-F238E27FC236}">
                    <a16:creationId xmlns:a16="http://schemas.microsoft.com/office/drawing/2014/main" id="{12E2DA6A-6F5E-4F18-A6B6-8082DC43AE50}"/>
                  </a:ext>
                </a:extLst>
              </p:cNvPr>
              <p:cNvSpPr/>
              <p:nvPr/>
            </p:nvSpPr>
            <p:spPr>
              <a:xfrm>
                <a:off x="7738449" y="2253564"/>
                <a:ext cx="2097284"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Language Frontend</a:t>
                </a:r>
              </a:p>
            </p:txBody>
          </p:sp>
        </p:grpSp>
        <p:grpSp>
          <p:nvGrpSpPr>
            <p:cNvPr id="40" name="Group 39">
              <a:extLst>
                <a:ext uri="{FF2B5EF4-FFF2-40B4-BE49-F238E27FC236}">
                  <a16:creationId xmlns:a16="http://schemas.microsoft.com/office/drawing/2014/main" id="{4558EF7E-3B99-47C9-BC70-3DFD69824327}"/>
                </a:ext>
              </a:extLst>
            </p:cNvPr>
            <p:cNvGrpSpPr/>
            <p:nvPr/>
          </p:nvGrpSpPr>
          <p:grpSpPr>
            <a:xfrm>
              <a:off x="6931586" y="3234186"/>
              <a:ext cx="3011610" cy="1222227"/>
              <a:chOff x="6931586" y="3234186"/>
              <a:chExt cx="3011610" cy="1222227"/>
            </a:xfrm>
          </p:grpSpPr>
          <p:sp>
            <p:nvSpPr>
              <p:cNvPr id="137" name="Rectangle 136">
                <a:extLst>
                  <a:ext uri="{FF2B5EF4-FFF2-40B4-BE49-F238E27FC236}">
                    <a16:creationId xmlns:a16="http://schemas.microsoft.com/office/drawing/2014/main" id="{73FBB383-A7FF-4192-B75A-37C9AD702274}"/>
                  </a:ext>
                </a:extLst>
              </p:cNvPr>
              <p:cNvSpPr/>
              <p:nvPr/>
            </p:nvSpPr>
            <p:spPr bwMode="auto">
              <a:xfrm>
                <a:off x="6931586" y="3234186"/>
                <a:ext cx="3011610" cy="1222227"/>
              </a:xfrm>
              <a:prstGeom prst="rect">
                <a:avLst/>
              </a:prstGeom>
              <a:noFill/>
              <a:ln w="12700" cap="flat" cmpd="sng" algn="ctr">
                <a:solidFill>
                  <a:schemeClr val="accent6">
                    <a:lumMod val="90000"/>
                  </a:schemeClr>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0" tIns="365760" rIns="182880" bIns="36576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TVM</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TensorFlow XLA</a:t>
                </a:r>
              </a:p>
            </p:txBody>
          </p:sp>
          <p:grpSp>
            <p:nvGrpSpPr>
              <p:cNvPr id="175" name="Group 174">
                <a:extLst>
                  <a:ext uri="{FF2B5EF4-FFF2-40B4-BE49-F238E27FC236}">
                    <a16:creationId xmlns:a16="http://schemas.microsoft.com/office/drawing/2014/main" id="{6CBC3B31-6591-4F65-B417-BBECACDB7D44}"/>
                  </a:ext>
                </a:extLst>
              </p:cNvPr>
              <p:cNvGrpSpPr/>
              <p:nvPr/>
            </p:nvGrpSpPr>
            <p:grpSpPr>
              <a:xfrm>
                <a:off x="7205048" y="3435518"/>
                <a:ext cx="456267" cy="367737"/>
                <a:chOff x="9540818" y="4130722"/>
                <a:chExt cx="456267" cy="367737"/>
              </a:xfrm>
            </p:grpSpPr>
            <p:sp>
              <p:nvSpPr>
                <p:cNvPr id="142" name="Freeform 13">
                  <a:extLst>
                    <a:ext uri="{FF2B5EF4-FFF2-40B4-BE49-F238E27FC236}">
                      <a16:creationId xmlns:a16="http://schemas.microsoft.com/office/drawing/2014/main" id="{F4AC0565-4CCF-47F0-81F5-8E9765CD3985}"/>
                    </a:ext>
                  </a:extLst>
                </p:cNvPr>
                <p:cNvSpPr>
                  <a:spLocks/>
                </p:cNvSpPr>
                <p:nvPr/>
              </p:nvSpPr>
              <p:spPr bwMode="auto">
                <a:xfrm>
                  <a:off x="9540818" y="4130722"/>
                  <a:ext cx="392707" cy="333688"/>
                </a:xfrm>
                <a:custGeom>
                  <a:avLst/>
                  <a:gdLst>
                    <a:gd name="T0" fmla="*/ 452 w 466"/>
                    <a:gd name="T1" fmla="*/ 396 h 396"/>
                    <a:gd name="T2" fmla="*/ 14 w 466"/>
                    <a:gd name="T3" fmla="*/ 396 h 396"/>
                    <a:gd name="T4" fmla="*/ 0 w 466"/>
                    <a:gd name="T5" fmla="*/ 382 h 396"/>
                    <a:gd name="T6" fmla="*/ 0 w 466"/>
                    <a:gd name="T7" fmla="*/ 14 h 396"/>
                    <a:gd name="T8" fmla="*/ 14 w 466"/>
                    <a:gd name="T9" fmla="*/ 0 h 396"/>
                    <a:gd name="T10" fmla="*/ 452 w 466"/>
                    <a:gd name="T11" fmla="*/ 0 h 396"/>
                    <a:gd name="T12" fmla="*/ 466 w 466"/>
                    <a:gd name="T13" fmla="*/ 14 h 396"/>
                    <a:gd name="T14" fmla="*/ 466 w 466"/>
                    <a:gd name="T15" fmla="*/ 382 h 396"/>
                    <a:gd name="T16" fmla="*/ 452 w 466"/>
                    <a:gd name="T17" fmla="*/ 396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6" h="396">
                      <a:moveTo>
                        <a:pt x="452" y="396"/>
                      </a:moveTo>
                      <a:cubicBezTo>
                        <a:pt x="14" y="396"/>
                        <a:pt x="14" y="396"/>
                        <a:pt x="14" y="396"/>
                      </a:cubicBezTo>
                      <a:cubicBezTo>
                        <a:pt x="6" y="396"/>
                        <a:pt x="0" y="390"/>
                        <a:pt x="0" y="382"/>
                      </a:cubicBezTo>
                      <a:cubicBezTo>
                        <a:pt x="0" y="14"/>
                        <a:pt x="0" y="14"/>
                        <a:pt x="0" y="14"/>
                      </a:cubicBezTo>
                      <a:cubicBezTo>
                        <a:pt x="0" y="6"/>
                        <a:pt x="6" y="0"/>
                        <a:pt x="14" y="0"/>
                      </a:cubicBezTo>
                      <a:cubicBezTo>
                        <a:pt x="452" y="0"/>
                        <a:pt x="452" y="0"/>
                        <a:pt x="452" y="0"/>
                      </a:cubicBezTo>
                      <a:cubicBezTo>
                        <a:pt x="460" y="0"/>
                        <a:pt x="466" y="6"/>
                        <a:pt x="466" y="14"/>
                      </a:cubicBezTo>
                      <a:cubicBezTo>
                        <a:pt x="466" y="382"/>
                        <a:pt x="466" y="382"/>
                        <a:pt x="466" y="382"/>
                      </a:cubicBezTo>
                      <a:cubicBezTo>
                        <a:pt x="466" y="390"/>
                        <a:pt x="460" y="396"/>
                        <a:pt x="452" y="396"/>
                      </a:cubicBezTo>
                      <a:close/>
                    </a:path>
                  </a:pathLst>
                </a:custGeom>
                <a:solidFill>
                  <a:schemeClr val="bg1">
                    <a:lumMod val="75000"/>
                  </a:schemeClr>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3" name="Rectangle 14">
                  <a:extLst>
                    <a:ext uri="{FF2B5EF4-FFF2-40B4-BE49-F238E27FC236}">
                      <a16:creationId xmlns:a16="http://schemas.microsoft.com/office/drawing/2014/main" id="{DDD13B67-6107-4228-889A-C2292E5E4257}"/>
                    </a:ext>
                  </a:extLst>
                </p:cNvPr>
                <p:cNvSpPr>
                  <a:spLocks noChangeArrowheads="1"/>
                </p:cNvSpPr>
                <p:nvPr/>
              </p:nvSpPr>
              <p:spPr bwMode="auto">
                <a:xfrm>
                  <a:off x="9867696" y="4269191"/>
                  <a:ext cx="26104" cy="163439"/>
                </a:xfrm>
                <a:prstGeom prst="rect">
                  <a:avLst/>
                </a:prstGeom>
                <a:solidFill>
                  <a:schemeClr val="accent6">
                    <a:lumMod val="90000"/>
                  </a:schemeClr>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4" name="Rectangle 15">
                  <a:extLst>
                    <a:ext uri="{FF2B5EF4-FFF2-40B4-BE49-F238E27FC236}">
                      <a16:creationId xmlns:a16="http://schemas.microsoft.com/office/drawing/2014/main" id="{F5B2CA6D-AD09-4EB3-9DDF-526CD5D9A4F1}"/>
                    </a:ext>
                  </a:extLst>
                </p:cNvPr>
                <p:cNvSpPr>
                  <a:spLocks noChangeArrowheads="1"/>
                </p:cNvSpPr>
                <p:nvPr/>
              </p:nvSpPr>
              <p:spPr bwMode="auto">
                <a:xfrm>
                  <a:off x="9831376" y="4307780"/>
                  <a:ext cx="26104" cy="124849"/>
                </a:xfrm>
                <a:prstGeom prst="rect">
                  <a:avLst/>
                </a:prstGeom>
                <a:solidFill>
                  <a:schemeClr val="accent6">
                    <a:lumMod val="90000"/>
                  </a:schemeClr>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5" name="Rectangle 16">
                  <a:extLst>
                    <a:ext uri="{FF2B5EF4-FFF2-40B4-BE49-F238E27FC236}">
                      <a16:creationId xmlns:a16="http://schemas.microsoft.com/office/drawing/2014/main" id="{38357919-6F79-47A5-86FF-6282577474A8}"/>
                    </a:ext>
                  </a:extLst>
                </p:cNvPr>
                <p:cNvSpPr>
                  <a:spLocks noChangeArrowheads="1"/>
                </p:cNvSpPr>
                <p:nvPr/>
              </p:nvSpPr>
              <p:spPr bwMode="auto">
                <a:xfrm>
                  <a:off x="9795056" y="4353180"/>
                  <a:ext cx="26104" cy="79449"/>
                </a:xfrm>
                <a:prstGeom prst="rect">
                  <a:avLst/>
                </a:prstGeom>
                <a:solidFill>
                  <a:schemeClr val="accent6">
                    <a:lumMod val="90000"/>
                  </a:schemeClr>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6" name="Rectangle 17">
                  <a:extLst>
                    <a:ext uri="{FF2B5EF4-FFF2-40B4-BE49-F238E27FC236}">
                      <a16:creationId xmlns:a16="http://schemas.microsoft.com/office/drawing/2014/main" id="{A3B925C8-C4B5-412D-BEB3-C891FBA2CD4E}"/>
                    </a:ext>
                  </a:extLst>
                </p:cNvPr>
                <p:cNvSpPr>
                  <a:spLocks noChangeArrowheads="1"/>
                </p:cNvSpPr>
                <p:nvPr/>
              </p:nvSpPr>
              <p:spPr bwMode="auto">
                <a:xfrm>
                  <a:off x="9758736" y="4339560"/>
                  <a:ext cx="26104" cy="93069"/>
                </a:xfrm>
                <a:prstGeom prst="rect">
                  <a:avLst/>
                </a:prstGeom>
                <a:solidFill>
                  <a:schemeClr val="accent6">
                    <a:lumMod val="90000"/>
                  </a:schemeClr>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7" name="Rectangle 18">
                  <a:extLst>
                    <a:ext uri="{FF2B5EF4-FFF2-40B4-BE49-F238E27FC236}">
                      <a16:creationId xmlns:a16="http://schemas.microsoft.com/office/drawing/2014/main" id="{0C6D3BED-F747-4E43-ADE1-E5E11825AD0A}"/>
                    </a:ext>
                  </a:extLst>
                </p:cNvPr>
                <p:cNvSpPr>
                  <a:spLocks noChangeArrowheads="1"/>
                </p:cNvSpPr>
                <p:nvPr/>
              </p:nvSpPr>
              <p:spPr bwMode="auto">
                <a:xfrm>
                  <a:off x="9722417" y="4370205"/>
                  <a:ext cx="26104" cy="62424"/>
                </a:xfrm>
                <a:prstGeom prst="rect">
                  <a:avLst/>
                </a:prstGeom>
                <a:solidFill>
                  <a:schemeClr val="accent6">
                    <a:lumMod val="90000"/>
                  </a:schemeClr>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8" name="Rectangle 19">
                  <a:extLst>
                    <a:ext uri="{FF2B5EF4-FFF2-40B4-BE49-F238E27FC236}">
                      <a16:creationId xmlns:a16="http://schemas.microsoft.com/office/drawing/2014/main" id="{3C3849E3-DFBC-49F5-AE1A-4B70150FD84B}"/>
                    </a:ext>
                  </a:extLst>
                </p:cNvPr>
                <p:cNvSpPr>
                  <a:spLocks noChangeArrowheads="1"/>
                </p:cNvSpPr>
                <p:nvPr/>
              </p:nvSpPr>
              <p:spPr bwMode="auto">
                <a:xfrm>
                  <a:off x="9867696" y="4288486"/>
                  <a:ext cx="26104" cy="14414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9" name="Rectangle 20">
                  <a:extLst>
                    <a:ext uri="{FF2B5EF4-FFF2-40B4-BE49-F238E27FC236}">
                      <a16:creationId xmlns:a16="http://schemas.microsoft.com/office/drawing/2014/main" id="{86EFCDE3-F07D-4544-AB37-E2C0878B53C7}"/>
                    </a:ext>
                  </a:extLst>
                </p:cNvPr>
                <p:cNvSpPr>
                  <a:spLocks noChangeArrowheads="1"/>
                </p:cNvSpPr>
                <p:nvPr/>
              </p:nvSpPr>
              <p:spPr bwMode="auto">
                <a:xfrm>
                  <a:off x="9831376" y="4328210"/>
                  <a:ext cx="26104" cy="1044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0" name="Rectangle 21">
                  <a:extLst>
                    <a:ext uri="{FF2B5EF4-FFF2-40B4-BE49-F238E27FC236}">
                      <a16:creationId xmlns:a16="http://schemas.microsoft.com/office/drawing/2014/main" id="{4E60052D-7C64-488E-A9E0-C6D983B19E36}"/>
                    </a:ext>
                  </a:extLst>
                </p:cNvPr>
                <p:cNvSpPr>
                  <a:spLocks noChangeArrowheads="1"/>
                </p:cNvSpPr>
                <p:nvPr/>
              </p:nvSpPr>
              <p:spPr bwMode="auto">
                <a:xfrm>
                  <a:off x="9795056" y="4370205"/>
                  <a:ext cx="26104" cy="6242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1" name="Rectangle 22">
                  <a:extLst>
                    <a:ext uri="{FF2B5EF4-FFF2-40B4-BE49-F238E27FC236}">
                      <a16:creationId xmlns:a16="http://schemas.microsoft.com/office/drawing/2014/main" id="{5C77FB05-C3C8-4F86-AE01-D3551DDB2B59}"/>
                    </a:ext>
                  </a:extLst>
                </p:cNvPr>
                <p:cNvSpPr>
                  <a:spLocks noChangeArrowheads="1"/>
                </p:cNvSpPr>
                <p:nvPr/>
              </p:nvSpPr>
              <p:spPr bwMode="auto">
                <a:xfrm>
                  <a:off x="9758736" y="4396310"/>
                  <a:ext cx="26104" cy="363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2" name="Rectangle 23">
                  <a:extLst>
                    <a:ext uri="{FF2B5EF4-FFF2-40B4-BE49-F238E27FC236}">
                      <a16:creationId xmlns:a16="http://schemas.microsoft.com/office/drawing/2014/main" id="{FBFD8402-6E01-4DCF-9D7E-177A2D17E351}"/>
                    </a:ext>
                  </a:extLst>
                </p:cNvPr>
                <p:cNvSpPr>
                  <a:spLocks noChangeArrowheads="1"/>
                </p:cNvSpPr>
                <p:nvPr/>
              </p:nvSpPr>
              <p:spPr bwMode="auto">
                <a:xfrm>
                  <a:off x="9722417" y="4411065"/>
                  <a:ext cx="26104" cy="215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24">
                  <a:extLst>
                    <a:ext uri="{FF2B5EF4-FFF2-40B4-BE49-F238E27FC236}">
                      <a16:creationId xmlns:a16="http://schemas.microsoft.com/office/drawing/2014/main" id="{C8C66232-634B-417A-A5F7-A0F41704BFFC}"/>
                    </a:ext>
                  </a:extLst>
                </p:cNvPr>
                <p:cNvSpPr>
                  <a:spLocks/>
                </p:cNvSpPr>
                <p:nvPr/>
              </p:nvSpPr>
              <p:spPr bwMode="auto">
                <a:xfrm>
                  <a:off x="9712968" y="4210967"/>
                  <a:ext cx="172519" cy="127119"/>
                </a:xfrm>
                <a:custGeom>
                  <a:avLst/>
                  <a:gdLst>
                    <a:gd name="T0" fmla="*/ 170 w 205"/>
                    <a:gd name="T1" fmla="*/ 0 h 152"/>
                    <a:gd name="T2" fmla="*/ 164 w 205"/>
                    <a:gd name="T3" fmla="*/ 6 h 152"/>
                    <a:gd name="T4" fmla="*/ 170 w 205"/>
                    <a:gd name="T5" fmla="*/ 12 h 152"/>
                    <a:gd name="T6" fmla="*/ 185 w 205"/>
                    <a:gd name="T7" fmla="*/ 12 h 152"/>
                    <a:gd name="T8" fmla="*/ 99 w 205"/>
                    <a:gd name="T9" fmla="*/ 98 h 152"/>
                    <a:gd name="T10" fmla="*/ 77 w 205"/>
                    <a:gd name="T11" fmla="*/ 75 h 152"/>
                    <a:gd name="T12" fmla="*/ 73 w 205"/>
                    <a:gd name="T13" fmla="*/ 73 h 152"/>
                    <a:gd name="T14" fmla="*/ 73 w 205"/>
                    <a:gd name="T15" fmla="*/ 73 h 152"/>
                    <a:gd name="T16" fmla="*/ 68 w 205"/>
                    <a:gd name="T17" fmla="*/ 75 h 152"/>
                    <a:gd name="T18" fmla="*/ 3 w 205"/>
                    <a:gd name="T19" fmla="*/ 142 h 152"/>
                    <a:gd name="T20" fmla="*/ 3 w 205"/>
                    <a:gd name="T21" fmla="*/ 150 h 152"/>
                    <a:gd name="T22" fmla="*/ 7 w 205"/>
                    <a:gd name="T23" fmla="*/ 152 h 152"/>
                    <a:gd name="T24" fmla="*/ 11 w 205"/>
                    <a:gd name="T25" fmla="*/ 150 h 152"/>
                    <a:gd name="T26" fmla="*/ 73 w 205"/>
                    <a:gd name="T27" fmla="*/ 88 h 152"/>
                    <a:gd name="T28" fmla="*/ 95 w 205"/>
                    <a:gd name="T29" fmla="*/ 111 h 152"/>
                    <a:gd name="T30" fmla="*/ 99 w 205"/>
                    <a:gd name="T31" fmla="*/ 113 h 152"/>
                    <a:gd name="T32" fmla="*/ 104 w 205"/>
                    <a:gd name="T33" fmla="*/ 111 h 152"/>
                    <a:gd name="T34" fmla="*/ 193 w 205"/>
                    <a:gd name="T35" fmla="*/ 21 h 152"/>
                    <a:gd name="T36" fmla="*/ 193 w 205"/>
                    <a:gd name="T37" fmla="*/ 35 h 152"/>
                    <a:gd name="T38" fmla="*/ 199 w 205"/>
                    <a:gd name="T39" fmla="*/ 41 h 152"/>
                    <a:gd name="T40" fmla="*/ 205 w 205"/>
                    <a:gd name="T41" fmla="*/ 35 h 152"/>
                    <a:gd name="T42" fmla="*/ 205 w 205"/>
                    <a:gd name="T43" fmla="*/ 0 h 152"/>
                    <a:gd name="T44" fmla="*/ 170 w 205"/>
                    <a:gd name="T4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5" h="152">
                      <a:moveTo>
                        <a:pt x="170" y="0"/>
                      </a:moveTo>
                      <a:cubicBezTo>
                        <a:pt x="167" y="0"/>
                        <a:pt x="164" y="3"/>
                        <a:pt x="164" y="6"/>
                      </a:cubicBezTo>
                      <a:cubicBezTo>
                        <a:pt x="164" y="9"/>
                        <a:pt x="167" y="12"/>
                        <a:pt x="170" y="12"/>
                      </a:cubicBezTo>
                      <a:cubicBezTo>
                        <a:pt x="185" y="12"/>
                        <a:pt x="185" y="12"/>
                        <a:pt x="185" y="12"/>
                      </a:cubicBezTo>
                      <a:cubicBezTo>
                        <a:pt x="99" y="98"/>
                        <a:pt x="99" y="98"/>
                        <a:pt x="99" y="98"/>
                      </a:cubicBezTo>
                      <a:cubicBezTo>
                        <a:pt x="77" y="75"/>
                        <a:pt x="77" y="75"/>
                        <a:pt x="77" y="75"/>
                      </a:cubicBezTo>
                      <a:cubicBezTo>
                        <a:pt x="76" y="74"/>
                        <a:pt x="74" y="73"/>
                        <a:pt x="73" y="73"/>
                      </a:cubicBezTo>
                      <a:cubicBezTo>
                        <a:pt x="73" y="73"/>
                        <a:pt x="73" y="73"/>
                        <a:pt x="73" y="73"/>
                      </a:cubicBezTo>
                      <a:cubicBezTo>
                        <a:pt x="71" y="73"/>
                        <a:pt x="70" y="74"/>
                        <a:pt x="68" y="75"/>
                      </a:cubicBezTo>
                      <a:cubicBezTo>
                        <a:pt x="3" y="142"/>
                        <a:pt x="3" y="142"/>
                        <a:pt x="3" y="142"/>
                      </a:cubicBezTo>
                      <a:cubicBezTo>
                        <a:pt x="0" y="144"/>
                        <a:pt x="0" y="148"/>
                        <a:pt x="3" y="150"/>
                      </a:cubicBezTo>
                      <a:cubicBezTo>
                        <a:pt x="4" y="151"/>
                        <a:pt x="5" y="152"/>
                        <a:pt x="7" y="152"/>
                      </a:cubicBezTo>
                      <a:cubicBezTo>
                        <a:pt x="9" y="152"/>
                        <a:pt x="10" y="151"/>
                        <a:pt x="11" y="150"/>
                      </a:cubicBezTo>
                      <a:cubicBezTo>
                        <a:pt x="73" y="88"/>
                        <a:pt x="73" y="88"/>
                        <a:pt x="73" y="88"/>
                      </a:cubicBezTo>
                      <a:cubicBezTo>
                        <a:pt x="95" y="111"/>
                        <a:pt x="95" y="111"/>
                        <a:pt x="95" y="111"/>
                      </a:cubicBezTo>
                      <a:cubicBezTo>
                        <a:pt x="96" y="112"/>
                        <a:pt x="98" y="113"/>
                        <a:pt x="99" y="113"/>
                      </a:cubicBezTo>
                      <a:cubicBezTo>
                        <a:pt x="101" y="113"/>
                        <a:pt x="103" y="112"/>
                        <a:pt x="104" y="111"/>
                      </a:cubicBezTo>
                      <a:cubicBezTo>
                        <a:pt x="193" y="21"/>
                        <a:pt x="193" y="21"/>
                        <a:pt x="193" y="21"/>
                      </a:cubicBezTo>
                      <a:cubicBezTo>
                        <a:pt x="193" y="35"/>
                        <a:pt x="193" y="35"/>
                        <a:pt x="193" y="35"/>
                      </a:cubicBezTo>
                      <a:cubicBezTo>
                        <a:pt x="193" y="38"/>
                        <a:pt x="196" y="41"/>
                        <a:pt x="199" y="41"/>
                      </a:cubicBezTo>
                      <a:cubicBezTo>
                        <a:pt x="202" y="41"/>
                        <a:pt x="205" y="38"/>
                        <a:pt x="205" y="35"/>
                      </a:cubicBezTo>
                      <a:cubicBezTo>
                        <a:pt x="205" y="0"/>
                        <a:pt x="205" y="0"/>
                        <a:pt x="205" y="0"/>
                      </a:cubicBezTo>
                      <a:lnTo>
                        <a:pt x="1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5" name="Rectangle 26">
                  <a:extLst>
                    <a:ext uri="{FF2B5EF4-FFF2-40B4-BE49-F238E27FC236}">
                      <a16:creationId xmlns:a16="http://schemas.microsoft.com/office/drawing/2014/main" id="{234F58C6-BC89-4F66-937D-BC04DDF491E2}"/>
                    </a:ext>
                  </a:extLst>
                </p:cNvPr>
                <p:cNvSpPr>
                  <a:spLocks noChangeArrowheads="1"/>
                </p:cNvSpPr>
                <p:nvPr/>
              </p:nvSpPr>
              <p:spPr bwMode="auto">
                <a:xfrm>
                  <a:off x="9571463" y="4389500"/>
                  <a:ext cx="122579" cy="1475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6" name="Rectangle 27">
                  <a:extLst>
                    <a:ext uri="{FF2B5EF4-FFF2-40B4-BE49-F238E27FC236}">
                      <a16:creationId xmlns:a16="http://schemas.microsoft.com/office/drawing/2014/main" id="{FA37EC4D-0A2C-41DF-99AD-B73A25FAA7A5}"/>
                    </a:ext>
                  </a:extLst>
                </p:cNvPr>
                <p:cNvSpPr>
                  <a:spLocks noChangeArrowheads="1"/>
                </p:cNvSpPr>
                <p:nvPr/>
              </p:nvSpPr>
              <p:spPr bwMode="auto">
                <a:xfrm>
                  <a:off x="9571463" y="4417874"/>
                  <a:ext cx="122579" cy="14755"/>
                </a:xfrm>
                <a:prstGeom prst="rect">
                  <a:avLst/>
                </a:pr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28">
                  <a:extLst>
                    <a:ext uri="{FF2B5EF4-FFF2-40B4-BE49-F238E27FC236}">
                      <a16:creationId xmlns:a16="http://schemas.microsoft.com/office/drawing/2014/main" id="{33D44E5B-7303-4ECB-A223-A89EB7BFCE86}"/>
                    </a:ext>
                  </a:extLst>
                </p:cNvPr>
                <p:cNvSpPr>
                  <a:spLocks noEditPoints="1"/>
                </p:cNvSpPr>
                <p:nvPr/>
              </p:nvSpPr>
              <p:spPr bwMode="auto">
                <a:xfrm>
                  <a:off x="9573733" y="4221521"/>
                  <a:ext cx="119174" cy="120309"/>
                </a:xfrm>
                <a:custGeom>
                  <a:avLst/>
                  <a:gdLst>
                    <a:gd name="T0" fmla="*/ 72 w 141"/>
                    <a:gd name="T1" fmla="*/ 92 h 142"/>
                    <a:gd name="T2" fmla="*/ 49 w 141"/>
                    <a:gd name="T3" fmla="*/ 69 h 142"/>
                    <a:gd name="T4" fmla="*/ 72 w 141"/>
                    <a:gd name="T5" fmla="*/ 46 h 142"/>
                    <a:gd name="T6" fmla="*/ 95 w 141"/>
                    <a:gd name="T7" fmla="*/ 69 h 142"/>
                    <a:gd name="T8" fmla="*/ 72 w 141"/>
                    <a:gd name="T9" fmla="*/ 92 h 142"/>
                    <a:gd name="T10" fmla="*/ 141 w 141"/>
                    <a:gd name="T11" fmla="*/ 77 h 142"/>
                    <a:gd name="T12" fmla="*/ 141 w 141"/>
                    <a:gd name="T13" fmla="*/ 61 h 142"/>
                    <a:gd name="T14" fmla="*/ 140 w 141"/>
                    <a:gd name="T15" fmla="*/ 60 h 142"/>
                    <a:gd name="T16" fmla="*/ 123 w 141"/>
                    <a:gd name="T17" fmla="*/ 54 h 142"/>
                    <a:gd name="T18" fmla="*/ 119 w 141"/>
                    <a:gd name="T19" fmla="*/ 43 h 142"/>
                    <a:gd name="T20" fmla="*/ 127 w 141"/>
                    <a:gd name="T21" fmla="*/ 26 h 142"/>
                    <a:gd name="T22" fmla="*/ 128 w 141"/>
                    <a:gd name="T23" fmla="*/ 24 h 142"/>
                    <a:gd name="T24" fmla="*/ 123 w 141"/>
                    <a:gd name="T25" fmla="*/ 19 h 142"/>
                    <a:gd name="T26" fmla="*/ 117 w 141"/>
                    <a:gd name="T27" fmla="*/ 12 h 142"/>
                    <a:gd name="T28" fmla="*/ 115 w 141"/>
                    <a:gd name="T29" fmla="*/ 13 h 142"/>
                    <a:gd name="T30" fmla="*/ 98 w 141"/>
                    <a:gd name="T31" fmla="*/ 22 h 142"/>
                    <a:gd name="T32" fmla="*/ 87 w 141"/>
                    <a:gd name="T33" fmla="*/ 19 h 142"/>
                    <a:gd name="T34" fmla="*/ 80 w 141"/>
                    <a:gd name="T35" fmla="*/ 0 h 142"/>
                    <a:gd name="T36" fmla="*/ 63 w 141"/>
                    <a:gd name="T37" fmla="*/ 0 h 142"/>
                    <a:gd name="T38" fmla="*/ 62 w 141"/>
                    <a:gd name="T39" fmla="*/ 1 h 142"/>
                    <a:gd name="T40" fmla="*/ 57 w 141"/>
                    <a:gd name="T41" fmla="*/ 18 h 142"/>
                    <a:gd name="T42" fmla="*/ 45 w 141"/>
                    <a:gd name="T43" fmla="*/ 22 h 142"/>
                    <a:gd name="T44" fmla="*/ 26 w 141"/>
                    <a:gd name="T45" fmla="*/ 13 h 142"/>
                    <a:gd name="T46" fmla="*/ 15 w 141"/>
                    <a:gd name="T47" fmla="*/ 24 h 142"/>
                    <a:gd name="T48" fmla="*/ 16 w 141"/>
                    <a:gd name="T49" fmla="*/ 27 h 142"/>
                    <a:gd name="T50" fmla="*/ 24 w 141"/>
                    <a:gd name="T51" fmla="*/ 43 h 142"/>
                    <a:gd name="T52" fmla="*/ 20 w 141"/>
                    <a:gd name="T53" fmla="*/ 54 h 142"/>
                    <a:gd name="T54" fmla="*/ 0 w 141"/>
                    <a:gd name="T55" fmla="*/ 61 h 142"/>
                    <a:gd name="T56" fmla="*/ 0 w 141"/>
                    <a:gd name="T57" fmla="*/ 78 h 142"/>
                    <a:gd name="T58" fmla="*/ 2 w 141"/>
                    <a:gd name="T59" fmla="*/ 79 h 142"/>
                    <a:gd name="T60" fmla="*/ 20 w 141"/>
                    <a:gd name="T61" fmla="*/ 84 h 142"/>
                    <a:gd name="T62" fmla="*/ 24 w 141"/>
                    <a:gd name="T63" fmla="*/ 96 h 142"/>
                    <a:gd name="T64" fmla="*/ 15 w 141"/>
                    <a:gd name="T65" fmla="*/ 115 h 142"/>
                    <a:gd name="T66" fmla="*/ 27 w 141"/>
                    <a:gd name="T67" fmla="*/ 126 h 142"/>
                    <a:gd name="T68" fmla="*/ 29 w 141"/>
                    <a:gd name="T69" fmla="*/ 125 h 142"/>
                    <a:gd name="T70" fmla="*/ 46 w 141"/>
                    <a:gd name="T71" fmla="*/ 117 h 142"/>
                    <a:gd name="T72" fmla="*/ 57 w 141"/>
                    <a:gd name="T73" fmla="*/ 122 h 142"/>
                    <a:gd name="T74" fmla="*/ 64 w 141"/>
                    <a:gd name="T75" fmla="*/ 142 h 142"/>
                    <a:gd name="T76" fmla="*/ 80 w 141"/>
                    <a:gd name="T77" fmla="*/ 142 h 142"/>
                    <a:gd name="T78" fmla="*/ 81 w 141"/>
                    <a:gd name="T79" fmla="*/ 139 h 142"/>
                    <a:gd name="T80" fmla="*/ 87 w 141"/>
                    <a:gd name="T81" fmla="*/ 122 h 142"/>
                    <a:gd name="T82" fmla="*/ 98 w 141"/>
                    <a:gd name="T83" fmla="*/ 117 h 142"/>
                    <a:gd name="T84" fmla="*/ 117 w 141"/>
                    <a:gd name="T85" fmla="*/ 126 h 142"/>
                    <a:gd name="T86" fmla="*/ 129 w 141"/>
                    <a:gd name="T87" fmla="*/ 114 h 142"/>
                    <a:gd name="T88" fmla="*/ 128 w 141"/>
                    <a:gd name="T89" fmla="*/ 112 h 142"/>
                    <a:gd name="T90" fmla="*/ 119 w 141"/>
                    <a:gd name="T91" fmla="*/ 96 h 142"/>
                    <a:gd name="T92" fmla="*/ 123 w 141"/>
                    <a:gd name="T93" fmla="*/ 84 h 142"/>
                    <a:gd name="T94" fmla="*/ 141 w 141"/>
                    <a:gd name="T9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1" h="142">
                      <a:moveTo>
                        <a:pt x="72" y="92"/>
                      </a:moveTo>
                      <a:cubicBezTo>
                        <a:pt x="59" y="92"/>
                        <a:pt x="49" y="82"/>
                        <a:pt x="49" y="69"/>
                      </a:cubicBezTo>
                      <a:cubicBezTo>
                        <a:pt x="49" y="57"/>
                        <a:pt x="59" y="46"/>
                        <a:pt x="72" y="46"/>
                      </a:cubicBezTo>
                      <a:cubicBezTo>
                        <a:pt x="85" y="46"/>
                        <a:pt x="95" y="57"/>
                        <a:pt x="95" y="69"/>
                      </a:cubicBezTo>
                      <a:cubicBezTo>
                        <a:pt x="95" y="82"/>
                        <a:pt x="85" y="92"/>
                        <a:pt x="72" y="92"/>
                      </a:cubicBezTo>
                      <a:close/>
                      <a:moveTo>
                        <a:pt x="141" y="77"/>
                      </a:moveTo>
                      <a:cubicBezTo>
                        <a:pt x="141" y="61"/>
                        <a:pt x="141" y="61"/>
                        <a:pt x="141" y="61"/>
                      </a:cubicBezTo>
                      <a:cubicBezTo>
                        <a:pt x="140" y="60"/>
                        <a:pt x="140" y="60"/>
                        <a:pt x="140" y="60"/>
                      </a:cubicBezTo>
                      <a:cubicBezTo>
                        <a:pt x="123" y="54"/>
                        <a:pt x="123" y="54"/>
                        <a:pt x="123" y="54"/>
                      </a:cubicBezTo>
                      <a:cubicBezTo>
                        <a:pt x="119" y="43"/>
                        <a:pt x="119" y="43"/>
                        <a:pt x="119" y="43"/>
                      </a:cubicBezTo>
                      <a:cubicBezTo>
                        <a:pt x="127" y="26"/>
                        <a:pt x="127" y="26"/>
                        <a:pt x="127" y="26"/>
                      </a:cubicBezTo>
                      <a:cubicBezTo>
                        <a:pt x="128" y="24"/>
                        <a:pt x="128" y="24"/>
                        <a:pt x="128" y="24"/>
                      </a:cubicBezTo>
                      <a:cubicBezTo>
                        <a:pt x="123" y="19"/>
                        <a:pt x="123" y="19"/>
                        <a:pt x="123" y="19"/>
                      </a:cubicBezTo>
                      <a:cubicBezTo>
                        <a:pt x="117" y="12"/>
                        <a:pt x="117" y="12"/>
                        <a:pt x="117" y="12"/>
                      </a:cubicBezTo>
                      <a:cubicBezTo>
                        <a:pt x="115" y="13"/>
                        <a:pt x="115" y="13"/>
                        <a:pt x="115" y="13"/>
                      </a:cubicBezTo>
                      <a:cubicBezTo>
                        <a:pt x="98" y="22"/>
                        <a:pt x="98" y="22"/>
                        <a:pt x="98" y="22"/>
                      </a:cubicBezTo>
                      <a:cubicBezTo>
                        <a:pt x="87" y="19"/>
                        <a:pt x="87" y="19"/>
                        <a:pt x="87" y="19"/>
                      </a:cubicBezTo>
                      <a:cubicBezTo>
                        <a:pt x="80" y="0"/>
                        <a:pt x="80" y="0"/>
                        <a:pt x="80" y="0"/>
                      </a:cubicBezTo>
                      <a:cubicBezTo>
                        <a:pt x="63" y="0"/>
                        <a:pt x="63" y="0"/>
                        <a:pt x="63" y="0"/>
                      </a:cubicBezTo>
                      <a:cubicBezTo>
                        <a:pt x="62" y="1"/>
                        <a:pt x="62" y="1"/>
                        <a:pt x="62" y="1"/>
                      </a:cubicBezTo>
                      <a:cubicBezTo>
                        <a:pt x="57" y="18"/>
                        <a:pt x="57" y="18"/>
                        <a:pt x="57" y="18"/>
                      </a:cubicBezTo>
                      <a:cubicBezTo>
                        <a:pt x="45" y="22"/>
                        <a:pt x="45" y="22"/>
                        <a:pt x="45" y="22"/>
                      </a:cubicBezTo>
                      <a:cubicBezTo>
                        <a:pt x="26" y="13"/>
                        <a:pt x="26" y="13"/>
                        <a:pt x="26" y="13"/>
                      </a:cubicBezTo>
                      <a:cubicBezTo>
                        <a:pt x="15" y="24"/>
                        <a:pt x="15" y="24"/>
                        <a:pt x="15" y="24"/>
                      </a:cubicBezTo>
                      <a:cubicBezTo>
                        <a:pt x="16" y="27"/>
                        <a:pt x="16" y="27"/>
                        <a:pt x="16" y="27"/>
                      </a:cubicBezTo>
                      <a:cubicBezTo>
                        <a:pt x="24" y="43"/>
                        <a:pt x="24" y="43"/>
                        <a:pt x="24" y="43"/>
                      </a:cubicBezTo>
                      <a:cubicBezTo>
                        <a:pt x="20" y="54"/>
                        <a:pt x="20" y="54"/>
                        <a:pt x="20" y="54"/>
                      </a:cubicBezTo>
                      <a:cubicBezTo>
                        <a:pt x="0" y="61"/>
                        <a:pt x="0" y="61"/>
                        <a:pt x="0" y="61"/>
                      </a:cubicBezTo>
                      <a:cubicBezTo>
                        <a:pt x="0" y="78"/>
                        <a:pt x="0" y="78"/>
                        <a:pt x="0" y="78"/>
                      </a:cubicBezTo>
                      <a:cubicBezTo>
                        <a:pt x="2" y="79"/>
                        <a:pt x="2" y="79"/>
                        <a:pt x="2" y="79"/>
                      </a:cubicBezTo>
                      <a:cubicBezTo>
                        <a:pt x="20" y="84"/>
                        <a:pt x="20" y="84"/>
                        <a:pt x="20" y="84"/>
                      </a:cubicBezTo>
                      <a:cubicBezTo>
                        <a:pt x="24" y="96"/>
                        <a:pt x="24" y="96"/>
                        <a:pt x="24" y="96"/>
                      </a:cubicBezTo>
                      <a:cubicBezTo>
                        <a:pt x="15" y="115"/>
                        <a:pt x="15" y="115"/>
                        <a:pt x="15" y="115"/>
                      </a:cubicBezTo>
                      <a:cubicBezTo>
                        <a:pt x="27" y="126"/>
                        <a:pt x="27" y="126"/>
                        <a:pt x="27" y="126"/>
                      </a:cubicBezTo>
                      <a:cubicBezTo>
                        <a:pt x="29" y="125"/>
                        <a:pt x="29" y="125"/>
                        <a:pt x="29" y="125"/>
                      </a:cubicBezTo>
                      <a:cubicBezTo>
                        <a:pt x="46" y="117"/>
                        <a:pt x="46" y="117"/>
                        <a:pt x="46" y="117"/>
                      </a:cubicBezTo>
                      <a:cubicBezTo>
                        <a:pt x="57" y="122"/>
                        <a:pt x="57" y="122"/>
                        <a:pt x="57" y="122"/>
                      </a:cubicBezTo>
                      <a:cubicBezTo>
                        <a:pt x="64" y="142"/>
                        <a:pt x="64" y="142"/>
                        <a:pt x="64" y="142"/>
                      </a:cubicBezTo>
                      <a:cubicBezTo>
                        <a:pt x="80" y="142"/>
                        <a:pt x="80" y="142"/>
                        <a:pt x="80" y="142"/>
                      </a:cubicBezTo>
                      <a:cubicBezTo>
                        <a:pt x="81" y="139"/>
                        <a:pt x="81" y="139"/>
                        <a:pt x="81" y="139"/>
                      </a:cubicBezTo>
                      <a:cubicBezTo>
                        <a:pt x="87" y="122"/>
                        <a:pt x="87" y="122"/>
                        <a:pt x="87" y="122"/>
                      </a:cubicBezTo>
                      <a:cubicBezTo>
                        <a:pt x="98" y="117"/>
                        <a:pt x="98" y="117"/>
                        <a:pt x="98" y="117"/>
                      </a:cubicBezTo>
                      <a:cubicBezTo>
                        <a:pt x="117" y="126"/>
                        <a:pt x="117" y="126"/>
                        <a:pt x="117" y="126"/>
                      </a:cubicBezTo>
                      <a:cubicBezTo>
                        <a:pt x="129" y="114"/>
                        <a:pt x="129" y="114"/>
                        <a:pt x="129" y="114"/>
                      </a:cubicBezTo>
                      <a:cubicBezTo>
                        <a:pt x="128" y="112"/>
                        <a:pt x="128" y="112"/>
                        <a:pt x="128" y="112"/>
                      </a:cubicBezTo>
                      <a:cubicBezTo>
                        <a:pt x="119" y="96"/>
                        <a:pt x="119" y="96"/>
                        <a:pt x="119" y="96"/>
                      </a:cubicBezTo>
                      <a:cubicBezTo>
                        <a:pt x="123" y="84"/>
                        <a:pt x="123" y="84"/>
                        <a:pt x="123" y="84"/>
                      </a:cubicBezTo>
                      <a:lnTo>
                        <a:pt x="141"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8" name="Oval 29">
                  <a:extLst>
                    <a:ext uri="{FF2B5EF4-FFF2-40B4-BE49-F238E27FC236}">
                      <a16:creationId xmlns:a16="http://schemas.microsoft.com/office/drawing/2014/main" id="{1E7DB8D1-4DA6-47D0-B5C9-F0FC2A5140C3}"/>
                    </a:ext>
                  </a:extLst>
                </p:cNvPr>
                <p:cNvSpPr>
                  <a:spLocks noChangeArrowheads="1"/>
                </p:cNvSpPr>
                <p:nvPr/>
              </p:nvSpPr>
              <p:spPr bwMode="auto">
                <a:xfrm>
                  <a:off x="9856346" y="4357721"/>
                  <a:ext cx="140739" cy="140738"/>
                </a:xfrm>
                <a:prstGeom prst="ellipse">
                  <a:avLst/>
                </a:pr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30">
                  <a:extLst>
                    <a:ext uri="{FF2B5EF4-FFF2-40B4-BE49-F238E27FC236}">
                      <a16:creationId xmlns:a16="http://schemas.microsoft.com/office/drawing/2014/main" id="{6F47D3F5-FDF7-4944-B80E-DBE946B5D562}"/>
                    </a:ext>
                  </a:extLst>
                </p:cNvPr>
                <p:cNvSpPr>
                  <a:spLocks/>
                </p:cNvSpPr>
                <p:nvPr/>
              </p:nvSpPr>
              <p:spPr bwMode="auto">
                <a:xfrm>
                  <a:off x="9889261" y="4398580"/>
                  <a:ext cx="76045" cy="59019"/>
                </a:xfrm>
                <a:custGeom>
                  <a:avLst/>
                  <a:gdLst>
                    <a:gd name="T0" fmla="*/ 22 w 67"/>
                    <a:gd name="T1" fmla="*/ 52 h 52"/>
                    <a:gd name="T2" fmla="*/ 0 w 67"/>
                    <a:gd name="T3" fmla="*/ 29 h 52"/>
                    <a:gd name="T4" fmla="*/ 6 w 67"/>
                    <a:gd name="T5" fmla="*/ 23 h 52"/>
                    <a:gd name="T6" fmla="*/ 22 w 67"/>
                    <a:gd name="T7" fmla="*/ 39 h 52"/>
                    <a:gd name="T8" fmla="*/ 61 w 67"/>
                    <a:gd name="T9" fmla="*/ 0 h 52"/>
                    <a:gd name="T10" fmla="*/ 67 w 67"/>
                    <a:gd name="T11" fmla="*/ 6 h 52"/>
                    <a:gd name="T12" fmla="*/ 22 w 6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67" h="52">
                      <a:moveTo>
                        <a:pt x="22" y="52"/>
                      </a:moveTo>
                      <a:lnTo>
                        <a:pt x="0" y="29"/>
                      </a:lnTo>
                      <a:lnTo>
                        <a:pt x="6" y="23"/>
                      </a:lnTo>
                      <a:lnTo>
                        <a:pt x="22" y="39"/>
                      </a:lnTo>
                      <a:lnTo>
                        <a:pt x="61" y="0"/>
                      </a:lnTo>
                      <a:lnTo>
                        <a:pt x="67" y="6"/>
                      </a:lnTo>
                      <a:lnTo>
                        <a:pt x="22"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31">
                  <a:extLst>
                    <a:ext uri="{FF2B5EF4-FFF2-40B4-BE49-F238E27FC236}">
                      <a16:creationId xmlns:a16="http://schemas.microsoft.com/office/drawing/2014/main" id="{B3D784BE-8F97-4235-8F46-774E05E15473}"/>
                    </a:ext>
                  </a:extLst>
                </p:cNvPr>
                <p:cNvSpPr>
                  <a:spLocks/>
                </p:cNvSpPr>
                <p:nvPr/>
              </p:nvSpPr>
              <p:spPr bwMode="auto">
                <a:xfrm>
                  <a:off x="9540818" y="4130722"/>
                  <a:ext cx="392707" cy="52210"/>
                </a:xfrm>
                <a:custGeom>
                  <a:avLst/>
                  <a:gdLst>
                    <a:gd name="T0" fmla="*/ 452 w 466"/>
                    <a:gd name="T1" fmla="*/ 0 h 61"/>
                    <a:gd name="T2" fmla="*/ 14 w 466"/>
                    <a:gd name="T3" fmla="*/ 0 h 61"/>
                    <a:gd name="T4" fmla="*/ 0 w 466"/>
                    <a:gd name="T5" fmla="*/ 14 h 61"/>
                    <a:gd name="T6" fmla="*/ 0 w 466"/>
                    <a:gd name="T7" fmla="*/ 61 h 61"/>
                    <a:gd name="T8" fmla="*/ 466 w 466"/>
                    <a:gd name="T9" fmla="*/ 61 h 61"/>
                    <a:gd name="T10" fmla="*/ 466 w 466"/>
                    <a:gd name="T11" fmla="*/ 14 h 61"/>
                    <a:gd name="T12" fmla="*/ 452 w 466"/>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466" h="61">
                      <a:moveTo>
                        <a:pt x="452" y="0"/>
                      </a:moveTo>
                      <a:cubicBezTo>
                        <a:pt x="14" y="0"/>
                        <a:pt x="14" y="0"/>
                        <a:pt x="14" y="0"/>
                      </a:cubicBezTo>
                      <a:cubicBezTo>
                        <a:pt x="6" y="0"/>
                        <a:pt x="0" y="6"/>
                        <a:pt x="0" y="14"/>
                      </a:cubicBezTo>
                      <a:cubicBezTo>
                        <a:pt x="0" y="61"/>
                        <a:pt x="0" y="61"/>
                        <a:pt x="0" y="61"/>
                      </a:cubicBezTo>
                      <a:cubicBezTo>
                        <a:pt x="466" y="61"/>
                        <a:pt x="466" y="61"/>
                        <a:pt x="466" y="61"/>
                      </a:cubicBezTo>
                      <a:cubicBezTo>
                        <a:pt x="466" y="14"/>
                        <a:pt x="466" y="14"/>
                        <a:pt x="466" y="14"/>
                      </a:cubicBezTo>
                      <a:cubicBezTo>
                        <a:pt x="466" y="6"/>
                        <a:pt x="460" y="0"/>
                        <a:pt x="452" y="0"/>
                      </a:cubicBezTo>
                      <a:close/>
                    </a:path>
                  </a:pathLst>
                </a:custGeom>
                <a:solidFill>
                  <a:schemeClr val="bg1">
                    <a:lumMod val="65000"/>
                  </a:schemeClr>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91" name="Rectangle 90">
                <a:extLst>
                  <a:ext uri="{FF2B5EF4-FFF2-40B4-BE49-F238E27FC236}">
                    <a16:creationId xmlns:a16="http://schemas.microsoft.com/office/drawing/2014/main" id="{FAC3CDEB-B139-4D9F-A1E7-4062FCF7EC75}"/>
                  </a:ext>
                </a:extLst>
              </p:cNvPr>
              <p:cNvSpPr/>
              <p:nvPr/>
            </p:nvSpPr>
            <p:spPr>
              <a:xfrm>
                <a:off x="7760060" y="3403397"/>
                <a:ext cx="2183136" cy="33855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Compiler Backend</a:t>
                </a:r>
              </a:p>
            </p:txBody>
          </p:sp>
        </p:grpSp>
      </p:grpSp>
      <p:sp>
        <p:nvSpPr>
          <p:cNvPr id="97" name="Rectangle 96">
            <a:extLst>
              <a:ext uri="{FF2B5EF4-FFF2-40B4-BE49-F238E27FC236}">
                <a16:creationId xmlns:a16="http://schemas.microsoft.com/office/drawing/2014/main" id="{D1328027-4926-4FED-BF1A-E09A0FD3F327}"/>
              </a:ext>
            </a:extLst>
          </p:cNvPr>
          <p:cNvSpPr/>
          <p:nvPr/>
        </p:nvSpPr>
        <p:spPr bwMode="auto">
          <a:xfrm>
            <a:off x="1300107" y="4998250"/>
            <a:ext cx="5997920" cy="1625365"/>
          </a:xfrm>
          <a:prstGeom prst="rect">
            <a:avLst/>
          </a:prstGeom>
          <a:solidFill>
            <a:schemeClr val="bg1"/>
          </a:solidFill>
          <a:ln w="10795" cap="flat" cmpd="sng" algn="ctr">
            <a:noFill/>
            <a:prstDash val="solid"/>
          </a:ln>
          <a:effectLst>
            <a:outerShdw blurRad="254000" dist="50800" dir="2700000" sx="98000" sy="98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914400" rIns="274320" bIns="3657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Semibold"/>
              <a:ea typeface="+mn-ea"/>
              <a:cs typeface="Segoe UI" pitchFamily="34" charset="0"/>
            </a:endParaRPr>
          </a:p>
        </p:txBody>
      </p:sp>
      <p:sp>
        <p:nvSpPr>
          <p:cNvPr id="100" name="Arrow: Down 99">
            <a:extLst>
              <a:ext uri="{FF2B5EF4-FFF2-40B4-BE49-F238E27FC236}">
                <a16:creationId xmlns:a16="http://schemas.microsoft.com/office/drawing/2014/main" id="{1C76FAD2-2540-42FE-A6D4-341AECC0F8BC}"/>
              </a:ext>
            </a:extLst>
          </p:cNvPr>
          <p:cNvSpPr/>
          <p:nvPr/>
        </p:nvSpPr>
        <p:spPr>
          <a:xfrm>
            <a:off x="5593268" y="4456413"/>
            <a:ext cx="287701" cy="541835"/>
          </a:xfrm>
          <a:prstGeom prst="downArrow">
            <a:avLst>
              <a:gd name="adj1" fmla="val 44022"/>
              <a:gd name="adj2" fmla="val 50000"/>
            </a:avLst>
          </a:prstGeom>
          <a:solidFill>
            <a:schemeClr val="accent6">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 name="Rectangle 28">
            <a:extLst>
              <a:ext uri="{FF2B5EF4-FFF2-40B4-BE49-F238E27FC236}">
                <a16:creationId xmlns:a16="http://schemas.microsoft.com/office/drawing/2014/main" id="{B2D509DA-0F6F-44CD-8EE5-53AEE4BB1D94}"/>
              </a:ext>
            </a:extLst>
          </p:cNvPr>
          <p:cNvSpPr/>
          <p:nvPr/>
        </p:nvSpPr>
        <p:spPr>
          <a:xfrm rot="16200000">
            <a:off x="-141030" y="2898230"/>
            <a:ext cx="1808893"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Frameworks</a:t>
            </a:r>
            <a:endParaRPr kumimoji="0" lang="en-US" sz="24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5" name="Rectangle 114">
            <a:extLst>
              <a:ext uri="{FF2B5EF4-FFF2-40B4-BE49-F238E27FC236}">
                <a16:creationId xmlns:a16="http://schemas.microsoft.com/office/drawing/2014/main" id="{811B7D16-C245-4D3C-9908-D5336B32FB5C}"/>
              </a:ext>
            </a:extLst>
          </p:cNvPr>
          <p:cNvSpPr/>
          <p:nvPr/>
        </p:nvSpPr>
        <p:spPr>
          <a:xfrm rot="16200000">
            <a:off x="21354" y="5580099"/>
            <a:ext cx="1484124"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Hardware</a:t>
            </a:r>
            <a:endParaRPr kumimoji="0" lang="en-US" sz="2400" b="0" i="0" u="none" strike="noStrike" kern="1200" cap="none" spc="0" normalizeH="0" baseline="0" noProof="0">
              <a:ln>
                <a:noFill/>
              </a:ln>
              <a:solidFill>
                <a:srgbClr val="1A1A1A"/>
              </a:solidFill>
              <a:effectLst/>
              <a:uLnTx/>
              <a:uFillTx/>
              <a:latin typeface="Segoe UI"/>
              <a:ea typeface="+mn-ea"/>
              <a:cs typeface="+mn-cs"/>
            </a:endParaRPr>
          </a:p>
        </p:txBody>
      </p:sp>
      <p:grpSp>
        <p:nvGrpSpPr>
          <p:cNvPr id="38" name="Group 37">
            <a:extLst>
              <a:ext uri="{FF2B5EF4-FFF2-40B4-BE49-F238E27FC236}">
                <a16:creationId xmlns:a16="http://schemas.microsoft.com/office/drawing/2014/main" id="{596C2FEA-2984-4C09-9729-60873B0A7150}"/>
              </a:ext>
            </a:extLst>
          </p:cNvPr>
          <p:cNvGrpSpPr/>
          <p:nvPr/>
        </p:nvGrpSpPr>
        <p:grpSpPr>
          <a:xfrm>
            <a:off x="1524207" y="5207451"/>
            <a:ext cx="2397686" cy="1211522"/>
            <a:chOff x="4329753" y="5207451"/>
            <a:chExt cx="2397686" cy="1211522"/>
          </a:xfrm>
        </p:grpSpPr>
        <p:sp>
          <p:nvSpPr>
            <p:cNvPr id="98" name="Rectangle 97">
              <a:extLst>
                <a:ext uri="{FF2B5EF4-FFF2-40B4-BE49-F238E27FC236}">
                  <a16:creationId xmlns:a16="http://schemas.microsoft.com/office/drawing/2014/main" id="{B4F751BC-F41D-4DB4-9598-E5F625E44159}"/>
                </a:ext>
              </a:extLst>
            </p:cNvPr>
            <p:cNvSpPr/>
            <p:nvPr/>
          </p:nvSpPr>
          <p:spPr bwMode="auto">
            <a:xfrm>
              <a:off x="4329753" y="5207451"/>
              <a:ext cx="2397686" cy="1211522"/>
            </a:xfrm>
            <a:prstGeom prst="rect">
              <a:avLst/>
            </a:prstGeom>
            <a:noFill/>
            <a:ln w="12700" cap="flat" cmpd="sng" algn="ctr">
              <a:solidFill>
                <a:schemeClr val="accent6">
                  <a:lumMod val="90000"/>
                </a:schemeClr>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0" tIns="365760" rIns="182880" bIns="36576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a:ea typeface="+mn-ea"/>
                <a:cs typeface="Segoe UI" pitchFamily="34" charset="0"/>
              </a:endParaRPr>
            </a:p>
          </p:txBody>
        </p:sp>
        <p:sp>
          <p:nvSpPr>
            <p:cNvPr id="30" name="TextBox 29">
              <a:extLst>
                <a:ext uri="{FF2B5EF4-FFF2-40B4-BE49-F238E27FC236}">
                  <a16:creationId xmlns:a16="http://schemas.microsoft.com/office/drawing/2014/main" id="{10F6E60C-18A3-4D1C-BDD4-10DDB74F5207}"/>
                </a:ext>
              </a:extLst>
            </p:cNvPr>
            <p:cNvSpPr txBox="1"/>
            <p:nvPr/>
          </p:nvSpPr>
          <p:spPr>
            <a:xfrm>
              <a:off x="4533900" y="5277923"/>
              <a:ext cx="2127545" cy="984885"/>
            </a:xfrm>
            <a:prstGeom prst="rect">
              <a:avLst/>
            </a:prstGeom>
            <a:noFill/>
          </p:spPr>
          <p:txBody>
            <a:bodyPr wrap="square" lIns="0" tIns="0" rIns="0" bIns="0" rtlCol="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altLang="zh-CN" sz="1600" b="0" i="0" u="none" strike="noStrike" kern="1200" cap="none" spc="0" normalizeH="0" baseline="0" noProof="0">
                  <a:ln>
                    <a:noFill/>
                  </a:ln>
                  <a:solidFill>
                    <a:srgbClr val="1A1A1A"/>
                  </a:solidFill>
                  <a:effectLst/>
                  <a:uLnTx/>
                  <a:uFillTx/>
                  <a:latin typeface="Segoe UI Semibold"/>
                  <a:ea typeface="+mn-ea"/>
                  <a:cs typeface="Segoe UI" pitchFamily="34" charset="0"/>
                </a:rPr>
                <a:t>AI Framework D</a:t>
              </a:r>
              <a:r>
                <a:rPr kumimoji="0" lang="en-US" sz="1600" b="0" i="0" u="none" strike="noStrike" kern="1200" cap="none" spc="0" normalizeH="0" baseline="0" noProof="0">
                  <a:ln>
                    <a:noFill/>
                  </a:ln>
                  <a:solidFill>
                    <a:srgbClr val="1A1A1A"/>
                  </a:solidFill>
                  <a:effectLst/>
                  <a:uLnTx/>
                  <a:uFillTx/>
                  <a:latin typeface="Segoe UI Semibold"/>
                  <a:ea typeface="+mn-ea"/>
                  <a:cs typeface="Segoe UI" pitchFamily="34" charset="0"/>
                </a:rPr>
                <a:t>ense </a:t>
              </a:r>
              <a:r>
                <a:rPr kumimoji="0" lang="en-US" sz="1600" b="0" i="0" u="none" strike="noStrike" kern="1200" cap="none" spc="0" normalizeH="0" baseline="0" noProof="0" err="1">
                  <a:ln>
                    <a:noFill/>
                  </a:ln>
                  <a:solidFill>
                    <a:srgbClr val="1A1A1A"/>
                  </a:solidFill>
                  <a:effectLst/>
                  <a:uLnTx/>
                  <a:uFillTx/>
                  <a:latin typeface="Segoe UI Semibold"/>
                  <a:ea typeface="+mn-ea"/>
                  <a:cs typeface="Segoe UI" pitchFamily="34" charset="0"/>
                </a:rPr>
                <a:t>matmul</a:t>
              </a:r>
              <a:r>
                <a:rPr kumimoji="0" lang="en-US" sz="1600" b="0" i="0" u="none" strike="noStrike" kern="1200" cap="none" spc="0" normalizeH="0" baseline="0" noProof="0">
                  <a:ln>
                    <a:noFill/>
                  </a:ln>
                  <a:solidFill>
                    <a:srgbClr val="1A1A1A"/>
                  </a:solidFill>
                  <a:effectLst/>
                  <a:uLnTx/>
                  <a:uFillTx/>
                  <a:latin typeface="Segoe UI Semibold"/>
                  <a:ea typeface="+mn-ea"/>
                  <a:cs typeface="Segoe UI" pitchFamily="34" charset="0"/>
                </a:rPr>
                <a:t> engine</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GPU </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FPGA</a:t>
              </a: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Light" panose="020B0502040204020203" pitchFamily="34" charset="0"/>
                <a:ea typeface="+mn-ea"/>
                <a:cs typeface="Segoe UI Light" panose="020B0502040204020203" pitchFamily="34" charset="0"/>
              </a:endParaRPr>
            </a:p>
          </p:txBody>
        </p:sp>
      </p:grpSp>
      <p:grpSp>
        <p:nvGrpSpPr>
          <p:cNvPr id="43" name="Group 42">
            <a:extLst>
              <a:ext uri="{FF2B5EF4-FFF2-40B4-BE49-F238E27FC236}">
                <a16:creationId xmlns:a16="http://schemas.microsoft.com/office/drawing/2014/main" id="{B0C38795-E4E8-4C3B-B04C-0886E01E3D88}"/>
              </a:ext>
            </a:extLst>
          </p:cNvPr>
          <p:cNvGrpSpPr/>
          <p:nvPr/>
        </p:nvGrpSpPr>
        <p:grpSpPr>
          <a:xfrm>
            <a:off x="4126040" y="5207451"/>
            <a:ext cx="3011609" cy="1211522"/>
            <a:chOff x="6931586" y="5207451"/>
            <a:chExt cx="3011609" cy="1211522"/>
          </a:xfrm>
        </p:grpSpPr>
        <p:sp>
          <p:nvSpPr>
            <p:cNvPr id="99" name="Rectangle 98">
              <a:extLst>
                <a:ext uri="{FF2B5EF4-FFF2-40B4-BE49-F238E27FC236}">
                  <a16:creationId xmlns:a16="http://schemas.microsoft.com/office/drawing/2014/main" id="{7BBF47BA-7117-4F8B-8294-03FFD6D5FBFF}"/>
                </a:ext>
              </a:extLst>
            </p:cNvPr>
            <p:cNvSpPr/>
            <p:nvPr/>
          </p:nvSpPr>
          <p:spPr bwMode="auto">
            <a:xfrm>
              <a:off x="6931586" y="5207451"/>
              <a:ext cx="3011609" cy="1211522"/>
            </a:xfrm>
            <a:prstGeom prst="rect">
              <a:avLst/>
            </a:prstGeom>
            <a:noFill/>
            <a:ln w="12700" cap="flat" cmpd="sng" algn="ctr">
              <a:solidFill>
                <a:schemeClr val="accent6">
                  <a:lumMod val="90000"/>
                </a:schemeClr>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0" tIns="365760" rIns="182880" bIns="36576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a:ea typeface="+mn-ea"/>
                <a:cs typeface="Segoe UI" pitchFamily="34" charset="0"/>
              </a:endParaRPr>
            </a:p>
          </p:txBody>
        </p:sp>
        <p:sp>
          <p:nvSpPr>
            <p:cNvPr id="117" name="TextBox 116">
              <a:extLst>
                <a:ext uri="{FF2B5EF4-FFF2-40B4-BE49-F238E27FC236}">
                  <a16:creationId xmlns:a16="http://schemas.microsoft.com/office/drawing/2014/main" id="{C5D4DD9F-D4AB-419B-B7B3-A5867A1AC994}"/>
                </a:ext>
              </a:extLst>
            </p:cNvPr>
            <p:cNvSpPr txBox="1"/>
            <p:nvPr/>
          </p:nvSpPr>
          <p:spPr>
            <a:xfrm>
              <a:off x="7205048" y="5302203"/>
              <a:ext cx="2417616" cy="984885"/>
            </a:xfrm>
            <a:prstGeom prst="rect">
              <a:avLst/>
            </a:prstGeom>
            <a:noFill/>
          </p:spPr>
          <p:txBody>
            <a:bodyPr wrap="square" lIns="0" tIns="0" rIns="0" bIns="0" rtlCol="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mn-ea"/>
                  <a:cs typeface="Segoe UI" pitchFamily="34" charset="0"/>
                </a:rPr>
                <a:t>Special AI accelerators</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TPU</a:t>
              </a: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err="1">
                  <a:ln>
                    <a:noFill/>
                  </a:ln>
                  <a:solidFill>
                    <a:srgbClr val="1A1A1A"/>
                  </a:solidFill>
                  <a:effectLst/>
                  <a:uLnTx/>
                  <a:uFillTx/>
                  <a:latin typeface="Segoe UI Light" panose="020B0502040204020203" pitchFamily="34" charset="0"/>
                  <a:ea typeface="+mn-ea"/>
                  <a:cs typeface="Segoe UI Light" panose="020B0502040204020203" pitchFamily="34" charset="0"/>
                </a:rPr>
                <a:t>GraphCore</a:t>
              </a:r>
              <a:endParaRPr kumimoji="0" lang="en-US" sz="16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endParaRPr>
            </a:p>
            <a:p>
              <a:pPr marL="171450" marR="0" lvl="0" indent="-17145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1A1A1A"/>
                  </a:solidFill>
                  <a:effectLst/>
                  <a:uLnTx/>
                  <a:uFillTx/>
                  <a:latin typeface="Segoe UI Light" panose="020B0502040204020203" pitchFamily="34" charset="0"/>
                  <a:ea typeface="+mn-ea"/>
                  <a:cs typeface="Segoe UI Light" panose="020B0502040204020203" pitchFamily="34" charset="0"/>
                </a:rPr>
                <a:t>Other ASICs</a:t>
              </a:r>
            </a:p>
          </p:txBody>
        </p:sp>
      </p:grpSp>
      <p:pic>
        <p:nvPicPr>
          <p:cNvPr id="8194" name="Picture 2">
            <a:extLst>
              <a:ext uri="{FF2B5EF4-FFF2-40B4-BE49-F238E27FC236}">
                <a16:creationId xmlns:a16="http://schemas.microsoft.com/office/drawing/2014/main" id="{4AD7B592-7595-4465-8B14-08A217BA5149}"/>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8386772" y="1610430"/>
            <a:ext cx="2400300" cy="4267200"/>
          </a:xfrm>
          <a:prstGeom prst="rect">
            <a:avLst/>
          </a:prstGeom>
          <a:noFill/>
          <a:extLst>
            <a:ext uri="{909E8E84-426E-40DD-AFC4-6F175D3DCCD1}">
              <a14:hiddenFill xmlns:a14="http://schemas.microsoft.com/office/drawing/2010/main">
                <a:solidFill>
                  <a:srgbClr val="FFFFFF"/>
                </a:solidFill>
              </a14:hiddenFill>
            </a:ext>
          </a:extLst>
        </p:spPr>
      </p:pic>
      <p:sp>
        <p:nvSpPr>
          <p:cNvPr id="80" name="Content Placeholder 2">
            <a:extLst>
              <a:ext uri="{FF2B5EF4-FFF2-40B4-BE49-F238E27FC236}">
                <a16:creationId xmlns:a16="http://schemas.microsoft.com/office/drawing/2014/main" id="{6E15EB25-9F16-4929-AD8E-F5B14F6F8A72}"/>
              </a:ext>
            </a:extLst>
          </p:cNvPr>
          <p:cNvSpPr txBox="1">
            <a:spLocks/>
          </p:cNvSpPr>
          <p:nvPr/>
        </p:nvSpPr>
        <p:spPr>
          <a:xfrm>
            <a:off x="7966123" y="1305738"/>
            <a:ext cx="5147316" cy="54367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000" dirty="0"/>
              <a:t>Tensor -&gt; Operators -&gt; Graph</a:t>
            </a:r>
          </a:p>
          <a:p>
            <a:pPr marL="0" indent="0">
              <a:buNone/>
            </a:pPr>
            <a:endParaRPr lang="en-US" altLang="zh-CN" sz="2000" dirty="0"/>
          </a:p>
        </p:txBody>
      </p:sp>
      <p:graphicFrame>
        <p:nvGraphicFramePr>
          <p:cNvPr id="86" name="Table 85">
            <a:extLst>
              <a:ext uri="{FF2B5EF4-FFF2-40B4-BE49-F238E27FC236}">
                <a16:creationId xmlns:a16="http://schemas.microsoft.com/office/drawing/2014/main" id="{6D7B4FC7-A5DA-44AA-B0C7-051C0AF6F2B4}"/>
              </a:ext>
            </a:extLst>
          </p:cNvPr>
          <p:cNvGraphicFramePr>
            <a:graphicFrameLocks noGrp="1"/>
          </p:cNvGraphicFramePr>
          <p:nvPr>
            <p:extLst>
              <p:ext uri="{D42A27DB-BD31-4B8C-83A1-F6EECF244321}">
                <p14:modId xmlns:p14="http://schemas.microsoft.com/office/powerpoint/2010/main" val="261020571"/>
              </p:ext>
            </p:extLst>
          </p:nvPr>
        </p:nvGraphicFramePr>
        <p:xfrm>
          <a:off x="7498360" y="5919194"/>
          <a:ext cx="4906817" cy="750722"/>
        </p:xfrm>
        <a:graphic>
          <a:graphicData uri="http://schemas.openxmlformats.org/drawingml/2006/table">
            <a:tbl>
              <a:tblPr/>
              <a:tblGrid>
                <a:gridCol w="4906817">
                  <a:extLst>
                    <a:ext uri="{9D8B030D-6E8A-4147-A177-3AD203B41FA5}">
                      <a16:colId xmlns:a16="http://schemas.microsoft.com/office/drawing/2014/main" val="4152016568"/>
                    </a:ext>
                  </a:extLst>
                </a:gridCol>
              </a:tblGrid>
              <a:tr h="0">
                <a:tc>
                  <a:txBody>
                    <a:bodyPr/>
                    <a:lstStyle/>
                    <a:p>
                      <a:pPr marL="0" marR="0" lvl="0" indent="0" algn="l" defTabSz="932742" rtl="0" eaLnBrk="1" fontAlgn="t" latinLnBrk="0" hangingPunct="1">
                        <a:lnSpc>
                          <a:spcPct val="100000"/>
                        </a:lnSpc>
                        <a:spcBef>
                          <a:spcPts val="0"/>
                        </a:spcBef>
                        <a:spcAft>
                          <a:spcPts val="0"/>
                        </a:spcAft>
                        <a:buClrTx/>
                        <a:buSzTx/>
                        <a:buFontTx/>
                        <a:buNone/>
                        <a:tabLst/>
                        <a:defRPr/>
                      </a:pPr>
                      <a:r>
                        <a:rPr lang="en-US" sz="1600" dirty="0">
                          <a:solidFill>
                            <a:srgbClr val="D73A49"/>
                          </a:solidFill>
                          <a:effectLst/>
                          <a:latin typeface="SFMono-Regular"/>
                        </a:rPr>
                        <a:t>import</a:t>
                      </a:r>
                      <a:r>
                        <a:rPr lang="en-US" sz="1600" dirty="0">
                          <a:solidFill>
                            <a:srgbClr val="24292E"/>
                          </a:solidFill>
                          <a:effectLst/>
                          <a:latin typeface="SFMono-Regular"/>
                        </a:rPr>
                        <a:t> </a:t>
                      </a:r>
                      <a:r>
                        <a:rPr lang="en-US" sz="1600" dirty="0">
                          <a:solidFill>
                            <a:srgbClr val="032F62"/>
                          </a:solidFill>
                          <a:effectLst/>
                          <a:latin typeface="SFMono-Regular"/>
                        </a:rPr>
                        <a:t>"</a:t>
                      </a:r>
                      <a:r>
                        <a:rPr lang="en-US" sz="1600" dirty="0" err="1">
                          <a:solidFill>
                            <a:srgbClr val="032F62"/>
                          </a:solidFill>
                          <a:effectLst/>
                          <a:latin typeface="SFMono-Regular"/>
                        </a:rPr>
                        <a:t>tensorflow</a:t>
                      </a:r>
                      <a:r>
                        <a:rPr lang="en-US" sz="1600" dirty="0">
                          <a:solidFill>
                            <a:srgbClr val="032F62"/>
                          </a:solidFill>
                          <a:effectLst/>
                          <a:latin typeface="SFMono-Regular"/>
                        </a:rPr>
                        <a:t>/core/framework/</a:t>
                      </a:r>
                      <a:r>
                        <a:rPr lang="en-US" sz="1600" dirty="0" err="1">
                          <a:solidFill>
                            <a:srgbClr val="032F62"/>
                          </a:solidFill>
                          <a:effectLst/>
                          <a:latin typeface="SFMono-Regular"/>
                        </a:rPr>
                        <a:t>graph.proto</a:t>
                      </a:r>
                      <a:r>
                        <a:rPr lang="en-US" sz="1600" dirty="0">
                          <a:solidFill>
                            <a:srgbClr val="032F62"/>
                          </a:solidFill>
                          <a:effectLst/>
                          <a:latin typeface="SFMono-Regular"/>
                        </a:rPr>
                        <a:t>"</a:t>
                      </a:r>
                      <a:r>
                        <a:rPr lang="en-US" sz="1600" dirty="0">
                          <a:solidFill>
                            <a:srgbClr val="24292E"/>
                          </a:solidFill>
                          <a:effectLst/>
                          <a:latin typeface="SFMono-Regular"/>
                        </a:rPr>
                        <a:t>;</a:t>
                      </a:r>
                      <a:endParaRPr lang="en-US" sz="1600" dirty="0">
                        <a:solidFill>
                          <a:srgbClr val="D73A49"/>
                        </a:solidFill>
                        <a:effectLst/>
                        <a:latin typeface="SFMono-Regular"/>
                      </a:endParaRPr>
                    </a:p>
                    <a:p>
                      <a:pPr fontAlgn="t"/>
                      <a:r>
                        <a:rPr lang="en-US" sz="1600" dirty="0">
                          <a:solidFill>
                            <a:srgbClr val="D73A49"/>
                          </a:solidFill>
                          <a:effectLst/>
                          <a:latin typeface="SFMono-Regular"/>
                        </a:rPr>
                        <a:t>import</a:t>
                      </a:r>
                      <a:r>
                        <a:rPr lang="en-US" sz="1600" dirty="0">
                          <a:solidFill>
                            <a:srgbClr val="24292E"/>
                          </a:solidFill>
                          <a:effectLst/>
                          <a:latin typeface="SFMono-Regular"/>
                        </a:rPr>
                        <a:t> </a:t>
                      </a:r>
                      <a:r>
                        <a:rPr lang="en-US" sz="1600" dirty="0">
                          <a:solidFill>
                            <a:srgbClr val="032F62"/>
                          </a:solidFill>
                          <a:effectLst/>
                          <a:latin typeface="SFMono-Regular"/>
                        </a:rPr>
                        <a:t>"</a:t>
                      </a:r>
                      <a:r>
                        <a:rPr lang="en-US" sz="1600" dirty="0" err="1">
                          <a:solidFill>
                            <a:srgbClr val="032F62"/>
                          </a:solidFill>
                          <a:effectLst/>
                          <a:latin typeface="SFMono-Regular"/>
                        </a:rPr>
                        <a:t>tensorflow</a:t>
                      </a:r>
                      <a:r>
                        <a:rPr lang="en-US" sz="1600" dirty="0">
                          <a:solidFill>
                            <a:srgbClr val="032F62"/>
                          </a:solidFill>
                          <a:effectLst/>
                          <a:latin typeface="SFMono-Regular"/>
                        </a:rPr>
                        <a:t>/core/framework/</a:t>
                      </a:r>
                      <a:r>
                        <a:rPr lang="en-US" sz="1600" dirty="0" err="1">
                          <a:solidFill>
                            <a:srgbClr val="032F62"/>
                          </a:solidFill>
                          <a:effectLst/>
                          <a:latin typeface="SFMono-Regular"/>
                        </a:rPr>
                        <a:t>op_def.proto</a:t>
                      </a:r>
                      <a:r>
                        <a:rPr lang="en-US" sz="1600" dirty="0">
                          <a:solidFill>
                            <a:srgbClr val="032F62"/>
                          </a:solidFill>
                          <a:effectLst/>
                          <a:latin typeface="SFMono-Regular"/>
                        </a:rPr>
                        <a:t>"</a:t>
                      </a:r>
                      <a:r>
                        <a:rPr lang="en-US" sz="1600" dirty="0">
                          <a:solidFill>
                            <a:srgbClr val="24292E"/>
                          </a:solidFill>
                          <a:effectLst/>
                          <a:latin typeface="SFMono-Regular"/>
                        </a:rPr>
                        <a:t>;</a:t>
                      </a:r>
                    </a:p>
                    <a:p>
                      <a:pPr fontAlgn="t"/>
                      <a:r>
                        <a:rPr lang="en-US" sz="1600" dirty="0">
                          <a:solidFill>
                            <a:srgbClr val="D73A49"/>
                          </a:solidFill>
                          <a:effectLst/>
                          <a:latin typeface="SFMono-Regular"/>
                        </a:rPr>
                        <a:t>import</a:t>
                      </a:r>
                      <a:r>
                        <a:rPr lang="en-US" sz="1600" dirty="0">
                          <a:solidFill>
                            <a:srgbClr val="24292E"/>
                          </a:solidFill>
                          <a:effectLst/>
                          <a:latin typeface="SFMono-Regular"/>
                        </a:rPr>
                        <a:t> </a:t>
                      </a:r>
                      <a:r>
                        <a:rPr lang="en-US" sz="1600" dirty="0">
                          <a:solidFill>
                            <a:srgbClr val="032F62"/>
                          </a:solidFill>
                          <a:effectLst/>
                          <a:latin typeface="SFMono-Regular"/>
                        </a:rPr>
                        <a:t>"</a:t>
                      </a:r>
                      <a:r>
                        <a:rPr lang="en-US" sz="1600" dirty="0" err="1">
                          <a:solidFill>
                            <a:srgbClr val="032F62"/>
                          </a:solidFill>
                          <a:effectLst/>
                          <a:latin typeface="SFMono-Regular"/>
                        </a:rPr>
                        <a:t>tensorflow</a:t>
                      </a:r>
                      <a:r>
                        <a:rPr lang="en-US" sz="1600" dirty="0">
                          <a:solidFill>
                            <a:srgbClr val="032F62"/>
                          </a:solidFill>
                          <a:effectLst/>
                          <a:latin typeface="SFMono-Regular"/>
                        </a:rPr>
                        <a:t>/core/framework/</a:t>
                      </a:r>
                      <a:r>
                        <a:rPr lang="en-US" sz="1600" dirty="0" err="1">
                          <a:solidFill>
                            <a:srgbClr val="032F62"/>
                          </a:solidFill>
                          <a:effectLst/>
                          <a:latin typeface="SFMono-Regular"/>
                        </a:rPr>
                        <a:t>tensor_shape.proto</a:t>
                      </a:r>
                      <a:r>
                        <a:rPr lang="en-US" sz="1600" dirty="0">
                          <a:solidFill>
                            <a:srgbClr val="032F62"/>
                          </a:solidFill>
                          <a:effectLst/>
                          <a:latin typeface="SFMono-Regular"/>
                        </a:rPr>
                        <a:t>"</a:t>
                      </a:r>
                      <a:r>
                        <a:rPr lang="en-US" sz="1600" dirty="0">
                          <a:solidFill>
                            <a:srgbClr val="24292E"/>
                          </a:solidFill>
                          <a:effectLst/>
                          <a:latin typeface="SFMono-Regular"/>
                        </a:rPr>
                        <a:t>;</a:t>
                      </a:r>
                    </a:p>
                  </a:txBody>
                  <a:tcPr marL="20001" marR="20001" marT="9601" marB="9601">
                    <a:lnL>
                      <a:noFill/>
                    </a:lnL>
                    <a:lnR>
                      <a:noFill/>
                    </a:lnR>
                    <a:lnB>
                      <a:noFill/>
                    </a:lnB>
                    <a:solidFill>
                      <a:srgbClr val="FFFFFF"/>
                    </a:solidFill>
                  </a:tcPr>
                </a:tc>
                <a:extLst>
                  <a:ext uri="{0D108BD9-81ED-4DB2-BD59-A6C34878D82A}">
                    <a16:rowId xmlns:a16="http://schemas.microsoft.com/office/drawing/2014/main" val="1650565259"/>
                  </a:ext>
                </a:extLst>
              </a:tr>
            </a:tbl>
          </a:graphicData>
        </a:graphic>
      </p:graphicFrame>
    </p:spTree>
    <p:extLst>
      <p:ext uri="{BB962C8B-B14F-4D97-AF65-F5344CB8AC3E}">
        <p14:creationId xmlns:p14="http://schemas.microsoft.com/office/powerpoint/2010/main" val="3188375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93C28-6F76-4C55-8D49-4B4AF17E580A}"/>
              </a:ext>
            </a:extLst>
          </p:cNvPr>
          <p:cNvSpPr>
            <a:spLocks noGrp="1"/>
          </p:cNvSpPr>
          <p:nvPr>
            <p:ph type="title"/>
          </p:nvPr>
        </p:nvSpPr>
        <p:spPr>
          <a:xfrm>
            <a:off x="588263" y="457200"/>
            <a:ext cx="3965829" cy="553998"/>
          </a:xfrm>
        </p:spPr>
        <p:txBody>
          <a:bodyPr wrap="none"/>
          <a:lstStyle/>
          <a:p>
            <a:r>
              <a:rPr lang="zh-CN" altLang="en-US" dirty="0"/>
              <a:t>编译框架与</a:t>
            </a:r>
            <a:r>
              <a:rPr lang="en-US" altLang="zh-CN" dirty="0"/>
              <a:t>IR </a:t>
            </a:r>
            <a:r>
              <a:rPr lang="zh-CN" altLang="en-US" dirty="0"/>
              <a:t>（</a:t>
            </a:r>
            <a:r>
              <a:rPr lang="en-US" altLang="zh-CN" dirty="0"/>
              <a:t>3</a:t>
            </a:r>
            <a:r>
              <a:rPr lang="zh-CN" altLang="en-US" dirty="0"/>
              <a:t>）</a:t>
            </a:r>
            <a:endParaRPr lang="en-US" dirty="0"/>
          </a:p>
        </p:txBody>
      </p:sp>
      <p:sp>
        <p:nvSpPr>
          <p:cNvPr id="73" name="Rectangle 72">
            <a:extLst>
              <a:ext uri="{FF2B5EF4-FFF2-40B4-BE49-F238E27FC236}">
                <a16:creationId xmlns:a16="http://schemas.microsoft.com/office/drawing/2014/main" id="{7E29A0A4-2584-4163-B277-0ADB5FB5F257}"/>
              </a:ext>
            </a:extLst>
          </p:cNvPr>
          <p:cNvSpPr/>
          <p:nvPr/>
        </p:nvSpPr>
        <p:spPr>
          <a:xfrm rot="16200000">
            <a:off x="-141030" y="2898230"/>
            <a:ext cx="1808893" cy="461665"/>
          </a:xfrm>
          <a:prstGeom prst="rect">
            <a:avLst/>
          </a:prstGeom>
        </p:spPr>
        <p:txBody>
          <a:bodyPr wrap="none">
            <a:spAutoFit/>
          </a:bodyPr>
          <a:lstStyle/>
          <a:p>
            <a:r>
              <a:rPr lang="en-US" sz="2400" spc="-50" dirty="0">
                <a:ln w="3175">
                  <a:noFill/>
                </a:ln>
                <a:gradFill>
                  <a:gsLst>
                    <a:gs pos="1250">
                      <a:srgbClr val="1A1A1A"/>
                    </a:gs>
                    <a:gs pos="100000">
                      <a:srgbClr val="1A1A1A"/>
                    </a:gs>
                  </a:gsLst>
                  <a:lin ang="5400000" scaled="0"/>
                </a:gradFill>
                <a:latin typeface="Segoe UI Semibold"/>
                <a:cs typeface="Segoe UI" pitchFamily="34" charset="0"/>
              </a:rPr>
              <a:t>Frameworks</a:t>
            </a:r>
          </a:p>
        </p:txBody>
      </p:sp>
      <p:sp>
        <p:nvSpPr>
          <p:cNvPr id="74" name="Rectangle 73">
            <a:extLst>
              <a:ext uri="{FF2B5EF4-FFF2-40B4-BE49-F238E27FC236}">
                <a16:creationId xmlns:a16="http://schemas.microsoft.com/office/drawing/2014/main" id="{BE03D35C-025D-44A8-A945-BC97C57029C7}"/>
              </a:ext>
            </a:extLst>
          </p:cNvPr>
          <p:cNvSpPr/>
          <p:nvPr/>
        </p:nvSpPr>
        <p:spPr>
          <a:xfrm rot="16200000">
            <a:off x="21354" y="5504504"/>
            <a:ext cx="1484124" cy="461665"/>
          </a:xfrm>
          <a:prstGeom prst="rect">
            <a:avLst/>
          </a:prstGeom>
        </p:spPr>
        <p:txBody>
          <a:bodyPr wrap="none">
            <a:spAutoFit/>
          </a:bodyPr>
          <a:lstStyle/>
          <a:p>
            <a:r>
              <a:rPr lang="en-US" sz="2400" spc="-50" dirty="0">
                <a:ln w="3175">
                  <a:noFill/>
                </a:ln>
                <a:gradFill>
                  <a:gsLst>
                    <a:gs pos="1250">
                      <a:srgbClr val="1A1A1A"/>
                    </a:gs>
                    <a:gs pos="100000">
                      <a:srgbClr val="1A1A1A"/>
                    </a:gs>
                  </a:gsLst>
                  <a:lin ang="5400000" scaled="0"/>
                </a:gradFill>
                <a:latin typeface="Segoe UI Semibold"/>
                <a:cs typeface="Segoe UI" pitchFamily="34" charset="0"/>
              </a:rPr>
              <a:t>Hardware</a:t>
            </a:r>
          </a:p>
        </p:txBody>
      </p:sp>
      <p:grpSp>
        <p:nvGrpSpPr>
          <p:cNvPr id="4" name="Group 3">
            <a:extLst>
              <a:ext uri="{FF2B5EF4-FFF2-40B4-BE49-F238E27FC236}">
                <a16:creationId xmlns:a16="http://schemas.microsoft.com/office/drawing/2014/main" id="{F4E8DEFF-61B4-4A9F-93CF-C39E008C8DD3}"/>
              </a:ext>
            </a:extLst>
          </p:cNvPr>
          <p:cNvGrpSpPr/>
          <p:nvPr/>
        </p:nvGrpSpPr>
        <p:grpSpPr>
          <a:xfrm>
            <a:off x="1371820" y="1163229"/>
            <a:ext cx="5659641" cy="3408770"/>
            <a:chOff x="6083663" y="1163229"/>
            <a:chExt cx="5659641" cy="3408770"/>
          </a:xfrm>
        </p:grpSpPr>
        <p:grpSp>
          <p:nvGrpSpPr>
            <p:cNvPr id="6" name="Group 5">
              <a:extLst>
                <a:ext uri="{FF2B5EF4-FFF2-40B4-BE49-F238E27FC236}">
                  <a16:creationId xmlns:a16="http://schemas.microsoft.com/office/drawing/2014/main" id="{5050B11E-EC26-4056-87C7-271A5E2ADD7C}"/>
                </a:ext>
              </a:extLst>
            </p:cNvPr>
            <p:cNvGrpSpPr/>
            <p:nvPr/>
          </p:nvGrpSpPr>
          <p:grpSpPr>
            <a:xfrm>
              <a:off x="6083663" y="1163229"/>
              <a:ext cx="5659641" cy="3408770"/>
              <a:chOff x="5999776" y="1163229"/>
              <a:chExt cx="5659641" cy="3408770"/>
            </a:xfrm>
          </p:grpSpPr>
          <p:sp>
            <p:nvSpPr>
              <p:cNvPr id="106" name="Rectangle 105">
                <a:extLst>
                  <a:ext uri="{FF2B5EF4-FFF2-40B4-BE49-F238E27FC236}">
                    <a16:creationId xmlns:a16="http://schemas.microsoft.com/office/drawing/2014/main" id="{1E4F714A-E01F-4835-BA74-89B8CE80694A}"/>
                  </a:ext>
                </a:extLst>
              </p:cNvPr>
              <p:cNvSpPr/>
              <p:nvPr/>
            </p:nvSpPr>
            <p:spPr bwMode="auto">
              <a:xfrm>
                <a:off x="5999776" y="1656892"/>
                <a:ext cx="5659641" cy="2915107"/>
              </a:xfrm>
              <a:prstGeom prst="rect">
                <a:avLst/>
              </a:prstGeom>
              <a:solidFill>
                <a:schemeClr val="bg1"/>
              </a:solidFill>
              <a:ln w="10795" cap="flat" cmpd="sng" algn="ctr">
                <a:noFill/>
                <a:prstDash val="solid"/>
              </a:ln>
              <a:effectLst>
                <a:outerShdw blurRad="254000" dist="50800" dir="2700000" sx="98000" sy="98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914400" rIns="274320" bIns="3657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Semibold"/>
                  <a:ea typeface="+mn-ea"/>
                  <a:cs typeface="Segoe UI" pitchFamily="34" charset="0"/>
                </a:endParaRPr>
              </a:p>
            </p:txBody>
          </p:sp>
          <p:sp>
            <p:nvSpPr>
              <p:cNvPr id="79" name="TextBox 78">
                <a:extLst>
                  <a:ext uri="{FF2B5EF4-FFF2-40B4-BE49-F238E27FC236}">
                    <a16:creationId xmlns:a16="http://schemas.microsoft.com/office/drawing/2014/main" id="{E86395F3-C8B6-491D-9A02-8CA49BB603E5}"/>
                  </a:ext>
                </a:extLst>
              </p:cNvPr>
              <p:cNvSpPr txBox="1"/>
              <p:nvPr/>
            </p:nvSpPr>
            <p:spPr>
              <a:xfrm>
                <a:off x="7952302" y="1163229"/>
                <a:ext cx="1664494" cy="341632"/>
              </a:xfrm>
              <a:prstGeom prst="rect">
                <a:avLst/>
              </a:prstGeom>
              <a:noFill/>
            </p:spPr>
            <p:txBody>
              <a:bodyPr wrap="none" lIns="45720" tIns="45720" rIns="45720" bIns="45720" rtlCol="0">
                <a:spAutoFit/>
              </a:bodyPr>
              <a:lstStyle/>
              <a:p>
                <a:pPr algn="ctr">
                  <a:lnSpc>
                    <a:spcPct val="90000"/>
                  </a:lnSpc>
                  <a:spcAft>
                    <a:spcPts val="600"/>
                  </a:spcAft>
                </a:pPr>
                <a:r>
                  <a:rPr lang="en-US" b="1">
                    <a:gradFill>
                      <a:gsLst>
                        <a:gs pos="2917">
                          <a:schemeClr val="tx1"/>
                        </a:gs>
                        <a:gs pos="30000">
                          <a:schemeClr val="tx1"/>
                        </a:gs>
                      </a:gsLst>
                      <a:lin ang="5400000" scaled="0"/>
                    </a:gradFill>
                  </a:rPr>
                  <a:t>Gen 3  </a:t>
                </a:r>
                <a:r>
                  <a:rPr lang="en-US" i="1">
                    <a:gradFill>
                      <a:gsLst>
                        <a:gs pos="2917">
                          <a:schemeClr val="tx1"/>
                        </a:gs>
                        <a:gs pos="30000">
                          <a:schemeClr val="tx1"/>
                        </a:gs>
                      </a:gsLst>
                      <a:lin ang="5400000" scaled="0"/>
                    </a:gradFill>
                  </a:rPr>
                  <a:t>present-</a:t>
                </a:r>
              </a:p>
            </p:txBody>
          </p:sp>
          <p:sp>
            <p:nvSpPr>
              <p:cNvPr id="219" name="Rectangle 218">
                <a:extLst>
                  <a:ext uri="{FF2B5EF4-FFF2-40B4-BE49-F238E27FC236}">
                    <a16:creationId xmlns:a16="http://schemas.microsoft.com/office/drawing/2014/main" id="{0604AB1C-D2B5-4BE0-8E21-DE70637345E1}"/>
                  </a:ext>
                </a:extLst>
              </p:cNvPr>
              <p:cNvSpPr/>
              <p:nvPr/>
            </p:nvSpPr>
            <p:spPr bwMode="auto">
              <a:xfrm>
                <a:off x="6096000" y="2332022"/>
                <a:ext cx="5415504" cy="1015790"/>
              </a:xfrm>
              <a:prstGeom prst="rect">
                <a:avLst/>
              </a:prstGeom>
              <a:noFill/>
              <a:ln w="12700" cap="flat" cmpd="sng" algn="ctr">
                <a:solidFill>
                  <a:schemeClr val="accent6">
                    <a:lumMod val="90000"/>
                  </a:schemeClr>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0" tIns="365760" rIns="182880" bIns="365760" numCol="1" spcCol="0" rtlCol="0" fromWordArt="0" anchor="ctr" anchorCtr="0" forceAA="0" compatLnSpc="1">
                <a:prstTxWarp prst="textNoShape">
                  <a:avLst/>
                </a:prstTxWarp>
                <a:noAutofit/>
              </a:bodyPr>
              <a:lstStyle/>
              <a:p>
                <a:pPr lvl="0" defTabSz="932472" fontAlgn="base">
                  <a:spcBef>
                    <a:spcPct val="0"/>
                  </a:spcBef>
                  <a:spcAft>
                    <a:spcPct val="0"/>
                  </a:spcAft>
                  <a:defRPr/>
                </a:pPr>
                <a:r>
                  <a:rPr lang="en-US" altLang="zh-CN" dirty="0">
                    <a:solidFill>
                      <a:srgbClr val="1A1A1A"/>
                    </a:solidFill>
                    <a:cs typeface="Segoe UI" pitchFamily="34" charset="0"/>
                  </a:rPr>
                  <a:t>A </a:t>
                </a:r>
                <a:r>
                  <a:rPr lang="en-US" altLang="zh-CN" b="1" i="1" dirty="0">
                    <a:solidFill>
                      <a:srgbClr val="1A1A1A"/>
                    </a:solidFill>
                    <a:cs typeface="Segoe UI" pitchFamily="34" charset="0"/>
                  </a:rPr>
                  <a:t>Full-Featured</a:t>
                </a:r>
                <a:r>
                  <a:rPr lang="en-US" altLang="zh-CN" dirty="0">
                    <a:solidFill>
                      <a:srgbClr val="1A1A1A"/>
                    </a:solidFill>
                    <a:cs typeface="Segoe UI" pitchFamily="34" charset="0"/>
                  </a:rPr>
                  <a:t> Programming Language for ML: Expressive and flexible </a:t>
                </a:r>
              </a:p>
              <a:p>
                <a:pPr lvl="0" defTabSz="932472" fontAlgn="base">
                  <a:spcBef>
                    <a:spcPct val="0"/>
                  </a:spcBef>
                  <a:spcAft>
                    <a:spcPct val="0"/>
                  </a:spcAft>
                  <a:defRPr/>
                </a:pPr>
                <a:r>
                  <a:rPr lang="en-US" altLang="zh-CN" dirty="0">
                    <a:solidFill>
                      <a:srgbClr val="1A1A1A"/>
                    </a:solidFill>
                    <a:cs typeface="Segoe UI" pitchFamily="34" charset="0"/>
                  </a:rPr>
                  <a:t>Control flow, recursion, sparsity</a:t>
                </a:r>
              </a:p>
            </p:txBody>
          </p:sp>
          <p:sp>
            <p:nvSpPr>
              <p:cNvPr id="220" name="Rectangle 219">
                <a:extLst>
                  <a:ext uri="{FF2B5EF4-FFF2-40B4-BE49-F238E27FC236}">
                    <a16:creationId xmlns:a16="http://schemas.microsoft.com/office/drawing/2014/main" id="{B75BF2E3-3F03-4A74-901F-C8129C57DC81}"/>
                  </a:ext>
                </a:extLst>
              </p:cNvPr>
              <p:cNvSpPr/>
              <p:nvPr/>
            </p:nvSpPr>
            <p:spPr bwMode="auto">
              <a:xfrm>
                <a:off x="6096000" y="3446570"/>
                <a:ext cx="5415504" cy="1015790"/>
              </a:xfrm>
              <a:prstGeom prst="rect">
                <a:avLst/>
              </a:prstGeom>
              <a:noFill/>
              <a:ln w="12700" cap="flat" cmpd="sng" algn="ctr">
                <a:solidFill>
                  <a:schemeClr val="accent6">
                    <a:lumMod val="90000"/>
                  </a:schemeClr>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0" tIns="365760" rIns="182880" bIns="365760" numCol="1" spcCol="0" rtlCol="0" fromWordArt="0" anchor="ctr" anchorCtr="0" forceAA="0" compatLnSpc="1">
                <a:prstTxWarp prst="textNoShape">
                  <a:avLst/>
                </a:prstTxWarp>
                <a:noAutofit/>
              </a:bodyPr>
              <a:lstStyle/>
              <a:p>
                <a:pPr lvl="0" defTabSz="932472" fontAlgn="base">
                  <a:spcBef>
                    <a:spcPct val="0"/>
                  </a:spcBef>
                  <a:spcAft>
                    <a:spcPct val="0"/>
                  </a:spcAft>
                  <a:defRPr/>
                </a:pPr>
                <a:r>
                  <a:rPr lang="en-US" altLang="zh-CN" dirty="0">
                    <a:solidFill>
                      <a:srgbClr val="1A1A1A"/>
                    </a:solidFill>
                    <a:cs typeface="Segoe UI" pitchFamily="34" charset="0"/>
                  </a:rPr>
                  <a:t>Powerful </a:t>
                </a:r>
                <a:r>
                  <a:rPr lang="en-US" altLang="zh-CN" b="1" i="1" dirty="0">
                    <a:solidFill>
                      <a:srgbClr val="1A1A1A"/>
                    </a:solidFill>
                    <a:cs typeface="Segoe UI" pitchFamily="34" charset="0"/>
                  </a:rPr>
                  <a:t>Compiler Infrastructure</a:t>
                </a:r>
                <a:r>
                  <a:rPr lang="en-US" altLang="zh-CN" dirty="0">
                    <a:solidFill>
                      <a:srgbClr val="1A1A1A"/>
                    </a:solidFill>
                    <a:cs typeface="Segoe UI" pitchFamily="34" charset="0"/>
                  </a:rPr>
                  <a:t>: </a:t>
                </a:r>
              </a:p>
              <a:p>
                <a:pPr lvl="0" defTabSz="932472" fontAlgn="base">
                  <a:spcBef>
                    <a:spcPct val="0"/>
                  </a:spcBef>
                  <a:spcAft>
                    <a:spcPct val="0"/>
                  </a:spcAft>
                  <a:defRPr/>
                </a:pPr>
                <a:r>
                  <a:rPr lang="en-US" altLang="zh-CN" dirty="0">
                    <a:solidFill>
                      <a:srgbClr val="1A1A1A"/>
                    </a:solidFill>
                    <a:cs typeface="Segoe UI" pitchFamily="34" charset="0"/>
                  </a:rPr>
                  <a:t>Code optimization, sparsity optimization, hardware targeting</a:t>
                </a:r>
              </a:p>
            </p:txBody>
          </p:sp>
          <p:sp>
            <p:nvSpPr>
              <p:cNvPr id="76" name="Rectangle 75">
                <a:extLst>
                  <a:ext uri="{FF2B5EF4-FFF2-40B4-BE49-F238E27FC236}">
                    <a16:creationId xmlns:a16="http://schemas.microsoft.com/office/drawing/2014/main" id="{ADD448E2-286A-439E-BA43-A61FFDE3A7C1}"/>
                  </a:ext>
                </a:extLst>
              </p:cNvPr>
              <p:cNvSpPr/>
              <p:nvPr/>
            </p:nvSpPr>
            <p:spPr>
              <a:xfrm>
                <a:off x="6451889" y="1745174"/>
                <a:ext cx="4831688" cy="369332"/>
              </a:xfrm>
              <a:prstGeom prst="rect">
                <a:avLst/>
              </a:prstGeom>
            </p:spPr>
            <p:txBody>
              <a:bodyPr wrap="square">
                <a:spAutoFit/>
              </a:bodyPr>
              <a:lstStyle/>
              <a:p>
                <a:r>
                  <a:rPr lang="en-US" b="1"/>
                  <a:t>Machine Learning Language and Compiler</a:t>
                </a:r>
                <a:endParaRPr lang="en-US"/>
              </a:p>
            </p:txBody>
          </p:sp>
        </p:grpSp>
        <p:grpSp>
          <p:nvGrpSpPr>
            <p:cNvPr id="108" name="Group 107">
              <a:extLst>
                <a:ext uri="{FF2B5EF4-FFF2-40B4-BE49-F238E27FC236}">
                  <a16:creationId xmlns:a16="http://schemas.microsoft.com/office/drawing/2014/main" id="{F204918A-0054-4F83-B12C-4D36F1A0F983}"/>
                </a:ext>
              </a:extLst>
            </p:cNvPr>
            <p:cNvGrpSpPr/>
            <p:nvPr/>
          </p:nvGrpSpPr>
          <p:grpSpPr>
            <a:xfrm>
              <a:off x="6378535" y="2553211"/>
              <a:ext cx="508040" cy="509202"/>
              <a:chOff x="1720094" y="3282538"/>
              <a:chExt cx="456449" cy="457493"/>
            </a:xfrm>
          </p:grpSpPr>
          <p:sp>
            <p:nvSpPr>
              <p:cNvPr id="109" name="Oval 31">
                <a:extLst>
                  <a:ext uri="{FF2B5EF4-FFF2-40B4-BE49-F238E27FC236}">
                    <a16:creationId xmlns:a16="http://schemas.microsoft.com/office/drawing/2014/main" id="{FCC168E2-1DB5-4608-B235-88CF0CFBB2E5}"/>
                  </a:ext>
                </a:extLst>
              </p:cNvPr>
              <p:cNvSpPr>
                <a:spLocks noChangeArrowheads="1"/>
              </p:cNvSpPr>
              <p:nvPr/>
            </p:nvSpPr>
            <p:spPr bwMode="auto">
              <a:xfrm>
                <a:off x="1720094" y="3282538"/>
                <a:ext cx="456449" cy="457493"/>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0" name="Freeform 32">
                <a:extLst>
                  <a:ext uri="{FF2B5EF4-FFF2-40B4-BE49-F238E27FC236}">
                    <a16:creationId xmlns:a16="http://schemas.microsoft.com/office/drawing/2014/main" id="{E70E0B82-E6C2-4899-BA0C-B210970CAC21}"/>
                  </a:ext>
                </a:extLst>
              </p:cNvPr>
              <p:cNvSpPr>
                <a:spLocks/>
              </p:cNvSpPr>
              <p:nvPr/>
            </p:nvSpPr>
            <p:spPr bwMode="auto">
              <a:xfrm>
                <a:off x="1741575" y="3304501"/>
                <a:ext cx="414027" cy="354102"/>
              </a:xfrm>
              <a:custGeom>
                <a:avLst/>
                <a:gdLst>
                  <a:gd name="T0" fmla="*/ 71 w 487"/>
                  <a:gd name="T1" fmla="*/ 416 h 416"/>
                  <a:gd name="T2" fmla="*/ 243 w 487"/>
                  <a:gd name="T3" fmla="*/ 243 h 416"/>
                  <a:gd name="T4" fmla="*/ 416 w 487"/>
                  <a:gd name="T5" fmla="*/ 416 h 416"/>
                  <a:gd name="T6" fmla="*/ 487 w 487"/>
                  <a:gd name="T7" fmla="*/ 243 h 416"/>
                  <a:gd name="T8" fmla="*/ 243 w 487"/>
                  <a:gd name="T9" fmla="*/ 0 h 416"/>
                  <a:gd name="T10" fmla="*/ 0 w 487"/>
                  <a:gd name="T11" fmla="*/ 243 h 416"/>
                  <a:gd name="T12" fmla="*/ 71 w 487"/>
                  <a:gd name="T13" fmla="*/ 416 h 416"/>
                </a:gdLst>
                <a:ahLst/>
                <a:cxnLst>
                  <a:cxn ang="0">
                    <a:pos x="T0" y="T1"/>
                  </a:cxn>
                  <a:cxn ang="0">
                    <a:pos x="T2" y="T3"/>
                  </a:cxn>
                  <a:cxn ang="0">
                    <a:pos x="T4" y="T5"/>
                  </a:cxn>
                  <a:cxn ang="0">
                    <a:pos x="T6" y="T7"/>
                  </a:cxn>
                  <a:cxn ang="0">
                    <a:pos x="T8" y="T9"/>
                  </a:cxn>
                  <a:cxn ang="0">
                    <a:pos x="T10" y="T11"/>
                  </a:cxn>
                  <a:cxn ang="0">
                    <a:pos x="T12" y="T13"/>
                  </a:cxn>
                </a:cxnLst>
                <a:rect l="0" t="0" r="r" b="b"/>
                <a:pathLst>
                  <a:path w="487" h="416">
                    <a:moveTo>
                      <a:pt x="71" y="416"/>
                    </a:moveTo>
                    <a:cubicBezTo>
                      <a:pt x="243" y="243"/>
                      <a:pt x="243" y="243"/>
                      <a:pt x="243" y="243"/>
                    </a:cubicBezTo>
                    <a:cubicBezTo>
                      <a:pt x="416" y="416"/>
                      <a:pt x="416" y="416"/>
                      <a:pt x="416" y="416"/>
                    </a:cubicBezTo>
                    <a:cubicBezTo>
                      <a:pt x="460" y="372"/>
                      <a:pt x="487" y="311"/>
                      <a:pt x="487" y="243"/>
                    </a:cubicBezTo>
                    <a:cubicBezTo>
                      <a:pt x="487" y="109"/>
                      <a:pt x="378" y="0"/>
                      <a:pt x="243" y="0"/>
                    </a:cubicBezTo>
                    <a:cubicBezTo>
                      <a:pt x="109" y="0"/>
                      <a:pt x="0" y="109"/>
                      <a:pt x="0" y="243"/>
                    </a:cubicBezTo>
                    <a:cubicBezTo>
                      <a:pt x="0" y="311"/>
                      <a:pt x="27" y="372"/>
                      <a:pt x="71" y="416"/>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1" name="Freeform 33">
                <a:extLst>
                  <a:ext uri="{FF2B5EF4-FFF2-40B4-BE49-F238E27FC236}">
                    <a16:creationId xmlns:a16="http://schemas.microsoft.com/office/drawing/2014/main" id="{85C19CB8-E51E-4526-9874-1A9F9F6328DF}"/>
                  </a:ext>
                </a:extLst>
              </p:cNvPr>
              <p:cNvSpPr>
                <a:spLocks/>
              </p:cNvSpPr>
              <p:nvPr/>
            </p:nvSpPr>
            <p:spPr bwMode="auto">
              <a:xfrm>
                <a:off x="1741574" y="3304500"/>
                <a:ext cx="354957" cy="354102"/>
              </a:xfrm>
              <a:custGeom>
                <a:avLst/>
                <a:gdLst>
                  <a:gd name="T0" fmla="*/ 243 w 418"/>
                  <a:gd name="T1" fmla="*/ 243 h 416"/>
                  <a:gd name="T2" fmla="*/ 71 w 418"/>
                  <a:gd name="T3" fmla="*/ 416 h 416"/>
                  <a:gd name="T4" fmla="*/ 0 w 418"/>
                  <a:gd name="T5" fmla="*/ 243 h 416"/>
                  <a:gd name="T6" fmla="*/ 243 w 418"/>
                  <a:gd name="T7" fmla="*/ 0 h 416"/>
                  <a:gd name="T8" fmla="*/ 418 w 418"/>
                  <a:gd name="T9" fmla="*/ 73 h 416"/>
                  <a:gd name="T10" fmla="*/ 243 w 418"/>
                  <a:gd name="T11" fmla="*/ 243 h 416"/>
                </a:gdLst>
                <a:ahLst/>
                <a:cxnLst>
                  <a:cxn ang="0">
                    <a:pos x="T0" y="T1"/>
                  </a:cxn>
                  <a:cxn ang="0">
                    <a:pos x="T2" y="T3"/>
                  </a:cxn>
                  <a:cxn ang="0">
                    <a:pos x="T4" y="T5"/>
                  </a:cxn>
                  <a:cxn ang="0">
                    <a:pos x="T6" y="T7"/>
                  </a:cxn>
                  <a:cxn ang="0">
                    <a:pos x="T8" y="T9"/>
                  </a:cxn>
                  <a:cxn ang="0">
                    <a:pos x="T10" y="T11"/>
                  </a:cxn>
                </a:cxnLst>
                <a:rect l="0" t="0" r="r" b="b"/>
                <a:pathLst>
                  <a:path w="418" h="416">
                    <a:moveTo>
                      <a:pt x="243" y="243"/>
                    </a:moveTo>
                    <a:cubicBezTo>
                      <a:pt x="71" y="416"/>
                      <a:pt x="71" y="416"/>
                      <a:pt x="71" y="416"/>
                    </a:cubicBezTo>
                    <a:cubicBezTo>
                      <a:pt x="25" y="370"/>
                      <a:pt x="0" y="308"/>
                      <a:pt x="0" y="243"/>
                    </a:cubicBezTo>
                    <a:cubicBezTo>
                      <a:pt x="0" y="110"/>
                      <a:pt x="110" y="0"/>
                      <a:pt x="243" y="0"/>
                    </a:cubicBezTo>
                    <a:cubicBezTo>
                      <a:pt x="309" y="0"/>
                      <a:pt x="372" y="26"/>
                      <a:pt x="418" y="73"/>
                    </a:cubicBezTo>
                    <a:lnTo>
                      <a:pt x="243" y="243"/>
                    </a:lnTo>
                    <a:close/>
                  </a:path>
                </a:pathLst>
              </a:custGeom>
              <a:solidFill>
                <a:srgbClr val="459B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2" name="Oval 34">
                <a:extLst>
                  <a:ext uri="{FF2B5EF4-FFF2-40B4-BE49-F238E27FC236}">
                    <a16:creationId xmlns:a16="http://schemas.microsoft.com/office/drawing/2014/main" id="{64A22D82-0B9B-4E5A-91A0-72123C6C593B}"/>
                  </a:ext>
                </a:extLst>
              </p:cNvPr>
              <p:cNvSpPr>
                <a:spLocks noChangeArrowheads="1"/>
              </p:cNvSpPr>
              <p:nvPr/>
            </p:nvSpPr>
            <p:spPr bwMode="auto">
              <a:xfrm>
                <a:off x="1839844" y="3403605"/>
                <a:ext cx="216947" cy="21589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35">
                <a:extLst>
                  <a:ext uri="{FF2B5EF4-FFF2-40B4-BE49-F238E27FC236}">
                    <a16:creationId xmlns:a16="http://schemas.microsoft.com/office/drawing/2014/main" id="{9696FA87-7F3F-4E98-A735-050129468E0B}"/>
                  </a:ext>
                </a:extLst>
              </p:cNvPr>
              <p:cNvSpPr>
                <a:spLocks/>
              </p:cNvSpPr>
              <p:nvPr/>
            </p:nvSpPr>
            <p:spPr bwMode="auto">
              <a:xfrm>
                <a:off x="1923080" y="3316820"/>
                <a:ext cx="228224" cy="227675"/>
              </a:xfrm>
              <a:custGeom>
                <a:avLst/>
                <a:gdLst>
                  <a:gd name="T0" fmla="*/ 266 w 268"/>
                  <a:gd name="T1" fmla="*/ 21 h 268"/>
                  <a:gd name="T2" fmla="*/ 247 w 268"/>
                  <a:gd name="T3" fmla="*/ 2 h 268"/>
                  <a:gd name="T4" fmla="*/ 239 w 268"/>
                  <a:gd name="T5" fmla="*/ 2 h 268"/>
                  <a:gd name="T6" fmla="*/ 3 w 268"/>
                  <a:gd name="T7" fmla="*/ 238 h 268"/>
                  <a:gd name="T8" fmla="*/ 3 w 268"/>
                  <a:gd name="T9" fmla="*/ 247 h 268"/>
                  <a:gd name="T10" fmla="*/ 21 w 268"/>
                  <a:gd name="T11" fmla="*/ 266 h 268"/>
                  <a:gd name="T12" fmla="*/ 30 w 268"/>
                  <a:gd name="T13" fmla="*/ 266 h 268"/>
                  <a:gd name="T14" fmla="*/ 266 w 268"/>
                  <a:gd name="T15" fmla="*/ 30 h 268"/>
                  <a:gd name="T16" fmla="*/ 266 w 268"/>
                  <a:gd name="T17" fmla="*/ 21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8" h="268">
                    <a:moveTo>
                      <a:pt x="266" y="21"/>
                    </a:moveTo>
                    <a:cubicBezTo>
                      <a:pt x="247" y="2"/>
                      <a:pt x="247" y="2"/>
                      <a:pt x="247" y="2"/>
                    </a:cubicBezTo>
                    <a:cubicBezTo>
                      <a:pt x="245" y="0"/>
                      <a:pt x="241" y="0"/>
                      <a:pt x="239" y="2"/>
                    </a:cubicBezTo>
                    <a:cubicBezTo>
                      <a:pt x="3" y="238"/>
                      <a:pt x="3" y="238"/>
                      <a:pt x="3" y="238"/>
                    </a:cubicBezTo>
                    <a:cubicBezTo>
                      <a:pt x="0" y="241"/>
                      <a:pt x="0" y="245"/>
                      <a:pt x="3" y="247"/>
                    </a:cubicBezTo>
                    <a:cubicBezTo>
                      <a:pt x="21" y="266"/>
                      <a:pt x="21" y="266"/>
                      <a:pt x="21" y="266"/>
                    </a:cubicBezTo>
                    <a:cubicBezTo>
                      <a:pt x="24" y="268"/>
                      <a:pt x="27" y="268"/>
                      <a:pt x="30" y="266"/>
                    </a:cubicBezTo>
                    <a:cubicBezTo>
                      <a:pt x="266" y="30"/>
                      <a:pt x="266" y="30"/>
                      <a:pt x="266" y="30"/>
                    </a:cubicBezTo>
                    <a:cubicBezTo>
                      <a:pt x="268" y="27"/>
                      <a:pt x="268" y="23"/>
                      <a:pt x="266" y="21"/>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4" name="Oval 36">
                <a:extLst>
                  <a:ext uri="{FF2B5EF4-FFF2-40B4-BE49-F238E27FC236}">
                    <a16:creationId xmlns:a16="http://schemas.microsoft.com/office/drawing/2014/main" id="{016AE9AD-6A91-4DC0-88BA-4C6B92DA6EAC}"/>
                  </a:ext>
                </a:extLst>
              </p:cNvPr>
              <p:cNvSpPr>
                <a:spLocks noChangeArrowheads="1"/>
              </p:cNvSpPr>
              <p:nvPr/>
            </p:nvSpPr>
            <p:spPr bwMode="auto">
              <a:xfrm>
                <a:off x="1896767" y="3466280"/>
                <a:ext cx="110621" cy="110355"/>
              </a:xfrm>
              <a:prstGeom prst="ellipse">
                <a:avLst/>
              </a:pr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5" name="Freeform 37">
                <a:extLst>
                  <a:ext uri="{FF2B5EF4-FFF2-40B4-BE49-F238E27FC236}">
                    <a16:creationId xmlns:a16="http://schemas.microsoft.com/office/drawing/2014/main" id="{12CC3CC5-EB6C-4770-8B8B-FEC355495BDD}"/>
                  </a:ext>
                </a:extLst>
              </p:cNvPr>
              <p:cNvSpPr>
                <a:spLocks/>
              </p:cNvSpPr>
              <p:nvPr/>
            </p:nvSpPr>
            <p:spPr bwMode="auto">
              <a:xfrm>
                <a:off x="2017056" y="3357532"/>
                <a:ext cx="92364" cy="95356"/>
              </a:xfrm>
              <a:custGeom>
                <a:avLst/>
                <a:gdLst>
                  <a:gd name="T0" fmla="*/ 26 w 109"/>
                  <a:gd name="T1" fmla="*/ 112 h 112"/>
                  <a:gd name="T2" fmla="*/ 109 w 109"/>
                  <a:gd name="T3" fmla="*/ 28 h 112"/>
                  <a:gd name="T4" fmla="*/ 83 w 109"/>
                  <a:gd name="T5" fmla="*/ 0 h 112"/>
                  <a:gd name="T6" fmla="*/ 0 w 109"/>
                  <a:gd name="T7" fmla="*/ 83 h 112"/>
                  <a:gd name="T8" fmla="*/ 26 w 109"/>
                  <a:gd name="T9" fmla="*/ 112 h 112"/>
                </a:gdLst>
                <a:ahLst/>
                <a:cxnLst>
                  <a:cxn ang="0">
                    <a:pos x="T0" y="T1"/>
                  </a:cxn>
                  <a:cxn ang="0">
                    <a:pos x="T2" y="T3"/>
                  </a:cxn>
                  <a:cxn ang="0">
                    <a:pos x="T4" y="T5"/>
                  </a:cxn>
                  <a:cxn ang="0">
                    <a:pos x="T6" y="T7"/>
                  </a:cxn>
                  <a:cxn ang="0">
                    <a:pos x="T8" y="T9"/>
                  </a:cxn>
                </a:cxnLst>
                <a:rect l="0" t="0" r="r" b="b"/>
                <a:pathLst>
                  <a:path w="109" h="112">
                    <a:moveTo>
                      <a:pt x="26" y="112"/>
                    </a:moveTo>
                    <a:cubicBezTo>
                      <a:pt x="109" y="28"/>
                      <a:pt x="109" y="28"/>
                      <a:pt x="109" y="28"/>
                    </a:cubicBezTo>
                    <a:cubicBezTo>
                      <a:pt x="101" y="18"/>
                      <a:pt x="92" y="9"/>
                      <a:pt x="83" y="0"/>
                    </a:cubicBezTo>
                    <a:cubicBezTo>
                      <a:pt x="0" y="83"/>
                      <a:pt x="0" y="83"/>
                      <a:pt x="0" y="83"/>
                    </a:cubicBezTo>
                    <a:cubicBezTo>
                      <a:pt x="10" y="91"/>
                      <a:pt x="19" y="101"/>
                      <a:pt x="26" y="112"/>
                    </a:cubicBezTo>
                    <a:close/>
                  </a:path>
                </a:pathLst>
              </a:custGeom>
              <a:solidFill>
                <a:srgbClr val="0137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6" name="Freeform 38">
                <a:extLst>
                  <a:ext uri="{FF2B5EF4-FFF2-40B4-BE49-F238E27FC236}">
                    <a16:creationId xmlns:a16="http://schemas.microsoft.com/office/drawing/2014/main" id="{983A4ED5-D6B0-4243-890B-B32D9AE43F9F}"/>
                  </a:ext>
                </a:extLst>
              </p:cNvPr>
              <p:cNvSpPr>
                <a:spLocks/>
              </p:cNvSpPr>
              <p:nvPr/>
            </p:nvSpPr>
            <p:spPr bwMode="auto">
              <a:xfrm>
                <a:off x="2087401" y="3343068"/>
                <a:ext cx="37590" cy="38036"/>
              </a:xfrm>
              <a:custGeom>
                <a:avLst/>
                <a:gdLst>
                  <a:gd name="T0" fmla="*/ 26 w 44"/>
                  <a:gd name="T1" fmla="*/ 45 h 45"/>
                  <a:gd name="T2" fmla="*/ 44 w 44"/>
                  <a:gd name="T3" fmla="*/ 27 h 45"/>
                  <a:gd name="T4" fmla="*/ 18 w 44"/>
                  <a:gd name="T5" fmla="*/ 0 h 45"/>
                  <a:gd name="T6" fmla="*/ 0 w 44"/>
                  <a:gd name="T7" fmla="*/ 17 h 45"/>
                  <a:gd name="T8" fmla="*/ 26 w 44"/>
                  <a:gd name="T9" fmla="*/ 45 h 45"/>
                </a:gdLst>
                <a:ahLst/>
                <a:cxnLst>
                  <a:cxn ang="0">
                    <a:pos x="T0" y="T1"/>
                  </a:cxn>
                  <a:cxn ang="0">
                    <a:pos x="T2" y="T3"/>
                  </a:cxn>
                  <a:cxn ang="0">
                    <a:pos x="T4" y="T5"/>
                  </a:cxn>
                  <a:cxn ang="0">
                    <a:pos x="T6" y="T7"/>
                  </a:cxn>
                  <a:cxn ang="0">
                    <a:pos x="T8" y="T9"/>
                  </a:cxn>
                </a:cxnLst>
                <a:rect l="0" t="0" r="r" b="b"/>
                <a:pathLst>
                  <a:path w="44" h="45">
                    <a:moveTo>
                      <a:pt x="26" y="45"/>
                    </a:moveTo>
                    <a:cubicBezTo>
                      <a:pt x="44" y="27"/>
                      <a:pt x="44" y="27"/>
                      <a:pt x="44" y="27"/>
                    </a:cubicBezTo>
                    <a:cubicBezTo>
                      <a:pt x="36" y="18"/>
                      <a:pt x="27" y="8"/>
                      <a:pt x="18" y="0"/>
                    </a:cubicBezTo>
                    <a:cubicBezTo>
                      <a:pt x="0" y="17"/>
                      <a:pt x="0" y="17"/>
                      <a:pt x="0" y="17"/>
                    </a:cubicBezTo>
                    <a:cubicBezTo>
                      <a:pt x="9" y="26"/>
                      <a:pt x="18" y="35"/>
                      <a:pt x="26" y="45"/>
                    </a:cubicBez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39">
                <a:extLst>
                  <a:ext uri="{FF2B5EF4-FFF2-40B4-BE49-F238E27FC236}">
                    <a16:creationId xmlns:a16="http://schemas.microsoft.com/office/drawing/2014/main" id="{5398B3C9-5FA5-4160-A765-3A3DFD1B2AC8}"/>
                  </a:ext>
                </a:extLst>
              </p:cNvPr>
              <p:cNvSpPr>
                <a:spLocks/>
              </p:cNvSpPr>
              <p:nvPr/>
            </p:nvSpPr>
            <p:spPr bwMode="auto">
              <a:xfrm>
                <a:off x="1893547" y="3312533"/>
                <a:ext cx="254001" cy="253925"/>
              </a:xfrm>
              <a:custGeom>
                <a:avLst/>
                <a:gdLst>
                  <a:gd name="T0" fmla="*/ 291 w 299"/>
                  <a:gd name="T1" fmla="*/ 8 h 299"/>
                  <a:gd name="T2" fmla="*/ 291 w 299"/>
                  <a:gd name="T3" fmla="*/ 8 h 299"/>
                  <a:gd name="T4" fmla="*/ 264 w 299"/>
                  <a:gd name="T5" fmla="*/ 8 h 299"/>
                  <a:gd name="T6" fmla="*/ 95 w 299"/>
                  <a:gd name="T7" fmla="*/ 177 h 299"/>
                  <a:gd name="T8" fmla="*/ 64 w 299"/>
                  <a:gd name="T9" fmla="*/ 169 h 299"/>
                  <a:gd name="T10" fmla="*/ 0 w 299"/>
                  <a:gd name="T11" fmla="*/ 234 h 299"/>
                  <a:gd name="T12" fmla="*/ 64 w 299"/>
                  <a:gd name="T13" fmla="*/ 299 h 299"/>
                  <a:gd name="T14" fmla="*/ 129 w 299"/>
                  <a:gd name="T15" fmla="*/ 234 h 299"/>
                  <a:gd name="T16" fmla="*/ 122 w 299"/>
                  <a:gd name="T17" fmla="*/ 204 h 299"/>
                  <a:gd name="T18" fmla="*/ 291 w 299"/>
                  <a:gd name="T19" fmla="*/ 35 h 299"/>
                  <a:gd name="T20" fmla="*/ 291 w 299"/>
                  <a:gd name="T21" fmla="*/ 8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299">
                    <a:moveTo>
                      <a:pt x="291" y="8"/>
                    </a:moveTo>
                    <a:cubicBezTo>
                      <a:pt x="291" y="8"/>
                      <a:pt x="291" y="8"/>
                      <a:pt x="291" y="8"/>
                    </a:cubicBezTo>
                    <a:cubicBezTo>
                      <a:pt x="284" y="0"/>
                      <a:pt x="272" y="0"/>
                      <a:pt x="264" y="8"/>
                    </a:cubicBezTo>
                    <a:cubicBezTo>
                      <a:pt x="95" y="177"/>
                      <a:pt x="95" y="177"/>
                      <a:pt x="95" y="177"/>
                    </a:cubicBezTo>
                    <a:cubicBezTo>
                      <a:pt x="86" y="172"/>
                      <a:pt x="75" y="169"/>
                      <a:pt x="64" y="169"/>
                    </a:cubicBezTo>
                    <a:cubicBezTo>
                      <a:pt x="29" y="169"/>
                      <a:pt x="0" y="199"/>
                      <a:pt x="0" y="234"/>
                    </a:cubicBezTo>
                    <a:cubicBezTo>
                      <a:pt x="0" y="270"/>
                      <a:pt x="29" y="299"/>
                      <a:pt x="64" y="299"/>
                    </a:cubicBezTo>
                    <a:cubicBezTo>
                      <a:pt x="100" y="299"/>
                      <a:pt x="129" y="270"/>
                      <a:pt x="129" y="234"/>
                    </a:cubicBezTo>
                    <a:cubicBezTo>
                      <a:pt x="129" y="223"/>
                      <a:pt x="127" y="213"/>
                      <a:pt x="122" y="204"/>
                    </a:cubicBezTo>
                    <a:cubicBezTo>
                      <a:pt x="291" y="35"/>
                      <a:pt x="291" y="35"/>
                      <a:pt x="291" y="35"/>
                    </a:cubicBezTo>
                    <a:cubicBezTo>
                      <a:pt x="299" y="27"/>
                      <a:pt x="299" y="15"/>
                      <a:pt x="291" y="8"/>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8" name="Oval 117">
                <a:extLst>
                  <a:ext uri="{FF2B5EF4-FFF2-40B4-BE49-F238E27FC236}">
                    <a16:creationId xmlns:a16="http://schemas.microsoft.com/office/drawing/2014/main" id="{3959F33D-0B4E-4579-B113-41CE8BCF6041}"/>
                  </a:ext>
                </a:extLst>
              </p:cNvPr>
              <p:cNvSpPr>
                <a:spLocks noChangeArrowheads="1"/>
              </p:cNvSpPr>
              <p:nvPr/>
            </p:nvSpPr>
            <p:spPr bwMode="auto">
              <a:xfrm>
                <a:off x="1927373" y="3490920"/>
                <a:ext cx="41886" cy="417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41">
                <a:extLst>
                  <a:ext uri="{FF2B5EF4-FFF2-40B4-BE49-F238E27FC236}">
                    <a16:creationId xmlns:a16="http://schemas.microsoft.com/office/drawing/2014/main" id="{5FD5D789-4DAE-4D9F-A7B1-75CDA4CBEC54}"/>
                  </a:ext>
                </a:extLst>
              </p:cNvPr>
              <p:cNvSpPr>
                <a:spLocks/>
              </p:cNvSpPr>
              <p:nvPr/>
            </p:nvSpPr>
            <p:spPr bwMode="auto">
              <a:xfrm>
                <a:off x="1927372" y="3490925"/>
                <a:ext cx="40812" cy="33214"/>
              </a:xfrm>
              <a:custGeom>
                <a:avLst/>
                <a:gdLst>
                  <a:gd name="T0" fmla="*/ 5 w 48"/>
                  <a:gd name="T1" fmla="*/ 36 h 39"/>
                  <a:gd name="T2" fmla="*/ 29 w 48"/>
                  <a:gd name="T3" fmla="*/ 12 h 39"/>
                  <a:gd name="T4" fmla="*/ 48 w 48"/>
                  <a:gd name="T5" fmla="*/ 21 h 39"/>
                  <a:gd name="T6" fmla="*/ 24 w 48"/>
                  <a:gd name="T7" fmla="*/ 0 h 39"/>
                  <a:gd name="T8" fmla="*/ 0 w 48"/>
                  <a:gd name="T9" fmla="*/ 24 h 39"/>
                  <a:gd name="T10" fmla="*/ 5 w 48"/>
                  <a:gd name="T11" fmla="*/ 39 h 39"/>
                  <a:gd name="T12" fmla="*/ 5 w 48"/>
                  <a:gd name="T13" fmla="*/ 36 h 39"/>
                </a:gdLst>
                <a:ahLst/>
                <a:cxnLst>
                  <a:cxn ang="0">
                    <a:pos x="T0" y="T1"/>
                  </a:cxn>
                  <a:cxn ang="0">
                    <a:pos x="T2" y="T3"/>
                  </a:cxn>
                  <a:cxn ang="0">
                    <a:pos x="T4" y="T5"/>
                  </a:cxn>
                  <a:cxn ang="0">
                    <a:pos x="T6" y="T7"/>
                  </a:cxn>
                  <a:cxn ang="0">
                    <a:pos x="T8" y="T9"/>
                  </a:cxn>
                  <a:cxn ang="0">
                    <a:pos x="T10" y="T11"/>
                  </a:cxn>
                  <a:cxn ang="0">
                    <a:pos x="T12" y="T13"/>
                  </a:cxn>
                </a:cxnLst>
                <a:rect l="0" t="0" r="r" b="b"/>
                <a:pathLst>
                  <a:path w="48" h="39">
                    <a:moveTo>
                      <a:pt x="5" y="36"/>
                    </a:moveTo>
                    <a:cubicBezTo>
                      <a:pt x="5" y="23"/>
                      <a:pt x="16" y="12"/>
                      <a:pt x="29" y="12"/>
                    </a:cubicBezTo>
                    <a:cubicBezTo>
                      <a:pt x="37" y="12"/>
                      <a:pt x="44" y="16"/>
                      <a:pt x="48" y="21"/>
                    </a:cubicBezTo>
                    <a:cubicBezTo>
                      <a:pt x="47" y="9"/>
                      <a:pt x="37" y="0"/>
                      <a:pt x="24" y="0"/>
                    </a:cubicBezTo>
                    <a:cubicBezTo>
                      <a:pt x="11" y="0"/>
                      <a:pt x="0" y="11"/>
                      <a:pt x="0" y="24"/>
                    </a:cubicBezTo>
                    <a:cubicBezTo>
                      <a:pt x="0" y="30"/>
                      <a:pt x="2" y="35"/>
                      <a:pt x="5" y="39"/>
                    </a:cubicBezTo>
                    <a:cubicBezTo>
                      <a:pt x="5" y="38"/>
                      <a:pt x="5" y="37"/>
                      <a:pt x="5" y="36"/>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20" name="Group 119">
              <a:extLst>
                <a:ext uri="{FF2B5EF4-FFF2-40B4-BE49-F238E27FC236}">
                  <a16:creationId xmlns:a16="http://schemas.microsoft.com/office/drawing/2014/main" id="{04F45AC8-C635-4EA0-89F4-F5F191FCF283}"/>
                </a:ext>
              </a:extLst>
            </p:cNvPr>
            <p:cNvGrpSpPr/>
            <p:nvPr/>
          </p:nvGrpSpPr>
          <p:grpSpPr>
            <a:xfrm>
              <a:off x="6478196" y="3679217"/>
              <a:ext cx="345172" cy="524972"/>
              <a:chOff x="7170421" y="3205238"/>
              <a:chExt cx="585448" cy="890409"/>
            </a:xfrm>
          </p:grpSpPr>
          <p:sp>
            <p:nvSpPr>
              <p:cNvPr id="121" name="Freeform 10">
                <a:extLst>
                  <a:ext uri="{FF2B5EF4-FFF2-40B4-BE49-F238E27FC236}">
                    <a16:creationId xmlns:a16="http://schemas.microsoft.com/office/drawing/2014/main" id="{7F804210-C6A5-49B9-BA2A-05EE4022013C}"/>
                  </a:ext>
                </a:extLst>
              </p:cNvPr>
              <p:cNvSpPr>
                <a:spLocks/>
              </p:cNvSpPr>
              <p:nvPr/>
            </p:nvSpPr>
            <p:spPr bwMode="auto">
              <a:xfrm>
                <a:off x="7410358" y="4063771"/>
                <a:ext cx="107706" cy="31876"/>
              </a:xfrm>
              <a:custGeom>
                <a:avLst/>
                <a:gdLst>
                  <a:gd name="T0" fmla="*/ 0 w 64"/>
                  <a:gd name="T1" fmla="*/ 0 h 19"/>
                  <a:gd name="T2" fmla="*/ 32 w 64"/>
                  <a:gd name="T3" fmla="*/ 19 h 19"/>
                  <a:gd name="T4" fmla="*/ 64 w 64"/>
                  <a:gd name="T5" fmla="*/ 0 h 19"/>
                  <a:gd name="T6" fmla="*/ 0 w 64"/>
                  <a:gd name="T7" fmla="*/ 0 h 19"/>
                </a:gdLst>
                <a:ahLst/>
                <a:cxnLst>
                  <a:cxn ang="0">
                    <a:pos x="T0" y="T1"/>
                  </a:cxn>
                  <a:cxn ang="0">
                    <a:pos x="T2" y="T3"/>
                  </a:cxn>
                  <a:cxn ang="0">
                    <a:pos x="T4" y="T5"/>
                  </a:cxn>
                  <a:cxn ang="0">
                    <a:pos x="T6" y="T7"/>
                  </a:cxn>
                </a:cxnLst>
                <a:rect l="0" t="0" r="r" b="b"/>
                <a:pathLst>
                  <a:path w="64" h="19">
                    <a:moveTo>
                      <a:pt x="0" y="0"/>
                    </a:moveTo>
                    <a:cubicBezTo>
                      <a:pt x="0" y="0"/>
                      <a:pt x="2" y="19"/>
                      <a:pt x="32" y="19"/>
                    </a:cubicBezTo>
                    <a:cubicBezTo>
                      <a:pt x="61" y="19"/>
                      <a:pt x="64" y="0"/>
                      <a:pt x="64" y="0"/>
                    </a:cubicBezTo>
                    <a:lnTo>
                      <a:pt x="0" y="0"/>
                    </a:lnTo>
                    <a:close/>
                  </a:path>
                </a:pathLst>
              </a:custGeom>
              <a:solidFill>
                <a:srgbClr val="0137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3" name="Freeform 11">
                <a:extLst>
                  <a:ext uri="{FF2B5EF4-FFF2-40B4-BE49-F238E27FC236}">
                    <a16:creationId xmlns:a16="http://schemas.microsoft.com/office/drawing/2014/main" id="{2210BDE0-44B0-403F-A738-71E0D7F1CFB4}"/>
                  </a:ext>
                </a:extLst>
              </p:cNvPr>
              <p:cNvSpPr>
                <a:spLocks/>
              </p:cNvSpPr>
              <p:nvPr/>
            </p:nvSpPr>
            <p:spPr bwMode="auto">
              <a:xfrm>
                <a:off x="7343176" y="3851263"/>
                <a:ext cx="243137" cy="212508"/>
              </a:xfrm>
              <a:custGeom>
                <a:avLst/>
                <a:gdLst>
                  <a:gd name="T0" fmla="*/ 72 w 144"/>
                  <a:gd name="T1" fmla="*/ 0 h 126"/>
                  <a:gd name="T2" fmla="*/ 72 w 144"/>
                  <a:gd name="T3" fmla="*/ 0 h 126"/>
                  <a:gd name="T4" fmla="*/ 0 w 144"/>
                  <a:gd name="T5" fmla="*/ 0 h 126"/>
                  <a:gd name="T6" fmla="*/ 0 w 144"/>
                  <a:gd name="T7" fmla="*/ 101 h 126"/>
                  <a:gd name="T8" fmla="*/ 40 w 144"/>
                  <a:gd name="T9" fmla="*/ 126 h 126"/>
                  <a:gd name="T10" fmla="*/ 72 w 144"/>
                  <a:gd name="T11" fmla="*/ 126 h 126"/>
                  <a:gd name="T12" fmla="*/ 72 w 144"/>
                  <a:gd name="T13" fmla="*/ 126 h 126"/>
                  <a:gd name="T14" fmla="*/ 103 w 144"/>
                  <a:gd name="T15" fmla="*/ 126 h 126"/>
                  <a:gd name="T16" fmla="*/ 144 w 144"/>
                  <a:gd name="T17" fmla="*/ 101 h 126"/>
                  <a:gd name="T18" fmla="*/ 144 w 144"/>
                  <a:gd name="T19" fmla="*/ 0 h 126"/>
                  <a:gd name="T20" fmla="*/ 72 w 144"/>
                  <a:gd name="T2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126">
                    <a:moveTo>
                      <a:pt x="72" y="0"/>
                    </a:moveTo>
                    <a:cubicBezTo>
                      <a:pt x="72" y="0"/>
                      <a:pt x="72" y="0"/>
                      <a:pt x="72" y="0"/>
                    </a:cubicBezTo>
                    <a:cubicBezTo>
                      <a:pt x="0" y="0"/>
                      <a:pt x="0" y="0"/>
                      <a:pt x="0" y="0"/>
                    </a:cubicBezTo>
                    <a:cubicBezTo>
                      <a:pt x="0" y="101"/>
                      <a:pt x="0" y="101"/>
                      <a:pt x="0" y="101"/>
                    </a:cubicBezTo>
                    <a:cubicBezTo>
                      <a:pt x="0" y="101"/>
                      <a:pt x="4" y="126"/>
                      <a:pt x="40" y="126"/>
                    </a:cubicBezTo>
                    <a:cubicBezTo>
                      <a:pt x="72" y="126"/>
                      <a:pt x="72" y="126"/>
                      <a:pt x="72" y="126"/>
                    </a:cubicBezTo>
                    <a:cubicBezTo>
                      <a:pt x="72" y="126"/>
                      <a:pt x="72" y="126"/>
                      <a:pt x="72" y="126"/>
                    </a:cubicBezTo>
                    <a:cubicBezTo>
                      <a:pt x="103" y="126"/>
                      <a:pt x="103" y="126"/>
                      <a:pt x="103" y="126"/>
                    </a:cubicBezTo>
                    <a:cubicBezTo>
                      <a:pt x="140" y="126"/>
                      <a:pt x="144" y="101"/>
                      <a:pt x="144" y="101"/>
                    </a:cubicBezTo>
                    <a:cubicBezTo>
                      <a:pt x="144" y="0"/>
                      <a:pt x="144" y="0"/>
                      <a:pt x="144" y="0"/>
                    </a:cubicBezTo>
                    <a:lnTo>
                      <a:pt x="72"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4" name="Freeform 12">
                <a:extLst>
                  <a:ext uri="{FF2B5EF4-FFF2-40B4-BE49-F238E27FC236}">
                    <a16:creationId xmlns:a16="http://schemas.microsoft.com/office/drawing/2014/main" id="{C9B35628-4B00-4B95-AE54-58E94D74D11C}"/>
                  </a:ext>
                </a:extLst>
              </p:cNvPr>
              <p:cNvSpPr>
                <a:spLocks/>
              </p:cNvSpPr>
              <p:nvPr/>
            </p:nvSpPr>
            <p:spPr bwMode="auto">
              <a:xfrm>
                <a:off x="7170421" y="3205238"/>
                <a:ext cx="585448" cy="651338"/>
              </a:xfrm>
              <a:custGeom>
                <a:avLst/>
                <a:gdLst>
                  <a:gd name="T0" fmla="*/ 323 w 347"/>
                  <a:gd name="T1" fmla="*/ 88 h 386"/>
                  <a:gd name="T2" fmla="*/ 174 w 347"/>
                  <a:gd name="T3" fmla="*/ 0 h 386"/>
                  <a:gd name="T4" fmla="*/ 25 w 347"/>
                  <a:gd name="T5" fmla="*/ 88 h 386"/>
                  <a:gd name="T6" fmla="*/ 5 w 347"/>
                  <a:gd name="T7" fmla="*/ 194 h 386"/>
                  <a:gd name="T8" fmla="*/ 60 w 347"/>
                  <a:gd name="T9" fmla="*/ 296 h 386"/>
                  <a:gd name="T10" fmla="*/ 83 w 347"/>
                  <a:gd name="T11" fmla="*/ 367 h 386"/>
                  <a:gd name="T12" fmla="*/ 102 w 347"/>
                  <a:gd name="T13" fmla="*/ 384 h 386"/>
                  <a:gd name="T14" fmla="*/ 174 w 347"/>
                  <a:gd name="T15" fmla="*/ 384 h 386"/>
                  <a:gd name="T16" fmla="*/ 246 w 347"/>
                  <a:gd name="T17" fmla="*/ 384 h 386"/>
                  <a:gd name="T18" fmla="*/ 265 w 347"/>
                  <a:gd name="T19" fmla="*/ 367 h 386"/>
                  <a:gd name="T20" fmla="*/ 288 w 347"/>
                  <a:gd name="T21" fmla="*/ 296 h 386"/>
                  <a:gd name="T22" fmla="*/ 343 w 347"/>
                  <a:gd name="T23" fmla="*/ 194 h 386"/>
                  <a:gd name="T24" fmla="*/ 323 w 347"/>
                  <a:gd name="T25" fmla="*/ 88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386">
                    <a:moveTo>
                      <a:pt x="323" y="88"/>
                    </a:moveTo>
                    <a:cubicBezTo>
                      <a:pt x="305" y="53"/>
                      <a:pt x="253" y="0"/>
                      <a:pt x="174" y="0"/>
                    </a:cubicBezTo>
                    <a:cubicBezTo>
                      <a:pt x="95" y="0"/>
                      <a:pt x="43" y="53"/>
                      <a:pt x="25" y="88"/>
                    </a:cubicBezTo>
                    <a:cubicBezTo>
                      <a:pt x="7" y="123"/>
                      <a:pt x="0" y="152"/>
                      <a:pt x="5" y="194"/>
                    </a:cubicBezTo>
                    <a:cubicBezTo>
                      <a:pt x="10" y="235"/>
                      <a:pt x="42" y="271"/>
                      <a:pt x="60" y="296"/>
                    </a:cubicBezTo>
                    <a:cubicBezTo>
                      <a:pt x="78" y="321"/>
                      <a:pt x="83" y="349"/>
                      <a:pt x="83" y="367"/>
                    </a:cubicBezTo>
                    <a:cubicBezTo>
                      <a:pt x="83" y="386"/>
                      <a:pt x="102" y="384"/>
                      <a:pt x="102" y="384"/>
                    </a:cubicBezTo>
                    <a:cubicBezTo>
                      <a:pt x="174" y="384"/>
                      <a:pt x="174" y="384"/>
                      <a:pt x="174" y="384"/>
                    </a:cubicBezTo>
                    <a:cubicBezTo>
                      <a:pt x="246" y="384"/>
                      <a:pt x="246" y="384"/>
                      <a:pt x="246" y="384"/>
                    </a:cubicBezTo>
                    <a:cubicBezTo>
                      <a:pt x="246" y="384"/>
                      <a:pt x="265" y="386"/>
                      <a:pt x="265" y="367"/>
                    </a:cubicBezTo>
                    <a:cubicBezTo>
                      <a:pt x="265" y="349"/>
                      <a:pt x="270" y="321"/>
                      <a:pt x="288" y="296"/>
                    </a:cubicBezTo>
                    <a:cubicBezTo>
                      <a:pt x="306" y="271"/>
                      <a:pt x="338" y="235"/>
                      <a:pt x="343" y="194"/>
                    </a:cubicBezTo>
                    <a:cubicBezTo>
                      <a:pt x="347" y="152"/>
                      <a:pt x="341" y="123"/>
                      <a:pt x="323" y="88"/>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5" name="Freeform 13">
                <a:extLst>
                  <a:ext uri="{FF2B5EF4-FFF2-40B4-BE49-F238E27FC236}">
                    <a16:creationId xmlns:a16="http://schemas.microsoft.com/office/drawing/2014/main" id="{C0FD9C6F-927B-4D80-A315-3554A848C97B}"/>
                  </a:ext>
                </a:extLst>
              </p:cNvPr>
              <p:cNvSpPr>
                <a:spLocks/>
              </p:cNvSpPr>
              <p:nvPr/>
            </p:nvSpPr>
            <p:spPr bwMode="auto">
              <a:xfrm>
                <a:off x="7435951" y="3205238"/>
                <a:ext cx="319916" cy="651338"/>
              </a:xfrm>
              <a:custGeom>
                <a:avLst/>
                <a:gdLst>
                  <a:gd name="T0" fmla="*/ 166 w 190"/>
                  <a:gd name="T1" fmla="*/ 88 h 386"/>
                  <a:gd name="T2" fmla="*/ 17 w 190"/>
                  <a:gd name="T3" fmla="*/ 0 h 386"/>
                  <a:gd name="T4" fmla="*/ 0 w 190"/>
                  <a:gd name="T5" fmla="*/ 0 h 386"/>
                  <a:gd name="T6" fmla="*/ 133 w 190"/>
                  <a:gd name="T7" fmla="*/ 88 h 386"/>
                  <a:gd name="T8" fmla="*/ 153 w 190"/>
                  <a:gd name="T9" fmla="*/ 194 h 386"/>
                  <a:gd name="T10" fmla="*/ 98 w 190"/>
                  <a:gd name="T11" fmla="*/ 296 h 386"/>
                  <a:gd name="T12" fmla="*/ 75 w 190"/>
                  <a:gd name="T13" fmla="*/ 367 h 386"/>
                  <a:gd name="T14" fmla="*/ 58 w 190"/>
                  <a:gd name="T15" fmla="*/ 384 h 386"/>
                  <a:gd name="T16" fmla="*/ 89 w 190"/>
                  <a:gd name="T17" fmla="*/ 384 h 386"/>
                  <a:gd name="T18" fmla="*/ 108 w 190"/>
                  <a:gd name="T19" fmla="*/ 367 h 386"/>
                  <a:gd name="T20" fmla="*/ 131 w 190"/>
                  <a:gd name="T21" fmla="*/ 296 h 386"/>
                  <a:gd name="T22" fmla="*/ 186 w 190"/>
                  <a:gd name="T23" fmla="*/ 194 h 386"/>
                  <a:gd name="T24" fmla="*/ 166 w 190"/>
                  <a:gd name="T25" fmla="*/ 88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386">
                    <a:moveTo>
                      <a:pt x="166" y="88"/>
                    </a:moveTo>
                    <a:cubicBezTo>
                      <a:pt x="148" y="53"/>
                      <a:pt x="96" y="0"/>
                      <a:pt x="17" y="0"/>
                    </a:cubicBezTo>
                    <a:cubicBezTo>
                      <a:pt x="11" y="0"/>
                      <a:pt x="6" y="0"/>
                      <a:pt x="0" y="0"/>
                    </a:cubicBezTo>
                    <a:cubicBezTo>
                      <a:pt x="70" y="7"/>
                      <a:pt x="116" y="55"/>
                      <a:pt x="133" y="88"/>
                    </a:cubicBezTo>
                    <a:cubicBezTo>
                      <a:pt x="151" y="123"/>
                      <a:pt x="158" y="152"/>
                      <a:pt x="153" y="194"/>
                    </a:cubicBezTo>
                    <a:cubicBezTo>
                      <a:pt x="148" y="235"/>
                      <a:pt x="116" y="271"/>
                      <a:pt x="98" y="296"/>
                    </a:cubicBezTo>
                    <a:cubicBezTo>
                      <a:pt x="80" y="321"/>
                      <a:pt x="75" y="349"/>
                      <a:pt x="75" y="367"/>
                    </a:cubicBezTo>
                    <a:cubicBezTo>
                      <a:pt x="75" y="383"/>
                      <a:pt x="62" y="384"/>
                      <a:pt x="58" y="384"/>
                    </a:cubicBezTo>
                    <a:cubicBezTo>
                      <a:pt x="89" y="384"/>
                      <a:pt x="89" y="384"/>
                      <a:pt x="89" y="384"/>
                    </a:cubicBezTo>
                    <a:cubicBezTo>
                      <a:pt x="89" y="384"/>
                      <a:pt x="108" y="386"/>
                      <a:pt x="108" y="367"/>
                    </a:cubicBezTo>
                    <a:cubicBezTo>
                      <a:pt x="108" y="349"/>
                      <a:pt x="113" y="321"/>
                      <a:pt x="131" y="296"/>
                    </a:cubicBezTo>
                    <a:cubicBezTo>
                      <a:pt x="149" y="271"/>
                      <a:pt x="181" y="235"/>
                      <a:pt x="186" y="194"/>
                    </a:cubicBezTo>
                    <a:cubicBezTo>
                      <a:pt x="190" y="152"/>
                      <a:pt x="184" y="123"/>
                      <a:pt x="166" y="88"/>
                    </a:cubicBez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6" name="Freeform 14">
                <a:extLst>
                  <a:ext uri="{FF2B5EF4-FFF2-40B4-BE49-F238E27FC236}">
                    <a16:creationId xmlns:a16="http://schemas.microsoft.com/office/drawing/2014/main" id="{B59029D8-F0D7-4D8B-9C32-E2D8CAABB5EF}"/>
                  </a:ext>
                </a:extLst>
              </p:cNvPr>
              <p:cNvSpPr>
                <a:spLocks/>
              </p:cNvSpPr>
              <p:nvPr/>
            </p:nvSpPr>
            <p:spPr bwMode="auto">
              <a:xfrm>
                <a:off x="7323981" y="3874639"/>
                <a:ext cx="278327" cy="65878"/>
              </a:xfrm>
              <a:custGeom>
                <a:avLst/>
                <a:gdLst>
                  <a:gd name="T0" fmla="*/ 157 w 165"/>
                  <a:gd name="T1" fmla="*/ 39 h 39"/>
                  <a:gd name="T2" fmla="*/ 7 w 165"/>
                  <a:gd name="T3" fmla="*/ 18 h 39"/>
                  <a:gd name="T4" fmla="*/ 0 w 165"/>
                  <a:gd name="T5" fmla="*/ 11 h 39"/>
                  <a:gd name="T6" fmla="*/ 0 w 165"/>
                  <a:gd name="T7" fmla="*/ 7 h 39"/>
                  <a:gd name="T8" fmla="*/ 7 w 165"/>
                  <a:gd name="T9" fmla="*/ 0 h 39"/>
                  <a:gd name="T10" fmla="*/ 157 w 165"/>
                  <a:gd name="T11" fmla="*/ 21 h 39"/>
                  <a:gd name="T12" fmla="*/ 165 w 165"/>
                  <a:gd name="T13" fmla="*/ 30 h 39"/>
                  <a:gd name="T14" fmla="*/ 165 w 165"/>
                  <a:gd name="T15" fmla="*/ 30 h 39"/>
                  <a:gd name="T16" fmla="*/ 157 w 165"/>
                  <a:gd name="T17"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39">
                    <a:moveTo>
                      <a:pt x="157" y="39"/>
                    </a:moveTo>
                    <a:cubicBezTo>
                      <a:pt x="7" y="18"/>
                      <a:pt x="7" y="18"/>
                      <a:pt x="7" y="18"/>
                    </a:cubicBezTo>
                    <a:cubicBezTo>
                      <a:pt x="3" y="18"/>
                      <a:pt x="0" y="14"/>
                      <a:pt x="0" y="11"/>
                    </a:cubicBezTo>
                    <a:cubicBezTo>
                      <a:pt x="0" y="7"/>
                      <a:pt x="0" y="7"/>
                      <a:pt x="0" y="7"/>
                    </a:cubicBezTo>
                    <a:cubicBezTo>
                      <a:pt x="0" y="3"/>
                      <a:pt x="3" y="0"/>
                      <a:pt x="7" y="0"/>
                    </a:cubicBezTo>
                    <a:cubicBezTo>
                      <a:pt x="157" y="21"/>
                      <a:pt x="157" y="21"/>
                      <a:pt x="157" y="21"/>
                    </a:cubicBezTo>
                    <a:cubicBezTo>
                      <a:pt x="161" y="21"/>
                      <a:pt x="165" y="25"/>
                      <a:pt x="165" y="30"/>
                    </a:cubicBezTo>
                    <a:cubicBezTo>
                      <a:pt x="165" y="30"/>
                      <a:pt x="165" y="30"/>
                      <a:pt x="165" y="30"/>
                    </a:cubicBezTo>
                    <a:cubicBezTo>
                      <a:pt x="165" y="35"/>
                      <a:pt x="161" y="39"/>
                      <a:pt x="157" y="39"/>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7" name="Freeform 15">
                <a:extLst>
                  <a:ext uri="{FF2B5EF4-FFF2-40B4-BE49-F238E27FC236}">
                    <a16:creationId xmlns:a16="http://schemas.microsoft.com/office/drawing/2014/main" id="{C01A9439-E23F-41C5-A297-C2D3E18282F1}"/>
                  </a:ext>
                </a:extLst>
              </p:cNvPr>
              <p:cNvSpPr>
                <a:spLocks/>
              </p:cNvSpPr>
              <p:nvPr/>
            </p:nvSpPr>
            <p:spPr bwMode="auto">
              <a:xfrm>
                <a:off x="7323981" y="3915015"/>
                <a:ext cx="278327" cy="65878"/>
              </a:xfrm>
              <a:custGeom>
                <a:avLst/>
                <a:gdLst>
                  <a:gd name="T0" fmla="*/ 157 w 165"/>
                  <a:gd name="T1" fmla="*/ 39 h 39"/>
                  <a:gd name="T2" fmla="*/ 7 w 165"/>
                  <a:gd name="T3" fmla="*/ 18 h 39"/>
                  <a:gd name="T4" fmla="*/ 0 w 165"/>
                  <a:gd name="T5" fmla="*/ 11 h 39"/>
                  <a:gd name="T6" fmla="*/ 0 w 165"/>
                  <a:gd name="T7" fmla="*/ 7 h 39"/>
                  <a:gd name="T8" fmla="*/ 7 w 165"/>
                  <a:gd name="T9" fmla="*/ 0 h 39"/>
                  <a:gd name="T10" fmla="*/ 157 w 165"/>
                  <a:gd name="T11" fmla="*/ 21 h 39"/>
                  <a:gd name="T12" fmla="*/ 165 w 165"/>
                  <a:gd name="T13" fmla="*/ 30 h 39"/>
                  <a:gd name="T14" fmla="*/ 165 w 165"/>
                  <a:gd name="T15" fmla="*/ 30 h 39"/>
                  <a:gd name="T16" fmla="*/ 157 w 165"/>
                  <a:gd name="T17"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39">
                    <a:moveTo>
                      <a:pt x="157" y="39"/>
                    </a:moveTo>
                    <a:cubicBezTo>
                      <a:pt x="7" y="18"/>
                      <a:pt x="7" y="18"/>
                      <a:pt x="7" y="18"/>
                    </a:cubicBezTo>
                    <a:cubicBezTo>
                      <a:pt x="3" y="18"/>
                      <a:pt x="0" y="15"/>
                      <a:pt x="0" y="11"/>
                    </a:cubicBezTo>
                    <a:cubicBezTo>
                      <a:pt x="0" y="7"/>
                      <a:pt x="0" y="7"/>
                      <a:pt x="0" y="7"/>
                    </a:cubicBezTo>
                    <a:cubicBezTo>
                      <a:pt x="0" y="3"/>
                      <a:pt x="3" y="0"/>
                      <a:pt x="7" y="0"/>
                    </a:cubicBezTo>
                    <a:cubicBezTo>
                      <a:pt x="157" y="21"/>
                      <a:pt x="157" y="21"/>
                      <a:pt x="157" y="21"/>
                    </a:cubicBezTo>
                    <a:cubicBezTo>
                      <a:pt x="161" y="21"/>
                      <a:pt x="165" y="25"/>
                      <a:pt x="165" y="30"/>
                    </a:cubicBezTo>
                    <a:cubicBezTo>
                      <a:pt x="165" y="30"/>
                      <a:pt x="165" y="30"/>
                      <a:pt x="165" y="30"/>
                    </a:cubicBezTo>
                    <a:cubicBezTo>
                      <a:pt x="165" y="35"/>
                      <a:pt x="161" y="39"/>
                      <a:pt x="157" y="39"/>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8" name="Freeform 16">
                <a:extLst>
                  <a:ext uri="{FF2B5EF4-FFF2-40B4-BE49-F238E27FC236}">
                    <a16:creationId xmlns:a16="http://schemas.microsoft.com/office/drawing/2014/main" id="{7A468452-1CF1-407C-9210-20740FF1E204}"/>
                  </a:ext>
                </a:extLst>
              </p:cNvPr>
              <p:cNvSpPr>
                <a:spLocks/>
              </p:cNvSpPr>
              <p:nvPr/>
            </p:nvSpPr>
            <p:spPr bwMode="auto">
              <a:xfrm>
                <a:off x="7323981" y="3957517"/>
                <a:ext cx="278327" cy="65878"/>
              </a:xfrm>
              <a:custGeom>
                <a:avLst/>
                <a:gdLst>
                  <a:gd name="T0" fmla="*/ 157 w 165"/>
                  <a:gd name="T1" fmla="*/ 39 h 39"/>
                  <a:gd name="T2" fmla="*/ 7 w 165"/>
                  <a:gd name="T3" fmla="*/ 18 h 39"/>
                  <a:gd name="T4" fmla="*/ 0 w 165"/>
                  <a:gd name="T5" fmla="*/ 11 h 39"/>
                  <a:gd name="T6" fmla="*/ 0 w 165"/>
                  <a:gd name="T7" fmla="*/ 7 h 39"/>
                  <a:gd name="T8" fmla="*/ 7 w 165"/>
                  <a:gd name="T9" fmla="*/ 0 h 39"/>
                  <a:gd name="T10" fmla="*/ 157 w 165"/>
                  <a:gd name="T11" fmla="*/ 21 h 39"/>
                  <a:gd name="T12" fmla="*/ 165 w 165"/>
                  <a:gd name="T13" fmla="*/ 30 h 39"/>
                  <a:gd name="T14" fmla="*/ 165 w 165"/>
                  <a:gd name="T15" fmla="*/ 30 h 39"/>
                  <a:gd name="T16" fmla="*/ 157 w 165"/>
                  <a:gd name="T17"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39">
                    <a:moveTo>
                      <a:pt x="157" y="39"/>
                    </a:moveTo>
                    <a:cubicBezTo>
                      <a:pt x="7" y="18"/>
                      <a:pt x="7" y="18"/>
                      <a:pt x="7" y="18"/>
                    </a:cubicBezTo>
                    <a:cubicBezTo>
                      <a:pt x="3" y="18"/>
                      <a:pt x="0" y="15"/>
                      <a:pt x="0" y="11"/>
                    </a:cubicBezTo>
                    <a:cubicBezTo>
                      <a:pt x="0" y="7"/>
                      <a:pt x="0" y="7"/>
                      <a:pt x="0" y="7"/>
                    </a:cubicBezTo>
                    <a:cubicBezTo>
                      <a:pt x="0" y="3"/>
                      <a:pt x="3" y="0"/>
                      <a:pt x="7" y="0"/>
                    </a:cubicBezTo>
                    <a:cubicBezTo>
                      <a:pt x="157" y="21"/>
                      <a:pt x="157" y="21"/>
                      <a:pt x="157" y="21"/>
                    </a:cubicBezTo>
                    <a:cubicBezTo>
                      <a:pt x="161" y="21"/>
                      <a:pt x="165" y="25"/>
                      <a:pt x="165" y="30"/>
                    </a:cubicBezTo>
                    <a:cubicBezTo>
                      <a:pt x="165" y="30"/>
                      <a:pt x="165" y="30"/>
                      <a:pt x="165" y="30"/>
                    </a:cubicBezTo>
                    <a:cubicBezTo>
                      <a:pt x="165" y="35"/>
                      <a:pt x="161" y="39"/>
                      <a:pt x="157" y="39"/>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0" name="Freeform 17">
                <a:extLst>
                  <a:ext uri="{FF2B5EF4-FFF2-40B4-BE49-F238E27FC236}">
                    <a16:creationId xmlns:a16="http://schemas.microsoft.com/office/drawing/2014/main" id="{8C053B45-78D8-4A89-BFD8-24A19158F37B}"/>
                  </a:ext>
                </a:extLst>
              </p:cNvPr>
              <p:cNvSpPr>
                <a:spLocks noEditPoints="1"/>
              </p:cNvSpPr>
              <p:nvPr/>
            </p:nvSpPr>
            <p:spPr bwMode="auto">
              <a:xfrm>
                <a:off x="7315450" y="3507000"/>
                <a:ext cx="295390" cy="346388"/>
              </a:xfrm>
              <a:custGeom>
                <a:avLst/>
                <a:gdLst>
                  <a:gd name="T0" fmla="*/ 114 w 175"/>
                  <a:gd name="T1" fmla="*/ 205 h 205"/>
                  <a:gd name="T2" fmla="*/ 100 w 175"/>
                  <a:gd name="T3" fmla="*/ 205 h 205"/>
                  <a:gd name="T4" fmla="*/ 100 w 175"/>
                  <a:gd name="T5" fmla="*/ 75 h 205"/>
                  <a:gd name="T6" fmla="*/ 76 w 175"/>
                  <a:gd name="T7" fmla="*/ 75 h 205"/>
                  <a:gd name="T8" fmla="*/ 76 w 175"/>
                  <a:gd name="T9" fmla="*/ 205 h 205"/>
                  <a:gd name="T10" fmla="*/ 61 w 175"/>
                  <a:gd name="T11" fmla="*/ 205 h 205"/>
                  <a:gd name="T12" fmla="*/ 61 w 175"/>
                  <a:gd name="T13" fmla="*/ 75 h 205"/>
                  <a:gd name="T14" fmla="*/ 38 w 175"/>
                  <a:gd name="T15" fmla="*/ 75 h 205"/>
                  <a:gd name="T16" fmla="*/ 0 w 175"/>
                  <a:gd name="T17" fmla="*/ 37 h 205"/>
                  <a:gd name="T18" fmla="*/ 38 w 175"/>
                  <a:gd name="T19" fmla="*/ 0 h 205"/>
                  <a:gd name="T20" fmla="*/ 76 w 175"/>
                  <a:gd name="T21" fmla="*/ 37 h 205"/>
                  <a:gd name="T22" fmla="*/ 76 w 175"/>
                  <a:gd name="T23" fmla="*/ 61 h 205"/>
                  <a:gd name="T24" fmla="*/ 100 w 175"/>
                  <a:gd name="T25" fmla="*/ 61 h 205"/>
                  <a:gd name="T26" fmla="*/ 100 w 175"/>
                  <a:gd name="T27" fmla="*/ 37 h 205"/>
                  <a:gd name="T28" fmla="*/ 137 w 175"/>
                  <a:gd name="T29" fmla="*/ 0 h 205"/>
                  <a:gd name="T30" fmla="*/ 175 w 175"/>
                  <a:gd name="T31" fmla="*/ 37 h 205"/>
                  <a:gd name="T32" fmla="*/ 137 w 175"/>
                  <a:gd name="T33" fmla="*/ 75 h 205"/>
                  <a:gd name="T34" fmla="*/ 114 w 175"/>
                  <a:gd name="T35" fmla="*/ 75 h 205"/>
                  <a:gd name="T36" fmla="*/ 114 w 175"/>
                  <a:gd name="T37" fmla="*/ 205 h 205"/>
                  <a:gd name="T38" fmla="*/ 114 w 175"/>
                  <a:gd name="T39" fmla="*/ 61 h 205"/>
                  <a:gd name="T40" fmla="*/ 137 w 175"/>
                  <a:gd name="T41" fmla="*/ 61 h 205"/>
                  <a:gd name="T42" fmla="*/ 161 w 175"/>
                  <a:gd name="T43" fmla="*/ 37 h 205"/>
                  <a:gd name="T44" fmla="*/ 137 w 175"/>
                  <a:gd name="T45" fmla="*/ 14 h 205"/>
                  <a:gd name="T46" fmla="*/ 114 w 175"/>
                  <a:gd name="T47" fmla="*/ 37 h 205"/>
                  <a:gd name="T48" fmla="*/ 114 w 175"/>
                  <a:gd name="T49" fmla="*/ 61 h 205"/>
                  <a:gd name="T50" fmla="*/ 38 w 175"/>
                  <a:gd name="T51" fmla="*/ 14 h 205"/>
                  <a:gd name="T52" fmla="*/ 15 w 175"/>
                  <a:gd name="T53" fmla="*/ 37 h 205"/>
                  <a:gd name="T54" fmla="*/ 38 w 175"/>
                  <a:gd name="T55" fmla="*/ 61 h 205"/>
                  <a:gd name="T56" fmla="*/ 61 w 175"/>
                  <a:gd name="T57" fmla="*/ 61 h 205"/>
                  <a:gd name="T58" fmla="*/ 61 w 175"/>
                  <a:gd name="T59" fmla="*/ 37 h 205"/>
                  <a:gd name="T60" fmla="*/ 38 w 175"/>
                  <a:gd name="T61" fmla="*/ 14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5" h="205">
                    <a:moveTo>
                      <a:pt x="114" y="205"/>
                    </a:moveTo>
                    <a:cubicBezTo>
                      <a:pt x="100" y="205"/>
                      <a:pt x="100" y="205"/>
                      <a:pt x="100" y="205"/>
                    </a:cubicBezTo>
                    <a:cubicBezTo>
                      <a:pt x="100" y="75"/>
                      <a:pt x="100" y="75"/>
                      <a:pt x="100" y="75"/>
                    </a:cubicBezTo>
                    <a:cubicBezTo>
                      <a:pt x="76" y="75"/>
                      <a:pt x="76" y="75"/>
                      <a:pt x="76" y="75"/>
                    </a:cubicBezTo>
                    <a:cubicBezTo>
                      <a:pt x="76" y="205"/>
                      <a:pt x="76" y="205"/>
                      <a:pt x="76" y="205"/>
                    </a:cubicBezTo>
                    <a:cubicBezTo>
                      <a:pt x="61" y="205"/>
                      <a:pt x="61" y="205"/>
                      <a:pt x="61" y="205"/>
                    </a:cubicBezTo>
                    <a:cubicBezTo>
                      <a:pt x="61" y="75"/>
                      <a:pt x="61" y="75"/>
                      <a:pt x="61" y="75"/>
                    </a:cubicBezTo>
                    <a:cubicBezTo>
                      <a:pt x="38" y="75"/>
                      <a:pt x="38" y="75"/>
                      <a:pt x="38" y="75"/>
                    </a:cubicBezTo>
                    <a:cubicBezTo>
                      <a:pt x="17" y="75"/>
                      <a:pt x="0" y="58"/>
                      <a:pt x="0" y="37"/>
                    </a:cubicBezTo>
                    <a:cubicBezTo>
                      <a:pt x="0" y="17"/>
                      <a:pt x="17" y="0"/>
                      <a:pt x="38" y="0"/>
                    </a:cubicBezTo>
                    <a:cubicBezTo>
                      <a:pt x="59" y="0"/>
                      <a:pt x="76" y="17"/>
                      <a:pt x="76" y="37"/>
                    </a:cubicBezTo>
                    <a:cubicBezTo>
                      <a:pt x="76" y="61"/>
                      <a:pt x="76" y="61"/>
                      <a:pt x="76" y="61"/>
                    </a:cubicBezTo>
                    <a:cubicBezTo>
                      <a:pt x="100" y="61"/>
                      <a:pt x="100" y="61"/>
                      <a:pt x="100" y="61"/>
                    </a:cubicBezTo>
                    <a:cubicBezTo>
                      <a:pt x="100" y="37"/>
                      <a:pt x="100" y="37"/>
                      <a:pt x="100" y="37"/>
                    </a:cubicBezTo>
                    <a:cubicBezTo>
                      <a:pt x="100" y="17"/>
                      <a:pt x="117" y="0"/>
                      <a:pt x="137" y="0"/>
                    </a:cubicBezTo>
                    <a:cubicBezTo>
                      <a:pt x="158" y="0"/>
                      <a:pt x="175" y="17"/>
                      <a:pt x="175" y="37"/>
                    </a:cubicBezTo>
                    <a:cubicBezTo>
                      <a:pt x="175" y="58"/>
                      <a:pt x="158" y="75"/>
                      <a:pt x="137" y="75"/>
                    </a:cubicBezTo>
                    <a:cubicBezTo>
                      <a:pt x="114" y="75"/>
                      <a:pt x="114" y="75"/>
                      <a:pt x="114" y="75"/>
                    </a:cubicBezTo>
                    <a:lnTo>
                      <a:pt x="114" y="205"/>
                    </a:lnTo>
                    <a:close/>
                    <a:moveTo>
                      <a:pt x="114" y="61"/>
                    </a:moveTo>
                    <a:cubicBezTo>
                      <a:pt x="137" y="61"/>
                      <a:pt x="137" y="61"/>
                      <a:pt x="137" y="61"/>
                    </a:cubicBezTo>
                    <a:cubicBezTo>
                      <a:pt x="150" y="61"/>
                      <a:pt x="161" y="50"/>
                      <a:pt x="161" y="37"/>
                    </a:cubicBezTo>
                    <a:cubicBezTo>
                      <a:pt x="161" y="25"/>
                      <a:pt x="150" y="14"/>
                      <a:pt x="137" y="14"/>
                    </a:cubicBezTo>
                    <a:cubicBezTo>
                      <a:pt x="125" y="14"/>
                      <a:pt x="114" y="25"/>
                      <a:pt x="114" y="37"/>
                    </a:cubicBezTo>
                    <a:lnTo>
                      <a:pt x="114" y="61"/>
                    </a:lnTo>
                    <a:close/>
                    <a:moveTo>
                      <a:pt x="38" y="14"/>
                    </a:moveTo>
                    <a:cubicBezTo>
                      <a:pt x="25" y="14"/>
                      <a:pt x="15" y="25"/>
                      <a:pt x="15" y="37"/>
                    </a:cubicBezTo>
                    <a:cubicBezTo>
                      <a:pt x="15" y="50"/>
                      <a:pt x="25" y="61"/>
                      <a:pt x="38" y="61"/>
                    </a:cubicBezTo>
                    <a:cubicBezTo>
                      <a:pt x="61" y="61"/>
                      <a:pt x="61" y="61"/>
                      <a:pt x="61" y="61"/>
                    </a:cubicBezTo>
                    <a:cubicBezTo>
                      <a:pt x="61" y="37"/>
                      <a:pt x="61" y="37"/>
                      <a:pt x="61" y="37"/>
                    </a:cubicBezTo>
                    <a:cubicBezTo>
                      <a:pt x="61" y="25"/>
                      <a:pt x="51" y="14"/>
                      <a:pt x="38" y="1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1" name="Freeform 18">
                <a:extLst>
                  <a:ext uri="{FF2B5EF4-FFF2-40B4-BE49-F238E27FC236}">
                    <a16:creationId xmlns:a16="http://schemas.microsoft.com/office/drawing/2014/main" id="{55638109-BBEF-410F-80A9-8EAC043376E0}"/>
                  </a:ext>
                </a:extLst>
              </p:cNvPr>
              <p:cNvSpPr>
                <a:spLocks/>
              </p:cNvSpPr>
              <p:nvPr/>
            </p:nvSpPr>
            <p:spPr bwMode="auto">
              <a:xfrm>
                <a:off x="7367703" y="3960705"/>
                <a:ext cx="83178" cy="42502"/>
              </a:xfrm>
              <a:custGeom>
                <a:avLst/>
                <a:gdLst>
                  <a:gd name="T0" fmla="*/ 0 w 78"/>
                  <a:gd name="T1" fmla="*/ 29 h 40"/>
                  <a:gd name="T2" fmla="*/ 78 w 78"/>
                  <a:gd name="T3" fmla="*/ 40 h 40"/>
                  <a:gd name="T4" fmla="*/ 78 w 78"/>
                  <a:gd name="T5" fmla="*/ 11 h 40"/>
                  <a:gd name="T6" fmla="*/ 0 w 78"/>
                  <a:gd name="T7" fmla="*/ 0 h 40"/>
                  <a:gd name="T8" fmla="*/ 0 w 78"/>
                  <a:gd name="T9" fmla="*/ 29 h 40"/>
                </a:gdLst>
                <a:ahLst/>
                <a:cxnLst>
                  <a:cxn ang="0">
                    <a:pos x="T0" y="T1"/>
                  </a:cxn>
                  <a:cxn ang="0">
                    <a:pos x="T2" y="T3"/>
                  </a:cxn>
                  <a:cxn ang="0">
                    <a:pos x="T4" y="T5"/>
                  </a:cxn>
                  <a:cxn ang="0">
                    <a:pos x="T6" y="T7"/>
                  </a:cxn>
                  <a:cxn ang="0">
                    <a:pos x="T8" y="T9"/>
                  </a:cxn>
                </a:cxnLst>
                <a:rect l="0" t="0" r="r" b="b"/>
                <a:pathLst>
                  <a:path w="78" h="40">
                    <a:moveTo>
                      <a:pt x="0" y="29"/>
                    </a:moveTo>
                    <a:lnTo>
                      <a:pt x="78" y="40"/>
                    </a:lnTo>
                    <a:lnTo>
                      <a:pt x="78" y="11"/>
                    </a:lnTo>
                    <a:lnTo>
                      <a:pt x="0" y="0"/>
                    </a:lnTo>
                    <a:lnTo>
                      <a:pt x="0" y="29"/>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19">
                <a:extLst>
                  <a:ext uri="{FF2B5EF4-FFF2-40B4-BE49-F238E27FC236}">
                    <a16:creationId xmlns:a16="http://schemas.microsoft.com/office/drawing/2014/main" id="{CF181B32-0462-43DA-93AD-277E7C1639D1}"/>
                  </a:ext>
                </a:extLst>
              </p:cNvPr>
              <p:cNvSpPr>
                <a:spLocks/>
              </p:cNvSpPr>
              <p:nvPr/>
            </p:nvSpPr>
            <p:spPr bwMode="auto">
              <a:xfrm>
                <a:off x="7367703" y="3877827"/>
                <a:ext cx="83178" cy="42502"/>
              </a:xfrm>
              <a:custGeom>
                <a:avLst/>
                <a:gdLst>
                  <a:gd name="T0" fmla="*/ 0 w 78"/>
                  <a:gd name="T1" fmla="*/ 29 h 40"/>
                  <a:gd name="T2" fmla="*/ 78 w 78"/>
                  <a:gd name="T3" fmla="*/ 40 h 40"/>
                  <a:gd name="T4" fmla="*/ 78 w 78"/>
                  <a:gd name="T5" fmla="*/ 11 h 40"/>
                  <a:gd name="T6" fmla="*/ 0 w 78"/>
                  <a:gd name="T7" fmla="*/ 0 h 40"/>
                  <a:gd name="T8" fmla="*/ 0 w 78"/>
                  <a:gd name="T9" fmla="*/ 29 h 40"/>
                </a:gdLst>
                <a:ahLst/>
                <a:cxnLst>
                  <a:cxn ang="0">
                    <a:pos x="T0" y="T1"/>
                  </a:cxn>
                  <a:cxn ang="0">
                    <a:pos x="T2" y="T3"/>
                  </a:cxn>
                  <a:cxn ang="0">
                    <a:pos x="T4" y="T5"/>
                  </a:cxn>
                  <a:cxn ang="0">
                    <a:pos x="T6" y="T7"/>
                  </a:cxn>
                  <a:cxn ang="0">
                    <a:pos x="T8" y="T9"/>
                  </a:cxn>
                </a:cxnLst>
                <a:rect l="0" t="0" r="r" b="b"/>
                <a:pathLst>
                  <a:path w="78" h="40">
                    <a:moveTo>
                      <a:pt x="0" y="29"/>
                    </a:moveTo>
                    <a:lnTo>
                      <a:pt x="78" y="40"/>
                    </a:lnTo>
                    <a:lnTo>
                      <a:pt x="78" y="11"/>
                    </a:lnTo>
                    <a:lnTo>
                      <a:pt x="0" y="0"/>
                    </a:lnTo>
                    <a:lnTo>
                      <a:pt x="0" y="29"/>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3" name="Freeform 20">
                <a:extLst>
                  <a:ext uri="{FF2B5EF4-FFF2-40B4-BE49-F238E27FC236}">
                    <a16:creationId xmlns:a16="http://schemas.microsoft.com/office/drawing/2014/main" id="{AF8C8728-C641-4355-ACA4-557B15FEE640}"/>
                  </a:ext>
                </a:extLst>
              </p:cNvPr>
              <p:cNvSpPr>
                <a:spLocks/>
              </p:cNvSpPr>
              <p:nvPr/>
            </p:nvSpPr>
            <p:spPr bwMode="auto">
              <a:xfrm>
                <a:off x="7367703" y="3920328"/>
                <a:ext cx="83178" cy="42502"/>
              </a:xfrm>
              <a:custGeom>
                <a:avLst/>
                <a:gdLst>
                  <a:gd name="T0" fmla="*/ 0 w 78"/>
                  <a:gd name="T1" fmla="*/ 29 h 40"/>
                  <a:gd name="T2" fmla="*/ 78 w 78"/>
                  <a:gd name="T3" fmla="*/ 40 h 40"/>
                  <a:gd name="T4" fmla="*/ 78 w 78"/>
                  <a:gd name="T5" fmla="*/ 11 h 40"/>
                  <a:gd name="T6" fmla="*/ 0 w 78"/>
                  <a:gd name="T7" fmla="*/ 0 h 40"/>
                  <a:gd name="T8" fmla="*/ 0 w 78"/>
                  <a:gd name="T9" fmla="*/ 29 h 40"/>
                </a:gdLst>
                <a:ahLst/>
                <a:cxnLst>
                  <a:cxn ang="0">
                    <a:pos x="T0" y="T1"/>
                  </a:cxn>
                  <a:cxn ang="0">
                    <a:pos x="T2" y="T3"/>
                  </a:cxn>
                  <a:cxn ang="0">
                    <a:pos x="T4" y="T5"/>
                  </a:cxn>
                  <a:cxn ang="0">
                    <a:pos x="T6" y="T7"/>
                  </a:cxn>
                  <a:cxn ang="0">
                    <a:pos x="T8" y="T9"/>
                  </a:cxn>
                </a:cxnLst>
                <a:rect l="0" t="0" r="r" b="b"/>
                <a:pathLst>
                  <a:path w="78" h="40">
                    <a:moveTo>
                      <a:pt x="0" y="29"/>
                    </a:moveTo>
                    <a:lnTo>
                      <a:pt x="78" y="40"/>
                    </a:lnTo>
                    <a:lnTo>
                      <a:pt x="78" y="11"/>
                    </a:lnTo>
                    <a:lnTo>
                      <a:pt x="0" y="0"/>
                    </a:lnTo>
                    <a:lnTo>
                      <a:pt x="0" y="29"/>
                    </a:lnTo>
                    <a:close/>
                  </a:path>
                </a:pathLst>
              </a:custGeom>
              <a:solidFill>
                <a:srgbClr val="1070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7" name="Group 6">
            <a:extLst>
              <a:ext uri="{FF2B5EF4-FFF2-40B4-BE49-F238E27FC236}">
                <a16:creationId xmlns:a16="http://schemas.microsoft.com/office/drawing/2014/main" id="{EF58A5D5-4394-43C0-AA22-B5A98069E1AD}"/>
              </a:ext>
            </a:extLst>
          </p:cNvPr>
          <p:cNvGrpSpPr/>
          <p:nvPr/>
        </p:nvGrpSpPr>
        <p:grpSpPr>
          <a:xfrm>
            <a:off x="1371820" y="4993274"/>
            <a:ext cx="5659641" cy="1625365"/>
            <a:chOff x="6083663" y="4993274"/>
            <a:chExt cx="5659641" cy="1625365"/>
          </a:xfrm>
        </p:grpSpPr>
        <p:grpSp>
          <p:nvGrpSpPr>
            <p:cNvPr id="8" name="Group 7">
              <a:extLst>
                <a:ext uri="{FF2B5EF4-FFF2-40B4-BE49-F238E27FC236}">
                  <a16:creationId xmlns:a16="http://schemas.microsoft.com/office/drawing/2014/main" id="{D904C053-9DAF-489A-B361-DCB3EDEA5E29}"/>
                </a:ext>
              </a:extLst>
            </p:cNvPr>
            <p:cNvGrpSpPr/>
            <p:nvPr/>
          </p:nvGrpSpPr>
          <p:grpSpPr>
            <a:xfrm>
              <a:off x="6083663" y="4993274"/>
              <a:ext cx="5659641" cy="1625365"/>
              <a:chOff x="5999776" y="4993274"/>
              <a:chExt cx="5659641" cy="1625365"/>
            </a:xfrm>
          </p:grpSpPr>
          <p:sp>
            <p:nvSpPr>
              <p:cNvPr id="107" name="Rectangle 106">
                <a:extLst>
                  <a:ext uri="{FF2B5EF4-FFF2-40B4-BE49-F238E27FC236}">
                    <a16:creationId xmlns:a16="http://schemas.microsoft.com/office/drawing/2014/main" id="{8585552F-B8FF-43F0-9F22-C8488B0960A1}"/>
                  </a:ext>
                </a:extLst>
              </p:cNvPr>
              <p:cNvSpPr/>
              <p:nvPr/>
            </p:nvSpPr>
            <p:spPr bwMode="auto">
              <a:xfrm>
                <a:off x="5999776" y="4993274"/>
                <a:ext cx="5659641" cy="1625365"/>
              </a:xfrm>
              <a:prstGeom prst="rect">
                <a:avLst/>
              </a:prstGeom>
              <a:solidFill>
                <a:schemeClr val="bg1"/>
              </a:solidFill>
              <a:ln w="10795" cap="flat" cmpd="sng" algn="ctr">
                <a:noFill/>
                <a:prstDash val="solid"/>
              </a:ln>
              <a:effectLst>
                <a:outerShdw blurRad="254000" dist="50800" dir="2700000" sx="98000" sy="98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274320" tIns="914400" rIns="274320" bIns="36576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Semibold"/>
                  <a:ea typeface="+mn-ea"/>
                  <a:cs typeface="Segoe UI" pitchFamily="34" charset="0"/>
                </a:endParaRPr>
              </a:p>
            </p:txBody>
          </p:sp>
          <p:sp>
            <p:nvSpPr>
              <p:cNvPr id="98" name="Rectangle 97">
                <a:extLst>
                  <a:ext uri="{FF2B5EF4-FFF2-40B4-BE49-F238E27FC236}">
                    <a16:creationId xmlns:a16="http://schemas.microsoft.com/office/drawing/2014/main" id="{B4F751BC-F41D-4DB4-9598-E5F625E44159}"/>
                  </a:ext>
                </a:extLst>
              </p:cNvPr>
              <p:cNvSpPr/>
              <p:nvPr/>
            </p:nvSpPr>
            <p:spPr bwMode="auto">
              <a:xfrm>
                <a:off x="6096001" y="5131855"/>
                <a:ext cx="5415504" cy="1345543"/>
              </a:xfrm>
              <a:prstGeom prst="rect">
                <a:avLst/>
              </a:prstGeom>
              <a:noFill/>
              <a:ln w="12700" cap="flat" cmpd="sng" algn="ctr">
                <a:solidFill>
                  <a:schemeClr val="accent6">
                    <a:lumMod val="90000"/>
                  </a:schemeClr>
                </a:solidFill>
                <a:prstDash val="soli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0" tIns="365760" rIns="182880" bIns="365760" numCol="1" spcCol="0" rtlCol="0" fromWordArt="0" anchor="ctr" anchorCtr="0" forceAA="0" compatLnSpc="1">
                <a:prstTxWarp prst="textNoShape">
                  <a:avLst/>
                </a:prstTxWarp>
                <a:noAutofit/>
              </a:bodyPr>
              <a:lstStyle/>
              <a:p>
                <a:pPr lvl="0" defTabSz="932472" fontAlgn="base">
                  <a:spcBef>
                    <a:spcPct val="0"/>
                  </a:spcBef>
                  <a:spcAft>
                    <a:spcPct val="0"/>
                  </a:spcAft>
                  <a:defRPr/>
                </a:pPr>
                <a:endParaRPr lang="en-US" sz="1400">
                  <a:solidFill>
                    <a:srgbClr val="1A1A1A"/>
                  </a:solidFill>
                  <a:latin typeface="Segoe UI Semibold"/>
                  <a:cs typeface="Segoe UI" pitchFamily="34" charset="0"/>
                </a:endParaRPr>
              </a:p>
            </p:txBody>
          </p:sp>
          <p:sp>
            <p:nvSpPr>
              <p:cNvPr id="5" name="Rectangle 4">
                <a:extLst>
                  <a:ext uri="{FF2B5EF4-FFF2-40B4-BE49-F238E27FC236}">
                    <a16:creationId xmlns:a16="http://schemas.microsoft.com/office/drawing/2014/main" id="{17700077-4B7B-4BDE-B809-70C8808BA98C}"/>
                  </a:ext>
                </a:extLst>
              </p:cNvPr>
              <p:cNvSpPr/>
              <p:nvPr/>
            </p:nvSpPr>
            <p:spPr>
              <a:xfrm>
                <a:off x="6992520" y="5218748"/>
                <a:ext cx="4190907" cy="1200329"/>
              </a:xfrm>
              <a:prstGeom prst="rect">
                <a:avLst/>
              </a:prstGeom>
            </p:spPr>
            <p:txBody>
              <a:bodyPr wrap="square">
                <a:spAutoFit/>
              </a:bodyPr>
              <a:lstStyle/>
              <a:p>
                <a:pPr lvl="0" defTabSz="932472" fontAlgn="base">
                  <a:spcBef>
                    <a:spcPct val="0"/>
                  </a:spcBef>
                  <a:spcAft>
                    <a:spcPct val="0"/>
                  </a:spcAft>
                  <a:defRPr/>
                </a:pPr>
                <a:r>
                  <a:rPr lang="en-US" dirty="0">
                    <a:solidFill>
                      <a:srgbClr val="1A1A1A"/>
                    </a:solidFill>
                    <a:cs typeface="Segoe UI" pitchFamily="34" charset="0"/>
                  </a:rPr>
                  <a:t>SIMD </a:t>
                </a:r>
                <a:r>
                  <a:rPr lang="en-US" dirty="0">
                    <a:solidFill>
                      <a:srgbClr val="1A1A1A"/>
                    </a:solidFill>
                    <a:cs typeface="Segoe UI" pitchFamily="34" charset="0"/>
                    <a:sym typeface="Wingdings" panose="05000000000000000000" pitchFamily="2" charset="2"/>
                  </a:rPr>
                  <a:t> MIMD</a:t>
                </a:r>
              </a:p>
              <a:p>
                <a:pPr defTabSz="932472" fontAlgn="base">
                  <a:spcBef>
                    <a:spcPct val="0"/>
                  </a:spcBef>
                  <a:spcAft>
                    <a:spcPct val="0"/>
                  </a:spcAft>
                  <a:defRPr/>
                </a:pPr>
                <a:r>
                  <a:rPr lang="en-US" dirty="0">
                    <a:solidFill>
                      <a:srgbClr val="1A1A1A"/>
                    </a:solidFill>
                    <a:cs typeface="Segoe UI" pitchFamily="34" charset="0"/>
                  </a:rPr>
                  <a:t>Sparsity Support</a:t>
                </a:r>
              </a:p>
              <a:p>
                <a:pPr lvl="0" defTabSz="932472" fontAlgn="base">
                  <a:spcBef>
                    <a:spcPct val="0"/>
                  </a:spcBef>
                  <a:spcAft>
                    <a:spcPct val="0"/>
                  </a:spcAft>
                  <a:defRPr/>
                </a:pPr>
                <a:r>
                  <a:rPr lang="en-US" dirty="0">
                    <a:solidFill>
                      <a:srgbClr val="1A1A1A"/>
                    </a:solidFill>
                    <a:cs typeface="Segoe UI" pitchFamily="34" charset="0"/>
                  </a:rPr>
                  <a:t>Control Flow and Dynamicity</a:t>
                </a:r>
              </a:p>
              <a:p>
                <a:pPr lvl="0" defTabSz="932472" fontAlgn="base">
                  <a:spcBef>
                    <a:spcPct val="0"/>
                  </a:spcBef>
                  <a:spcAft>
                    <a:spcPct val="0"/>
                  </a:spcAft>
                  <a:defRPr/>
                </a:pPr>
                <a:r>
                  <a:rPr lang="en-US" dirty="0">
                    <a:solidFill>
                      <a:srgbClr val="1A1A1A"/>
                    </a:solidFill>
                    <a:cs typeface="Segoe UI" pitchFamily="34" charset="0"/>
                  </a:rPr>
                  <a:t>Associated Memory</a:t>
                </a:r>
                <a:endParaRPr lang="en-US" sz="1400" dirty="0">
                  <a:solidFill>
                    <a:srgbClr val="1A1A1A"/>
                  </a:solidFill>
                  <a:cs typeface="Segoe UI" pitchFamily="34" charset="0"/>
                </a:endParaRPr>
              </a:p>
            </p:txBody>
          </p:sp>
        </p:grpSp>
        <p:grpSp>
          <p:nvGrpSpPr>
            <p:cNvPr id="134" name="Group 133">
              <a:extLst>
                <a:ext uri="{FF2B5EF4-FFF2-40B4-BE49-F238E27FC236}">
                  <a16:creationId xmlns:a16="http://schemas.microsoft.com/office/drawing/2014/main" id="{647DD4FE-3917-414E-8E98-778044989E94}"/>
                </a:ext>
              </a:extLst>
            </p:cNvPr>
            <p:cNvGrpSpPr>
              <a:grpSpLocks noChangeAspect="1"/>
            </p:cNvGrpSpPr>
            <p:nvPr/>
          </p:nvGrpSpPr>
          <p:grpSpPr>
            <a:xfrm>
              <a:off x="6411111" y="5584453"/>
              <a:ext cx="487110" cy="487106"/>
              <a:chOff x="10035278" y="3218678"/>
              <a:chExt cx="247374" cy="247374"/>
            </a:xfrm>
            <a:solidFill>
              <a:schemeClr val="bg1">
                <a:lumMod val="95000"/>
              </a:schemeClr>
            </a:solidFill>
          </p:grpSpPr>
          <p:grpSp>
            <p:nvGrpSpPr>
              <p:cNvPr id="135" name="Group 134">
                <a:extLst>
                  <a:ext uri="{FF2B5EF4-FFF2-40B4-BE49-F238E27FC236}">
                    <a16:creationId xmlns:a16="http://schemas.microsoft.com/office/drawing/2014/main" id="{CC9BA088-F751-4B49-8E72-1B65135775B0}"/>
                  </a:ext>
                </a:extLst>
              </p:cNvPr>
              <p:cNvGrpSpPr/>
              <p:nvPr/>
            </p:nvGrpSpPr>
            <p:grpSpPr>
              <a:xfrm>
                <a:off x="10035278" y="3218678"/>
                <a:ext cx="247374" cy="247374"/>
                <a:chOff x="3485441" y="4505566"/>
                <a:chExt cx="712494" cy="712494"/>
              </a:xfrm>
              <a:grpFill/>
            </p:grpSpPr>
            <p:sp>
              <p:nvSpPr>
                <p:cNvPr id="137" name="Rectangle 136">
                  <a:extLst>
                    <a:ext uri="{FF2B5EF4-FFF2-40B4-BE49-F238E27FC236}">
                      <a16:creationId xmlns:a16="http://schemas.microsoft.com/office/drawing/2014/main" id="{47FD410B-BE3D-4692-B098-CE2D3FBEE888}"/>
                    </a:ext>
                  </a:extLst>
                </p:cNvPr>
                <p:cNvSpPr/>
                <p:nvPr/>
              </p:nvSpPr>
              <p:spPr bwMode="auto">
                <a:xfrm>
                  <a:off x="3565593" y="4585718"/>
                  <a:ext cx="552190" cy="552190"/>
                </a:xfrm>
                <a:prstGeom prst="rect">
                  <a:avLst/>
                </a:prstGeom>
                <a:grpFill/>
                <a:ln w="12700" cap="flat" cmpd="sng" algn="ctr">
                  <a:solidFill>
                    <a:srgbClr val="0B7ED6"/>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78D4"/>
                    </a:solidFill>
                    <a:effectLst/>
                    <a:uLnTx/>
                    <a:uFillTx/>
                    <a:latin typeface="Segoe UI"/>
                    <a:ea typeface="Segoe UI" pitchFamily="34" charset="0"/>
                    <a:cs typeface="Segoe UI" pitchFamily="34" charset="0"/>
                  </a:endParaRPr>
                </a:p>
              </p:txBody>
            </p:sp>
            <p:grpSp>
              <p:nvGrpSpPr>
                <p:cNvPr id="138" name="Group 137">
                  <a:extLst>
                    <a:ext uri="{FF2B5EF4-FFF2-40B4-BE49-F238E27FC236}">
                      <a16:creationId xmlns:a16="http://schemas.microsoft.com/office/drawing/2014/main" id="{F45021C3-3796-4520-BFB1-C64A30CA7A7F}"/>
                    </a:ext>
                  </a:extLst>
                </p:cNvPr>
                <p:cNvGrpSpPr/>
                <p:nvPr/>
              </p:nvGrpSpPr>
              <p:grpSpPr>
                <a:xfrm>
                  <a:off x="3485441" y="4677750"/>
                  <a:ext cx="712494" cy="368126"/>
                  <a:chOff x="3485441" y="4677750"/>
                  <a:chExt cx="712494" cy="368126"/>
                </a:xfrm>
                <a:grpFill/>
              </p:grpSpPr>
              <p:grpSp>
                <p:nvGrpSpPr>
                  <p:cNvPr id="151" name="Group 150">
                    <a:extLst>
                      <a:ext uri="{FF2B5EF4-FFF2-40B4-BE49-F238E27FC236}">
                        <a16:creationId xmlns:a16="http://schemas.microsoft.com/office/drawing/2014/main" id="{B354286A-67BD-4B77-9BAE-136A36FC7C89}"/>
                      </a:ext>
                    </a:extLst>
                  </p:cNvPr>
                  <p:cNvGrpSpPr/>
                  <p:nvPr/>
                </p:nvGrpSpPr>
                <p:grpSpPr>
                  <a:xfrm>
                    <a:off x="4117783" y="4677750"/>
                    <a:ext cx="80152" cy="368126"/>
                    <a:chOff x="4117783" y="4677750"/>
                    <a:chExt cx="129006" cy="368126"/>
                  </a:xfrm>
                  <a:grpFill/>
                </p:grpSpPr>
                <p:cxnSp>
                  <p:nvCxnSpPr>
                    <p:cNvPr id="157" name="Straight Connector 156">
                      <a:extLst>
                        <a:ext uri="{FF2B5EF4-FFF2-40B4-BE49-F238E27FC236}">
                          <a16:creationId xmlns:a16="http://schemas.microsoft.com/office/drawing/2014/main" id="{30217B7F-49A0-485C-9C25-10A01BD76DCC}"/>
                        </a:ext>
                      </a:extLst>
                    </p:cNvPr>
                    <p:cNvCxnSpPr/>
                    <p:nvPr/>
                  </p:nvCxnSpPr>
                  <p:spPr>
                    <a:xfrm>
                      <a:off x="4117783" y="4677750"/>
                      <a:ext cx="129006" cy="0"/>
                    </a:xfrm>
                    <a:prstGeom prst="line">
                      <a:avLst/>
                    </a:prstGeom>
                    <a:grpFill/>
                    <a:ln w="12700" cap="flat" cmpd="sng" algn="ctr">
                      <a:solidFill>
                        <a:srgbClr val="0B7ED6"/>
                      </a:solidFill>
                      <a:prstDash val="solid"/>
                      <a:headEnd type="none" w="lg" len="med"/>
                      <a:tailEnd type="none" w="lg" len="med"/>
                    </a:ln>
                    <a:effectLst/>
                  </p:spPr>
                </p:cxnSp>
                <p:cxnSp>
                  <p:nvCxnSpPr>
                    <p:cNvPr id="158" name="Straight Connector 157">
                      <a:extLst>
                        <a:ext uri="{FF2B5EF4-FFF2-40B4-BE49-F238E27FC236}">
                          <a16:creationId xmlns:a16="http://schemas.microsoft.com/office/drawing/2014/main" id="{21BB8ABA-DD68-4C23-960E-9CB3E4E94E33}"/>
                        </a:ext>
                      </a:extLst>
                    </p:cNvPr>
                    <p:cNvCxnSpPr/>
                    <p:nvPr/>
                  </p:nvCxnSpPr>
                  <p:spPr>
                    <a:xfrm>
                      <a:off x="4117783" y="4769781"/>
                      <a:ext cx="129006" cy="0"/>
                    </a:xfrm>
                    <a:prstGeom prst="line">
                      <a:avLst/>
                    </a:prstGeom>
                    <a:grpFill/>
                    <a:ln w="12700" cap="flat" cmpd="sng" algn="ctr">
                      <a:solidFill>
                        <a:srgbClr val="0B7ED6"/>
                      </a:solidFill>
                      <a:prstDash val="solid"/>
                      <a:headEnd type="none" w="lg" len="med"/>
                      <a:tailEnd type="none" w="lg" len="med"/>
                    </a:ln>
                    <a:effectLst/>
                  </p:spPr>
                </p:cxnSp>
                <p:cxnSp>
                  <p:nvCxnSpPr>
                    <p:cNvPr id="159" name="Straight Connector 158">
                      <a:extLst>
                        <a:ext uri="{FF2B5EF4-FFF2-40B4-BE49-F238E27FC236}">
                          <a16:creationId xmlns:a16="http://schemas.microsoft.com/office/drawing/2014/main" id="{2A25475F-A3B2-4647-94DD-69DC44BD96DA}"/>
                        </a:ext>
                      </a:extLst>
                    </p:cNvPr>
                    <p:cNvCxnSpPr/>
                    <p:nvPr/>
                  </p:nvCxnSpPr>
                  <p:spPr>
                    <a:xfrm>
                      <a:off x="4117783" y="4953845"/>
                      <a:ext cx="129006" cy="0"/>
                    </a:xfrm>
                    <a:prstGeom prst="line">
                      <a:avLst/>
                    </a:prstGeom>
                    <a:grpFill/>
                    <a:ln w="12700" cap="flat" cmpd="sng" algn="ctr">
                      <a:solidFill>
                        <a:srgbClr val="0B7ED6"/>
                      </a:solidFill>
                      <a:prstDash val="solid"/>
                      <a:headEnd type="none" w="lg" len="med"/>
                      <a:tailEnd type="none" w="lg" len="med"/>
                    </a:ln>
                    <a:effectLst/>
                  </p:spPr>
                </p:cxnSp>
                <p:cxnSp>
                  <p:nvCxnSpPr>
                    <p:cNvPr id="160" name="Straight Connector 159">
                      <a:extLst>
                        <a:ext uri="{FF2B5EF4-FFF2-40B4-BE49-F238E27FC236}">
                          <a16:creationId xmlns:a16="http://schemas.microsoft.com/office/drawing/2014/main" id="{A08FEDBE-B490-4686-838E-3F978031BEEE}"/>
                        </a:ext>
                      </a:extLst>
                    </p:cNvPr>
                    <p:cNvCxnSpPr/>
                    <p:nvPr/>
                  </p:nvCxnSpPr>
                  <p:spPr>
                    <a:xfrm>
                      <a:off x="4117783" y="5045876"/>
                      <a:ext cx="129006" cy="0"/>
                    </a:xfrm>
                    <a:prstGeom prst="line">
                      <a:avLst/>
                    </a:prstGeom>
                    <a:grpFill/>
                    <a:ln w="12700" cap="flat" cmpd="sng" algn="ctr">
                      <a:solidFill>
                        <a:srgbClr val="0B7ED6"/>
                      </a:solidFill>
                      <a:prstDash val="solid"/>
                      <a:headEnd type="none" w="lg" len="med"/>
                      <a:tailEnd type="none" w="lg" len="med"/>
                    </a:ln>
                    <a:effectLst/>
                  </p:spPr>
                </p:cxnSp>
              </p:grpSp>
              <p:grpSp>
                <p:nvGrpSpPr>
                  <p:cNvPr id="152" name="Group 151">
                    <a:extLst>
                      <a:ext uri="{FF2B5EF4-FFF2-40B4-BE49-F238E27FC236}">
                        <a16:creationId xmlns:a16="http://schemas.microsoft.com/office/drawing/2014/main" id="{97E02128-AA4C-418E-AA5A-C90840851498}"/>
                      </a:ext>
                    </a:extLst>
                  </p:cNvPr>
                  <p:cNvGrpSpPr/>
                  <p:nvPr/>
                </p:nvGrpSpPr>
                <p:grpSpPr>
                  <a:xfrm>
                    <a:off x="3485441" y="4677750"/>
                    <a:ext cx="80152" cy="368126"/>
                    <a:chOff x="4117783" y="4677750"/>
                    <a:chExt cx="129006" cy="368126"/>
                  </a:xfrm>
                  <a:grpFill/>
                </p:grpSpPr>
                <p:cxnSp>
                  <p:nvCxnSpPr>
                    <p:cNvPr id="153" name="Straight Connector 152">
                      <a:extLst>
                        <a:ext uri="{FF2B5EF4-FFF2-40B4-BE49-F238E27FC236}">
                          <a16:creationId xmlns:a16="http://schemas.microsoft.com/office/drawing/2014/main" id="{E843F691-6C9E-47E1-ABAC-6A9D53CDA451}"/>
                        </a:ext>
                      </a:extLst>
                    </p:cNvPr>
                    <p:cNvCxnSpPr/>
                    <p:nvPr/>
                  </p:nvCxnSpPr>
                  <p:spPr>
                    <a:xfrm>
                      <a:off x="4117783" y="4677750"/>
                      <a:ext cx="129006" cy="0"/>
                    </a:xfrm>
                    <a:prstGeom prst="line">
                      <a:avLst/>
                    </a:prstGeom>
                    <a:grpFill/>
                    <a:ln w="12700" cap="flat" cmpd="sng" algn="ctr">
                      <a:solidFill>
                        <a:srgbClr val="0B7ED6"/>
                      </a:solidFill>
                      <a:prstDash val="solid"/>
                      <a:headEnd type="none" w="lg" len="med"/>
                      <a:tailEnd type="none" w="lg" len="med"/>
                    </a:ln>
                    <a:effectLst/>
                  </p:spPr>
                </p:cxnSp>
                <p:cxnSp>
                  <p:nvCxnSpPr>
                    <p:cNvPr id="154" name="Straight Connector 153">
                      <a:extLst>
                        <a:ext uri="{FF2B5EF4-FFF2-40B4-BE49-F238E27FC236}">
                          <a16:creationId xmlns:a16="http://schemas.microsoft.com/office/drawing/2014/main" id="{CE62DC28-892E-449C-BF99-B098CAD16912}"/>
                        </a:ext>
                      </a:extLst>
                    </p:cNvPr>
                    <p:cNvCxnSpPr/>
                    <p:nvPr/>
                  </p:nvCxnSpPr>
                  <p:spPr>
                    <a:xfrm>
                      <a:off x="4117783" y="4769781"/>
                      <a:ext cx="129006" cy="0"/>
                    </a:xfrm>
                    <a:prstGeom prst="line">
                      <a:avLst/>
                    </a:prstGeom>
                    <a:grpFill/>
                    <a:ln w="12700" cap="flat" cmpd="sng" algn="ctr">
                      <a:solidFill>
                        <a:srgbClr val="0B7ED6"/>
                      </a:solidFill>
                      <a:prstDash val="solid"/>
                      <a:headEnd type="none" w="lg" len="med"/>
                      <a:tailEnd type="none" w="lg" len="med"/>
                    </a:ln>
                    <a:effectLst/>
                  </p:spPr>
                </p:cxnSp>
                <p:cxnSp>
                  <p:nvCxnSpPr>
                    <p:cNvPr id="155" name="Straight Connector 154">
                      <a:extLst>
                        <a:ext uri="{FF2B5EF4-FFF2-40B4-BE49-F238E27FC236}">
                          <a16:creationId xmlns:a16="http://schemas.microsoft.com/office/drawing/2014/main" id="{2F5D345E-2E97-452B-AB23-6D30FCA7F250}"/>
                        </a:ext>
                      </a:extLst>
                    </p:cNvPr>
                    <p:cNvCxnSpPr/>
                    <p:nvPr/>
                  </p:nvCxnSpPr>
                  <p:spPr>
                    <a:xfrm>
                      <a:off x="4117783" y="4953845"/>
                      <a:ext cx="129006" cy="0"/>
                    </a:xfrm>
                    <a:prstGeom prst="line">
                      <a:avLst/>
                    </a:prstGeom>
                    <a:grpFill/>
                    <a:ln w="12700" cap="flat" cmpd="sng" algn="ctr">
                      <a:solidFill>
                        <a:srgbClr val="0B7ED6"/>
                      </a:solidFill>
                      <a:prstDash val="solid"/>
                      <a:headEnd type="none" w="lg" len="med"/>
                      <a:tailEnd type="none" w="lg" len="med"/>
                    </a:ln>
                    <a:effectLst/>
                  </p:spPr>
                </p:cxnSp>
                <p:cxnSp>
                  <p:nvCxnSpPr>
                    <p:cNvPr id="156" name="Straight Connector 155">
                      <a:extLst>
                        <a:ext uri="{FF2B5EF4-FFF2-40B4-BE49-F238E27FC236}">
                          <a16:creationId xmlns:a16="http://schemas.microsoft.com/office/drawing/2014/main" id="{6FD5B5A4-44E4-4E8B-A45F-5BF8C0FA890E}"/>
                        </a:ext>
                      </a:extLst>
                    </p:cNvPr>
                    <p:cNvCxnSpPr/>
                    <p:nvPr/>
                  </p:nvCxnSpPr>
                  <p:spPr>
                    <a:xfrm>
                      <a:off x="4117783" y="5045876"/>
                      <a:ext cx="129006" cy="0"/>
                    </a:xfrm>
                    <a:prstGeom prst="line">
                      <a:avLst/>
                    </a:prstGeom>
                    <a:grpFill/>
                    <a:ln w="12700" cap="flat" cmpd="sng" algn="ctr">
                      <a:solidFill>
                        <a:srgbClr val="0B7ED6"/>
                      </a:solidFill>
                      <a:prstDash val="solid"/>
                      <a:headEnd type="none" w="lg" len="med"/>
                      <a:tailEnd type="none" w="lg" len="med"/>
                    </a:ln>
                    <a:effectLst/>
                  </p:spPr>
                </p:cxnSp>
              </p:grpSp>
            </p:grpSp>
            <p:grpSp>
              <p:nvGrpSpPr>
                <p:cNvPr id="139" name="Group 138">
                  <a:extLst>
                    <a:ext uri="{FF2B5EF4-FFF2-40B4-BE49-F238E27FC236}">
                      <a16:creationId xmlns:a16="http://schemas.microsoft.com/office/drawing/2014/main" id="{39804683-9BCB-4CC0-8C1D-3F78CD697E2D}"/>
                    </a:ext>
                  </a:extLst>
                </p:cNvPr>
                <p:cNvGrpSpPr/>
                <p:nvPr/>
              </p:nvGrpSpPr>
              <p:grpSpPr>
                <a:xfrm rot="5400000">
                  <a:off x="3480396" y="4677750"/>
                  <a:ext cx="712494" cy="368126"/>
                  <a:chOff x="3485441" y="4677750"/>
                  <a:chExt cx="712494" cy="368126"/>
                </a:xfrm>
                <a:grpFill/>
              </p:grpSpPr>
              <p:grpSp>
                <p:nvGrpSpPr>
                  <p:cNvPr id="141" name="Group 140">
                    <a:extLst>
                      <a:ext uri="{FF2B5EF4-FFF2-40B4-BE49-F238E27FC236}">
                        <a16:creationId xmlns:a16="http://schemas.microsoft.com/office/drawing/2014/main" id="{C139AFA0-A0B1-4604-8897-DF2D3E8DFD5E}"/>
                      </a:ext>
                    </a:extLst>
                  </p:cNvPr>
                  <p:cNvGrpSpPr/>
                  <p:nvPr/>
                </p:nvGrpSpPr>
                <p:grpSpPr>
                  <a:xfrm>
                    <a:off x="4117783" y="4677750"/>
                    <a:ext cx="80152" cy="368126"/>
                    <a:chOff x="4117783" y="4677750"/>
                    <a:chExt cx="129006" cy="368126"/>
                  </a:xfrm>
                  <a:grpFill/>
                </p:grpSpPr>
                <p:cxnSp>
                  <p:nvCxnSpPr>
                    <p:cNvPr id="147" name="Straight Connector 146">
                      <a:extLst>
                        <a:ext uri="{FF2B5EF4-FFF2-40B4-BE49-F238E27FC236}">
                          <a16:creationId xmlns:a16="http://schemas.microsoft.com/office/drawing/2014/main" id="{D47C3597-0487-4F3C-A4AF-1CAEB091D4C6}"/>
                        </a:ext>
                      </a:extLst>
                    </p:cNvPr>
                    <p:cNvCxnSpPr/>
                    <p:nvPr/>
                  </p:nvCxnSpPr>
                  <p:spPr>
                    <a:xfrm>
                      <a:off x="4117783" y="4677750"/>
                      <a:ext cx="129006" cy="0"/>
                    </a:xfrm>
                    <a:prstGeom prst="line">
                      <a:avLst/>
                    </a:prstGeom>
                    <a:grpFill/>
                    <a:ln w="12700" cap="flat" cmpd="sng" algn="ctr">
                      <a:solidFill>
                        <a:srgbClr val="0B7ED6"/>
                      </a:solidFill>
                      <a:prstDash val="solid"/>
                      <a:headEnd type="none" w="lg" len="med"/>
                      <a:tailEnd type="none" w="lg" len="med"/>
                    </a:ln>
                    <a:effectLst/>
                  </p:spPr>
                </p:cxnSp>
                <p:cxnSp>
                  <p:nvCxnSpPr>
                    <p:cNvPr id="148" name="Straight Connector 147">
                      <a:extLst>
                        <a:ext uri="{FF2B5EF4-FFF2-40B4-BE49-F238E27FC236}">
                          <a16:creationId xmlns:a16="http://schemas.microsoft.com/office/drawing/2014/main" id="{D9C41DCA-E815-4B61-AA15-91B0F42828FB}"/>
                        </a:ext>
                      </a:extLst>
                    </p:cNvPr>
                    <p:cNvCxnSpPr/>
                    <p:nvPr/>
                  </p:nvCxnSpPr>
                  <p:spPr>
                    <a:xfrm>
                      <a:off x="4117783" y="4769781"/>
                      <a:ext cx="129006" cy="0"/>
                    </a:xfrm>
                    <a:prstGeom prst="line">
                      <a:avLst/>
                    </a:prstGeom>
                    <a:grpFill/>
                    <a:ln w="12700" cap="flat" cmpd="sng" algn="ctr">
                      <a:solidFill>
                        <a:srgbClr val="0B7ED6"/>
                      </a:solidFill>
                      <a:prstDash val="solid"/>
                      <a:headEnd type="none" w="lg" len="med"/>
                      <a:tailEnd type="none" w="lg" len="med"/>
                    </a:ln>
                    <a:effectLst/>
                  </p:spPr>
                </p:cxnSp>
                <p:cxnSp>
                  <p:nvCxnSpPr>
                    <p:cNvPr id="149" name="Straight Connector 148">
                      <a:extLst>
                        <a:ext uri="{FF2B5EF4-FFF2-40B4-BE49-F238E27FC236}">
                          <a16:creationId xmlns:a16="http://schemas.microsoft.com/office/drawing/2014/main" id="{9E3EA7C9-0ECD-4A79-9442-177CB594026B}"/>
                        </a:ext>
                      </a:extLst>
                    </p:cNvPr>
                    <p:cNvCxnSpPr/>
                    <p:nvPr/>
                  </p:nvCxnSpPr>
                  <p:spPr>
                    <a:xfrm>
                      <a:off x="4117783" y="4953845"/>
                      <a:ext cx="129006" cy="0"/>
                    </a:xfrm>
                    <a:prstGeom prst="line">
                      <a:avLst/>
                    </a:prstGeom>
                    <a:grpFill/>
                    <a:ln w="12700" cap="flat" cmpd="sng" algn="ctr">
                      <a:solidFill>
                        <a:srgbClr val="0B7ED6"/>
                      </a:solidFill>
                      <a:prstDash val="solid"/>
                      <a:headEnd type="none" w="lg" len="med"/>
                      <a:tailEnd type="none" w="lg" len="med"/>
                    </a:ln>
                    <a:effectLst/>
                  </p:spPr>
                </p:cxnSp>
                <p:cxnSp>
                  <p:nvCxnSpPr>
                    <p:cNvPr id="150" name="Straight Connector 149">
                      <a:extLst>
                        <a:ext uri="{FF2B5EF4-FFF2-40B4-BE49-F238E27FC236}">
                          <a16:creationId xmlns:a16="http://schemas.microsoft.com/office/drawing/2014/main" id="{4ECB43D6-0280-430E-9BC1-E0CB013E6DC3}"/>
                        </a:ext>
                      </a:extLst>
                    </p:cNvPr>
                    <p:cNvCxnSpPr/>
                    <p:nvPr/>
                  </p:nvCxnSpPr>
                  <p:spPr>
                    <a:xfrm>
                      <a:off x="4117783" y="5045876"/>
                      <a:ext cx="129006" cy="0"/>
                    </a:xfrm>
                    <a:prstGeom prst="line">
                      <a:avLst/>
                    </a:prstGeom>
                    <a:grpFill/>
                    <a:ln w="12700" cap="flat" cmpd="sng" algn="ctr">
                      <a:solidFill>
                        <a:srgbClr val="0B7ED6"/>
                      </a:solidFill>
                      <a:prstDash val="solid"/>
                      <a:headEnd type="none" w="lg" len="med"/>
                      <a:tailEnd type="none" w="lg" len="med"/>
                    </a:ln>
                    <a:effectLst/>
                  </p:spPr>
                </p:cxnSp>
              </p:grpSp>
              <p:grpSp>
                <p:nvGrpSpPr>
                  <p:cNvPr id="142" name="Group 141">
                    <a:extLst>
                      <a:ext uri="{FF2B5EF4-FFF2-40B4-BE49-F238E27FC236}">
                        <a16:creationId xmlns:a16="http://schemas.microsoft.com/office/drawing/2014/main" id="{22C0DF0C-68C4-4F0D-960D-72A09E18692C}"/>
                      </a:ext>
                    </a:extLst>
                  </p:cNvPr>
                  <p:cNvGrpSpPr/>
                  <p:nvPr/>
                </p:nvGrpSpPr>
                <p:grpSpPr>
                  <a:xfrm>
                    <a:off x="3485441" y="4677750"/>
                    <a:ext cx="80152" cy="368126"/>
                    <a:chOff x="4117783" y="4677750"/>
                    <a:chExt cx="129006" cy="368126"/>
                  </a:xfrm>
                  <a:grpFill/>
                </p:grpSpPr>
                <p:cxnSp>
                  <p:nvCxnSpPr>
                    <p:cNvPr id="143" name="Straight Connector 142">
                      <a:extLst>
                        <a:ext uri="{FF2B5EF4-FFF2-40B4-BE49-F238E27FC236}">
                          <a16:creationId xmlns:a16="http://schemas.microsoft.com/office/drawing/2014/main" id="{0B42560D-43C7-4703-86EA-6858A85E8263}"/>
                        </a:ext>
                      </a:extLst>
                    </p:cNvPr>
                    <p:cNvCxnSpPr/>
                    <p:nvPr/>
                  </p:nvCxnSpPr>
                  <p:spPr>
                    <a:xfrm>
                      <a:off x="4117783" y="4677750"/>
                      <a:ext cx="129006" cy="0"/>
                    </a:xfrm>
                    <a:prstGeom prst="line">
                      <a:avLst/>
                    </a:prstGeom>
                    <a:grpFill/>
                    <a:ln w="12700" cap="flat" cmpd="sng" algn="ctr">
                      <a:solidFill>
                        <a:srgbClr val="0B7ED6"/>
                      </a:solidFill>
                      <a:prstDash val="solid"/>
                      <a:headEnd type="none" w="lg" len="med"/>
                      <a:tailEnd type="none" w="lg" len="med"/>
                    </a:ln>
                    <a:effectLst/>
                  </p:spPr>
                </p:cxnSp>
                <p:cxnSp>
                  <p:nvCxnSpPr>
                    <p:cNvPr id="144" name="Straight Connector 143">
                      <a:extLst>
                        <a:ext uri="{FF2B5EF4-FFF2-40B4-BE49-F238E27FC236}">
                          <a16:creationId xmlns:a16="http://schemas.microsoft.com/office/drawing/2014/main" id="{F78C0BD3-E237-49DA-A016-36DB2F7293F7}"/>
                        </a:ext>
                      </a:extLst>
                    </p:cNvPr>
                    <p:cNvCxnSpPr/>
                    <p:nvPr/>
                  </p:nvCxnSpPr>
                  <p:spPr>
                    <a:xfrm>
                      <a:off x="4117783" y="4769781"/>
                      <a:ext cx="129006" cy="0"/>
                    </a:xfrm>
                    <a:prstGeom prst="line">
                      <a:avLst/>
                    </a:prstGeom>
                    <a:grpFill/>
                    <a:ln w="12700" cap="flat" cmpd="sng" algn="ctr">
                      <a:solidFill>
                        <a:srgbClr val="0B7ED6"/>
                      </a:solidFill>
                      <a:prstDash val="solid"/>
                      <a:headEnd type="none" w="lg" len="med"/>
                      <a:tailEnd type="none" w="lg" len="med"/>
                    </a:ln>
                    <a:effectLst/>
                  </p:spPr>
                </p:cxnSp>
                <p:cxnSp>
                  <p:nvCxnSpPr>
                    <p:cNvPr id="145" name="Straight Connector 144">
                      <a:extLst>
                        <a:ext uri="{FF2B5EF4-FFF2-40B4-BE49-F238E27FC236}">
                          <a16:creationId xmlns:a16="http://schemas.microsoft.com/office/drawing/2014/main" id="{E71EF429-E9E0-4199-970A-819D3C566C75}"/>
                        </a:ext>
                      </a:extLst>
                    </p:cNvPr>
                    <p:cNvCxnSpPr/>
                    <p:nvPr/>
                  </p:nvCxnSpPr>
                  <p:spPr>
                    <a:xfrm>
                      <a:off x="4117783" y="4953845"/>
                      <a:ext cx="129006" cy="0"/>
                    </a:xfrm>
                    <a:prstGeom prst="line">
                      <a:avLst/>
                    </a:prstGeom>
                    <a:grpFill/>
                    <a:ln w="12700" cap="flat" cmpd="sng" algn="ctr">
                      <a:solidFill>
                        <a:srgbClr val="0B7ED6"/>
                      </a:solidFill>
                      <a:prstDash val="solid"/>
                      <a:headEnd type="none" w="lg" len="med"/>
                      <a:tailEnd type="none" w="lg" len="med"/>
                    </a:ln>
                    <a:effectLst/>
                  </p:spPr>
                </p:cxnSp>
                <p:cxnSp>
                  <p:nvCxnSpPr>
                    <p:cNvPr id="146" name="Straight Connector 145">
                      <a:extLst>
                        <a:ext uri="{FF2B5EF4-FFF2-40B4-BE49-F238E27FC236}">
                          <a16:creationId xmlns:a16="http://schemas.microsoft.com/office/drawing/2014/main" id="{94F91E68-0417-496A-80E2-01657F73312B}"/>
                        </a:ext>
                      </a:extLst>
                    </p:cNvPr>
                    <p:cNvCxnSpPr/>
                    <p:nvPr/>
                  </p:nvCxnSpPr>
                  <p:spPr>
                    <a:xfrm>
                      <a:off x="4117783" y="5045876"/>
                      <a:ext cx="129006" cy="0"/>
                    </a:xfrm>
                    <a:prstGeom prst="line">
                      <a:avLst/>
                    </a:prstGeom>
                    <a:grpFill/>
                    <a:ln w="12700" cap="flat" cmpd="sng" algn="ctr">
                      <a:solidFill>
                        <a:srgbClr val="0B7ED6"/>
                      </a:solidFill>
                      <a:prstDash val="solid"/>
                      <a:headEnd type="none" w="lg" len="med"/>
                      <a:tailEnd type="none" w="lg" len="med"/>
                    </a:ln>
                    <a:effectLst/>
                  </p:spPr>
                </p:cxnSp>
              </p:grpSp>
            </p:grpSp>
          </p:grpSp>
          <p:sp>
            <p:nvSpPr>
              <p:cNvPr id="136" name="Freeform: Shape 520">
                <a:extLst>
                  <a:ext uri="{FF2B5EF4-FFF2-40B4-BE49-F238E27FC236}">
                    <a16:creationId xmlns:a16="http://schemas.microsoft.com/office/drawing/2014/main" id="{695F6BE3-B982-401C-B182-D37542D36BBC}"/>
                  </a:ext>
                </a:extLst>
              </p:cNvPr>
              <p:cNvSpPr/>
              <p:nvPr/>
            </p:nvSpPr>
            <p:spPr bwMode="auto">
              <a:xfrm>
                <a:off x="10124345" y="3293573"/>
                <a:ext cx="71612" cy="91319"/>
              </a:xfrm>
              <a:custGeom>
                <a:avLst/>
                <a:gdLst>
                  <a:gd name="connsiteX0" fmla="*/ 699778 w 974972"/>
                  <a:gd name="connsiteY0" fmla="*/ 0 h 1504393"/>
                  <a:gd name="connsiteX1" fmla="*/ 502371 w 974972"/>
                  <a:gd name="connsiteY1" fmla="*/ 571355 h 1504393"/>
                  <a:gd name="connsiteX2" fmla="*/ 597565 w 974972"/>
                  <a:gd name="connsiteY2" fmla="*/ 571355 h 1504393"/>
                  <a:gd name="connsiteX3" fmla="*/ 629015 w 974972"/>
                  <a:gd name="connsiteY3" fmla="*/ 571355 h 1504393"/>
                  <a:gd name="connsiteX4" fmla="*/ 974972 w 974972"/>
                  <a:gd name="connsiteY4" fmla="*/ 571355 h 1504393"/>
                  <a:gd name="connsiteX5" fmla="*/ 275193 w 974972"/>
                  <a:gd name="connsiteY5" fmla="*/ 1504393 h 1504393"/>
                  <a:gd name="connsiteX6" fmla="*/ 472601 w 974972"/>
                  <a:gd name="connsiteY6" fmla="*/ 933038 h 1504393"/>
                  <a:gd name="connsiteX7" fmla="*/ 377407 w 974972"/>
                  <a:gd name="connsiteY7" fmla="*/ 933038 h 1504393"/>
                  <a:gd name="connsiteX8" fmla="*/ 349889 w 974972"/>
                  <a:gd name="connsiteY8" fmla="*/ 933038 h 1504393"/>
                  <a:gd name="connsiteX9" fmla="*/ 0 w 974972"/>
                  <a:gd name="connsiteY9" fmla="*/ 933038 h 1504393"/>
                  <a:gd name="connsiteX10" fmla="*/ 699778 w 974972"/>
                  <a:gd name="connsiteY10" fmla="*/ 0 h 15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4972" h="1504393">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grpFill/>
              <a:ln w="12700" cap="flat" cmpd="sng" algn="ctr">
                <a:solidFill>
                  <a:srgbClr val="0B7ED6"/>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0078D4"/>
                  </a:solidFill>
                  <a:effectLst/>
                  <a:uLnTx/>
                  <a:uFillTx/>
                  <a:latin typeface="Segoe UI"/>
                  <a:ea typeface="+mn-ea"/>
                  <a:cs typeface="Segoe UI" pitchFamily="34" charset="0"/>
                </a:endParaRPr>
              </a:p>
            </p:txBody>
          </p:sp>
        </p:grpSp>
      </p:grpSp>
      <p:sp>
        <p:nvSpPr>
          <p:cNvPr id="10" name="Rectangle 2">
            <a:extLst>
              <a:ext uri="{FF2B5EF4-FFF2-40B4-BE49-F238E27FC236}">
                <a16:creationId xmlns:a16="http://schemas.microsoft.com/office/drawing/2014/main" id="{407B62C9-F311-4D1A-94C6-2D9F3E545C1A}"/>
              </a:ext>
            </a:extLst>
          </p:cNvPr>
          <p:cNvSpPr>
            <a:spLocks noChangeArrowheads="1"/>
          </p:cNvSpPr>
          <p:nvPr/>
        </p:nvSpPr>
        <p:spPr bwMode="auto">
          <a:xfrm>
            <a:off x="7451990" y="5029150"/>
            <a:ext cx="4567497" cy="1723549"/>
          </a:xfrm>
          <a:prstGeom prst="rect">
            <a:avLst/>
          </a:prstGeom>
          <a:solidFill>
            <a:srgbClr val="F1F3F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D81B60"/>
                </a:solidFill>
                <a:effectLst/>
                <a:latin typeface="SFMono-Regular"/>
                <a:ea typeface="Roboto Mono"/>
              </a:rPr>
              <a:t>// Syntactically similar to LLVM:</a:t>
            </a:r>
            <a:br>
              <a:rPr kumimoji="0" lang="en-US" altLang="en-US" sz="1600" b="0" i="0" u="none" strike="noStrike" cap="none" normalizeH="0" baseline="0" dirty="0">
                <a:ln>
                  <a:noFill/>
                </a:ln>
                <a:solidFill>
                  <a:srgbClr val="37474F"/>
                </a:solidFill>
                <a:effectLst/>
                <a:latin typeface="SFMono-Regular"/>
                <a:ea typeface="Roboto Mono"/>
              </a:rPr>
            </a:br>
            <a:r>
              <a:rPr kumimoji="0" lang="en-US" altLang="en-US" sz="1600" b="0" i="0" u="none" strike="noStrike" cap="none" normalizeH="0" baseline="0" dirty="0" err="1">
                <a:ln>
                  <a:noFill/>
                </a:ln>
                <a:solidFill>
                  <a:srgbClr val="37474F"/>
                </a:solidFill>
                <a:effectLst/>
                <a:latin typeface="SFMono-Regular"/>
                <a:ea typeface="Roboto Mono"/>
              </a:rPr>
              <a:t>func</a:t>
            </a:r>
            <a:r>
              <a:rPr kumimoji="0" lang="en-US" altLang="en-US" sz="1600" b="0" i="0" u="none" strike="noStrike" cap="none" normalizeH="0" baseline="0" dirty="0">
                <a:ln>
                  <a:noFill/>
                </a:ln>
                <a:solidFill>
                  <a:srgbClr val="37474F"/>
                </a:solidFill>
                <a:effectLst/>
                <a:latin typeface="SFMono-Regular"/>
                <a:ea typeface="Roboto Mono"/>
              </a:rPr>
              <a:t> </a:t>
            </a:r>
            <a:r>
              <a:rPr kumimoji="0" lang="en-US" altLang="en-US" sz="1600" b="0" i="0" u="none" strike="noStrike" cap="none" normalizeH="0" baseline="0" dirty="0">
                <a:ln>
                  <a:noFill/>
                </a:ln>
                <a:solidFill>
                  <a:srgbClr val="C53929"/>
                </a:solidFill>
                <a:effectLst/>
                <a:latin typeface="SFMono-Regular"/>
                <a:ea typeface="Roboto Mono"/>
              </a:rPr>
              <a:t>@</a:t>
            </a:r>
            <a:r>
              <a:rPr kumimoji="0" lang="en-US" altLang="en-US" sz="1600" b="0" i="0" u="none" strike="noStrike" cap="none" normalizeH="0" baseline="0" dirty="0" err="1">
                <a:ln>
                  <a:noFill/>
                </a:ln>
                <a:solidFill>
                  <a:srgbClr val="C53929"/>
                </a:solidFill>
                <a:effectLst/>
                <a:latin typeface="SFMono-Regular"/>
                <a:ea typeface="Roboto Mono"/>
              </a:rPr>
              <a:t>testFunction</a:t>
            </a:r>
            <a:r>
              <a:rPr kumimoji="0" lang="en-US" altLang="en-US" sz="1600" b="0" i="0" u="none" strike="noStrike" cap="none" normalizeH="0" baseline="0" dirty="0">
                <a:ln>
                  <a:noFill/>
                </a:ln>
                <a:solidFill>
                  <a:srgbClr val="37474F"/>
                </a:solidFill>
                <a:effectLst/>
                <a:latin typeface="SFMono-Regular"/>
                <a:ea typeface="Roboto Mono"/>
              </a:rPr>
              <a:t>(%arg0: i32) {</a:t>
            </a:r>
            <a:br>
              <a:rPr kumimoji="0" lang="en-US" altLang="en-US" sz="1600" b="0" i="0" u="none" strike="noStrike" cap="none" normalizeH="0" baseline="0" dirty="0">
                <a:ln>
                  <a:noFill/>
                </a:ln>
                <a:solidFill>
                  <a:srgbClr val="37474F"/>
                </a:solidFill>
                <a:effectLst/>
                <a:latin typeface="SFMono-Regular"/>
                <a:ea typeface="Roboto Mono"/>
              </a:rPr>
            </a:br>
            <a:r>
              <a:rPr kumimoji="0" lang="en-US" altLang="en-US" sz="1600" b="0" i="0" u="none" strike="noStrike" cap="none" normalizeH="0" baseline="0" dirty="0">
                <a:ln>
                  <a:noFill/>
                </a:ln>
                <a:solidFill>
                  <a:srgbClr val="37474F"/>
                </a:solidFill>
                <a:effectLst/>
                <a:latin typeface="SFMono-Regular"/>
                <a:ea typeface="Roboto Mono"/>
              </a:rPr>
              <a:t>    %x = call </a:t>
            </a:r>
            <a:r>
              <a:rPr kumimoji="0" lang="en-US" altLang="en-US" sz="1600" b="0" i="0" u="none" strike="noStrike" cap="none" normalizeH="0" baseline="0" dirty="0">
                <a:ln>
                  <a:noFill/>
                </a:ln>
                <a:solidFill>
                  <a:srgbClr val="C53929"/>
                </a:solidFill>
                <a:effectLst/>
                <a:latin typeface="SFMono-Regular"/>
                <a:ea typeface="Roboto Mono"/>
              </a:rPr>
              <a:t>@</a:t>
            </a:r>
            <a:r>
              <a:rPr kumimoji="0" lang="en-US" altLang="en-US" sz="1600" b="0" i="0" u="none" strike="noStrike" cap="none" normalizeH="0" baseline="0" dirty="0" err="1">
                <a:ln>
                  <a:noFill/>
                </a:ln>
                <a:solidFill>
                  <a:srgbClr val="C53929"/>
                </a:solidFill>
                <a:effectLst/>
                <a:latin typeface="SFMono-Regular"/>
                <a:ea typeface="Roboto Mono"/>
              </a:rPr>
              <a:t>thingToCall</a:t>
            </a:r>
            <a:r>
              <a:rPr kumimoji="0" lang="en-US" altLang="en-US" sz="1600" b="0" i="0" u="none" strike="noStrike" cap="none" normalizeH="0" baseline="0" dirty="0">
                <a:ln>
                  <a:noFill/>
                </a:ln>
                <a:solidFill>
                  <a:srgbClr val="37474F"/>
                </a:solidFill>
                <a:effectLst/>
                <a:latin typeface="SFMono-Regular"/>
                <a:ea typeface="Roboto Mono"/>
              </a:rPr>
              <a:t>(%arg0) : (i32) -&gt; i32</a:t>
            </a:r>
            <a:br>
              <a:rPr kumimoji="0" lang="en-US" altLang="en-US" sz="1600" b="0" i="0" u="none" strike="noStrike" cap="none" normalizeH="0" baseline="0" dirty="0">
                <a:ln>
                  <a:noFill/>
                </a:ln>
                <a:solidFill>
                  <a:srgbClr val="37474F"/>
                </a:solidFill>
                <a:effectLst/>
                <a:latin typeface="SFMono-Regular"/>
                <a:ea typeface="Roboto Mono"/>
              </a:rPr>
            </a:br>
            <a:r>
              <a:rPr kumimoji="0" lang="en-US" altLang="en-US" sz="1600" b="0" i="0" u="none" strike="noStrike" cap="none" normalizeH="0" baseline="0" dirty="0">
                <a:ln>
                  <a:noFill/>
                </a:ln>
                <a:solidFill>
                  <a:srgbClr val="37474F"/>
                </a:solidFill>
                <a:effectLst/>
                <a:latin typeface="SFMono-Regular"/>
                <a:ea typeface="Roboto Mono"/>
              </a:rPr>
              <a:t>    </a:t>
            </a:r>
            <a:r>
              <a:rPr kumimoji="0" lang="en-US" altLang="en-US" sz="1600" b="0" i="0" u="none" strike="noStrike" cap="none" normalizeH="0" baseline="0" dirty="0" err="1">
                <a:ln>
                  <a:noFill/>
                </a:ln>
                <a:solidFill>
                  <a:srgbClr val="37474F"/>
                </a:solidFill>
                <a:effectLst/>
                <a:latin typeface="SFMono-Regular"/>
                <a:ea typeface="Roboto Mono"/>
              </a:rPr>
              <a:t>br</a:t>
            </a:r>
            <a:r>
              <a:rPr kumimoji="0" lang="en-US" altLang="en-US" sz="1600" b="0" i="0" u="none" strike="noStrike" cap="none" normalizeH="0" baseline="0" dirty="0">
                <a:ln>
                  <a:noFill/>
                </a:ln>
                <a:solidFill>
                  <a:srgbClr val="37474F"/>
                </a:solidFill>
                <a:effectLst/>
                <a:latin typeface="SFMono-Regular"/>
                <a:ea typeface="Roboto Mono"/>
              </a:rPr>
              <a:t> ^bb1</a:t>
            </a:r>
            <a:br>
              <a:rPr kumimoji="0" lang="en-US" altLang="en-US" sz="1600" b="0" i="0" u="none" strike="noStrike" cap="none" normalizeH="0" baseline="0" dirty="0">
                <a:ln>
                  <a:noFill/>
                </a:ln>
                <a:solidFill>
                  <a:srgbClr val="37474F"/>
                </a:solidFill>
                <a:effectLst/>
                <a:latin typeface="SFMono-Regular"/>
                <a:ea typeface="Roboto Mono"/>
              </a:rPr>
            </a:br>
            <a:r>
              <a:rPr kumimoji="0" lang="en-US" altLang="en-US" sz="1600" b="0" i="0" u="none" strike="noStrike" cap="none" normalizeH="0" baseline="0" dirty="0">
                <a:ln>
                  <a:noFill/>
                </a:ln>
                <a:solidFill>
                  <a:srgbClr val="37474F"/>
                </a:solidFill>
                <a:effectLst/>
                <a:latin typeface="SFMono-Regular"/>
                <a:ea typeface="Roboto Mono"/>
              </a:rPr>
              <a:t>^bb1:</a:t>
            </a:r>
            <a:br>
              <a:rPr kumimoji="0" lang="en-US" altLang="en-US" sz="1600" b="0" i="0" u="none" strike="noStrike" cap="none" normalizeH="0" baseline="0" dirty="0">
                <a:ln>
                  <a:noFill/>
                </a:ln>
                <a:solidFill>
                  <a:srgbClr val="37474F"/>
                </a:solidFill>
                <a:effectLst/>
                <a:latin typeface="SFMono-Regular"/>
                <a:ea typeface="Roboto Mono"/>
              </a:rPr>
            </a:br>
            <a:r>
              <a:rPr kumimoji="0" lang="en-US" altLang="en-US" sz="1600" b="0" i="0" u="none" strike="noStrike" cap="none" normalizeH="0" baseline="0" dirty="0">
                <a:ln>
                  <a:noFill/>
                </a:ln>
                <a:solidFill>
                  <a:srgbClr val="37474F"/>
                </a:solidFill>
                <a:effectLst/>
                <a:latin typeface="SFMono-Regular"/>
                <a:ea typeface="Roboto Mono"/>
              </a:rPr>
              <a:t>    %y = </a:t>
            </a:r>
            <a:r>
              <a:rPr kumimoji="0" lang="en-US" altLang="en-US" sz="1600" b="0" i="0" u="none" strike="noStrike" cap="none" normalizeH="0" baseline="0" dirty="0" err="1">
                <a:ln>
                  <a:noFill/>
                </a:ln>
                <a:solidFill>
                  <a:srgbClr val="37474F"/>
                </a:solidFill>
                <a:effectLst/>
                <a:latin typeface="SFMono-Regular"/>
                <a:ea typeface="Roboto Mono"/>
              </a:rPr>
              <a:t>addi</a:t>
            </a:r>
            <a:r>
              <a:rPr kumimoji="0" lang="en-US" altLang="en-US" sz="1600" b="0" i="0" u="none" strike="noStrike" cap="none" normalizeH="0" baseline="0" dirty="0">
                <a:ln>
                  <a:noFill/>
                </a:ln>
                <a:solidFill>
                  <a:srgbClr val="37474F"/>
                </a:solidFill>
                <a:effectLst/>
                <a:latin typeface="SFMono-Regular"/>
                <a:ea typeface="Roboto Mono"/>
              </a:rPr>
              <a:t> %x, %x : i32</a:t>
            </a:r>
            <a:br>
              <a:rPr kumimoji="0" lang="en-US" altLang="en-US" sz="1600" b="0" i="0" u="none" strike="noStrike" cap="none" normalizeH="0" baseline="0" dirty="0">
                <a:ln>
                  <a:noFill/>
                </a:ln>
                <a:solidFill>
                  <a:srgbClr val="37474F"/>
                </a:solidFill>
                <a:effectLst/>
                <a:latin typeface="SFMono-Regular"/>
                <a:ea typeface="Roboto Mono"/>
              </a:rPr>
            </a:br>
            <a:r>
              <a:rPr kumimoji="0" lang="en-US" altLang="en-US" sz="1600" b="0" i="0" u="none" strike="noStrike" cap="none" normalizeH="0" baseline="0" dirty="0">
                <a:ln>
                  <a:noFill/>
                </a:ln>
                <a:solidFill>
                  <a:srgbClr val="37474F"/>
                </a:solidFill>
                <a:effectLst/>
                <a:latin typeface="SFMono-Regular"/>
                <a:ea typeface="Roboto Mono"/>
              </a:rPr>
              <a:t>    </a:t>
            </a:r>
            <a:r>
              <a:rPr kumimoji="0" lang="en-US" altLang="en-US" sz="1600" b="0" i="0" u="none" strike="noStrike" cap="none" normalizeH="0" baseline="0" dirty="0">
                <a:ln>
                  <a:noFill/>
                </a:ln>
                <a:solidFill>
                  <a:srgbClr val="3B78E7"/>
                </a:solidFill>
                <a:effectLst/>
                <a:latin typeface="SFMono-Regular"/>
                <a:ea typeface="Roboto Mono"/>
              </a:rPr>
              <a:t>return</a:t>
            </a:r>
            <a:r>
              <a:rPr kumimoji="0" lang="en-US" altLang="en-US" sz="1600" b="0" i="0" u="none" strike="noStrike" cap="none" normalizeH="0" baseline="0" dirty="0">
                <a:ln>
                  <a:noFill/>
                </a:ln>
                <a:solidFill>
                  <a:srgbClr val="37474F"/>
                </a:solidFill>
                <a:effectLst/>
                <a:latin typeface="SFMono-Regular"/>
                <a:ea typeface="Roboto Mono"/>
              </a:rPr>
              <a:t> %y : i32}</a:t>
            </a:r>
            <a:r>
              <a:rPr kumimoji="0" lang="en-US" altLang="en-US" sz="1600" b="0" i="0" u="none" strike="noStrike" cap="none" normalizeH="0" baseline="0" dirty="0">
                <a:ln>
                  <a:noFill/>
                </a:ln>
                <a:solidFill>
                  <a:schemeClr val="tx1"/>
                </a:solidFill>
                <a:effectLst/>
                <a:latin typeface="SFMono-Regular"/>
              </a:rPr>
              <a:t> </a:t>
            </a:r>
          </a:p>
        </p:txBody>
      </p:sp>
      <p:pic>
        <p:nvPicPr>
          <p:cNvPr id="13" name="Picture 12">
            <a:extLst>
              <a:ext uri="{FF2B5EF4-FFF2-40B4-BE49-F238E27FC236}">
                <a16:creationId xmlns:a16="http://schemas.microsoft.com/office/drawing/2014/main" id="{5E8A5ED3-2866-44A6-8055-BF8DF8AF777C}"/>
              </a:ext>
            </a:extLst>
          </p:cNvPr>
          <p:cNvPicPr>
            <a:picLocks noChangeAspect="1"/>
          </p:cNvPicPr>
          <p:nvPr/>
        </p:nvPicPr>
        <p:blipFill>
          <a:blip r:embed="rId3"/>
          <a:stretch>
            <a:fillRect/>
          </a:stretch>
        </p:blipFill>
        <p:spPr>
          <a:xfrm>
            <a:off x="7040101" y="1849408"/>
            <a:ext cx="5264454" cy="2915107"/>
          </a:xfrm>
          <a:prstGeom prst="rect">
            <a:avLst/>
          </a:prstGeom>
        </p:spPr>
      </p:pic>
      <p:sp>
        <p:nvSpPr>
          <p:cNvPr id="161" name="Content Placeholder 2">
            <a:extLst>
              <a:ext uri="{FF2B5EF4-FFF2-40B4-BE49-F238E27FC236}">
                <a16:creationId xmlns:a16="http://schemas.microsoft.com/office/drawing/2014/main" id="{0B17C232-BDCE-443B-A250-5390EAC688B0}"/>
              </a:ext>
            </a:extLst>
          </p:cNvPr>
          <p:cNvSpPr txBox="1">
            <a:spLocks/>
          </p:cNvSpPr>
          <p:nvPr/>
        </p:nvSpPr>
        <p:spPr>
          <a:xfrm>
            <a:off x="7966123" y="1305738"/>
            <a:ext cx="5147316" cy="54367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000" dirty="0"/>
              <a:t>An example: MLIR</a:t>
            </a:r>
          </a:p>
          <a:p>
            <a:pPr marL="0" indent="0">
              <a:buNone/>
            </a:pPr>
            <a:endParaRPr lang="en-US" altLang="zh-CN" sz="2000" dirty="0"/>
          </a:p>
        </p:txBody>
      </p:sp>
    </p:spTree>
    <p:extLst>
      <p:ext uri="{BB962C8B-B14F-4D97-AF65-F5344CB8AC3E}">
        <p14:creationId xmlns:p14="http://schemas.microsoft.com/office/powerpoint/2010/main" val="2595160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64AAE-8175-43EA-B1F0-2384F213173A}"/>
              </a:ext>
            </a:extLst>
          </p:cNvPr>
          <p:cNvSpPr>
            <a:spLocks noGrp="1"/>
          </p:cNvSpPr>
          <p:nvPr>
            <p:ph type="title"/>
          </p:nvPr>
        </p:nvSpPr>
        <p:spPr/>
        <p:txBody>
          <a:bodyPr/>
          <a:lstStyle/>
          <a:p>
            <a:r>
              <a:rPr lang="zh-CN" altLang="en-US" dirty="0"/>
              <a:t>自动反向求导系统</a:t>
            </a:r>
            <a:endParaRPr lang="en-US" dirty="0"/>
          </a:p>
        </p:txBody>
      </p:sp>
      <p:sp>
        <p:nvSpPr>
          <p:cNvPr id="3" name="Content Placeholder 2">
            <a:extLst>
              <a:ext uri="{FF2B5EF4-FFF2-40B4-BE49-F238E27FC236}">
                <a16:creationId xmlns:a16="http://schemas.microsoft.com/office/drawing/2014/main" id="{63E0B25F-3306-46A6-A56F-D3B420D6F76C}"/>
              </a:ext>
            </a:extLst>
          </p:cNvPr>
          <p:cNvSpPr>
            <a:spLocks noGrp="1"/>
          </p:cNvSpPr>
          <p:nvPr>
            <p:ph idx="1"/>
          </p:nvPr>
        </p:nvSpPr>
        <p:spPr>
          <a:xfrm>
            <a:off x="584200" y="1435503"/>
            <a:ext cx="11018520" cy="4875181"/>
          </a:xfrm>
        </p:spPr>
        <p:txBody>
          <a:bodyPr/>
          <a:lstStyle/>
          <a:p>
            <a:r>
              <a:rPr lang="zh-CN" altLang="en-US" dirty="0"/>
              <a:t>反向传播需要计算前向函数的导数</a:t>
            </a:r>
            <a:endParaRPr lang="en-US" altLang="zh-CN" dirty="0"/>
          </a:p>
          <a:p>
            <a:r>
              <a:rPr lang="zh-CN" altLang="en-US" dirty="0"/>
              <a:t>数学上自动求导并不难，但是</a:t>
            </a:r>
            <a:endParaRPr lang="en-US" altLang="zh-CN" dirty="0"/>
          </a:p>
          <a:p>
            <a:pPr lvl="1"/>
            <a:r>
              <a:rPr lang="zh-CN" altLang="en-US" dirty="0"/>
              <a:t>有些</a:t>
            </a:r>
            <a:r>
              <a:rPr lang="en-US" altLang="zh-CN" dirty="0"/>
              <a:t>Operators</a:t>
            </a:r>
            <a:r>
              <a:rPr lang="zh-CN" altLang="en-US" dirty="0"/>
              <a:t>并不是完全可导的，比如</a:t>
            </a:r>
            <a:r>
              <a:rPr lang="en-US" altLang="zh-CN" dirty="0" err="1"/>
              <a:t>ReLU</a:t>
            </a:r>
            <a:r>
              <a:rPr lang="zh-CN" altLang="en-US" dirty="0"/>
              <a:t>，需要人提供一个近似函数</a:t>
            </a:r>
            <a:endParaRPr lang="en-US" altLang="zh-CN" dirty="0"/>
          </a:p>
          <a:p>
            <a:pPr lvl="1"/>
            <a:r>
              <a:rPr lang="zh-CN" altLang="en-US" dirty="0"/>
              <a:t>有些</a:t>
            </a:r>
            <a:r>
              <a:rPr lang="en-US" altLang="zh-CN" dirty="0"/>
              <a:t>Operators</a:t>
            </a:r>
            <a:r>
              <a:rPr lang="zh-CN" altLang="en-US" dirty="0"/>
              <a:t>人可以给出一个更优的近似实现，比如</a:t>
            </a:r>
            <a:endParaRPr lang="en-US" altLang="zh-CN" dirty="0"/>
          </a:p>
          <a:p>
            <a:pPr lvl="1"/>
            <a:r>
              <a:rPr lang="zh-CN" altLang="en-US" dirty="0"/>
              <a:t>有些</a:t>
            </a:r>
            <a:r>
              <a:rPr lang="en-US" altLang="zh-CN" dirty="0"/>
              <a:t>Operators</a:t>
            </a:r>
            <a:r>
              <a:rPr lang="zh-CN" altLang="en-US" dirty="0"/>
              <a:t>自动求导并不是最优，比如复杂的网络结构，</a:t>
            </a:r>
            <a:r>
              <a:rPr lang="en-US" altLang="zh-CN" dirty="0"/>
              <a:t>convolutional, Recurrent</a:t>
            </a:r>
          </a:p>
          <a:p>
            <a:r>
              <a:rPr lang="zh-CN" altLang="en-US" dirty="0"/>
              <a:t>现代大部分框架同时提供：</a:t>
            </a:r>
            <a:endParaRPr lang="en-US" altLang="zh-CN" dirty="0"/>
          </a:p>
          <a:p>
            <a:pPr lvl="1"/>
            <a:r>
              <a:rPr lang="en-US" dirty="0"/>
              <a:t>1. </a:t>
            </a:r>
            <a:r>
              <a:rPr lang="zh-CN" altLang="en-US" dirty="0"/>
              <a:t>自动求导系统，针对常见函数的组合</a:t>
            </a:r>
            <a:endParaRPr lang="en-US" altLang="zh-CN" dirty="0"/>
          </a:p>
          <a:p>
            <a:pPr lvl="1"/>
            <a:r>
              <a:rPr lang="en-US" altLang="zh-CN" dirty="0"/>
              <a:t>2. </a:t>
            </a:r>
            <a:r>
              <a:rPr lang="zh-CN" altLang="en-US" dirty="0"/>
              <a:t>大量内置的</a:t>
            </a:r>
            <a:r>
              <a:rPr lang="en-US" altLang="zh-CN" dirty="0"/>
              <a:t>Operators</a:t>
            </a:r>
            <a:r>
              <a:rPr lang="zh-CN" altLang="en-US" dirty="0"/>
              <a:t>和与之对应的反向函数，</a:t>
            </a:r>
            <a:endParaRPr lang="en-US" altLang="zh-CN" dirty="0"/>
          </a:p>
          <a:p>
            <a:pPr lvl="1"/>
            <a:r>
              <a:rPr lang="en-US" altLang="zh-CN" dirty="0"/>
              <a:t>3. </a:t>
            </a:r>
            <a:r>
              <a:rPr lang="zh-CN" altLang="en-US" dirty="0"/>
              <a:t>提供接口让用户自己提供反向函数</a:t>
            </a:r>
            <a:endParaRPr lang="en-US" altLang="zh-CN" dirty="0"/>
          </a:p>
          <a:p>
            <a:r>
              <a:rPr lang="zh-CN" altLang="en-US" dirty="0"/>
              <a:t>研究方向</a:t>
            </a:r>
            <a:endParaRPr lang="en-US" altLang="zh-CN" dirty="0"/>
          </a:p>
          <a:p>
            <a:pPr lvl="1"/>
            <a:r>
              <a:rPr lang="zh-CN" altLang="en-US" dirty="0"/>
              <a:t>一个更加自动化的自动求导系统，比如用传统编译方法或者强化学习的方法来寻找性能更优的反向函数</a:t>
            </a:r>
            <a:endParaRPr lang="en-US" dirty="0"/>
          </a:p>
        </p:txBody>
      </p:sp>
      <p:sp>
        <p:nvSpPr>
          <p:cNvPr id="4" name="Slide Number Placeholder 3">
            <a:extLst>
              <a:ext uri="{FF2B5EF4-FFF2-40B4-BE49-F238E27FC236}">
                <a16:creationId xmlns:a16="http://schemas.microsoft.com/office/drawing/2014/main" id="{1AAC7E1E-CD0A-44CA-8BA3-84ADF1AA219E}"/>
              </a:ext>
            </a:extLst>
          </p:cNvPr>
          <p:cNvSpPr>
            <a:spLocks noGrp="1"/>
          </p:cNvSpPr>
          <p:nvPr>
            <p:ph type="sldNum" sz="quarter" idx="12"/>
          </p:nvPr>
        </p:nvSpPr>
        <p:spPr/>
        <p:txBody>
          <a:bodyPr/>
          <a:lstStyle/>
          <a:p>
            <a:fld id="{75405F3C-E1F1-4016-982B-CA91284A1E2D}" type="slidenum">
              <a:rPr lang="en-US" smtClean="0"/>
              <a:t>48</a:t>
            </a:fld>
            <a:endParaRPr lang="en-US"/>
          </a:p>
        </p:txBody>
      </p:sp>
    </p:spTree>
    <p:extLst>
      <p:ext uri="{BB962C8B-B14F-4D97-AF65-F5344CB8AC3E}">
        <p14:creationId xmlns:p14="http://schemas.microsoft.com/office/powerpoint/2010/main" val="33043460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FFBC9-F762-49C3-8927-B7735306B0E2}"/>
              </a:ext>
            </a:extLst>
          </p:cNvPr>
          <p:cNvSpPr>
            <a:spLocks noGrp="1"/>
          </p:cNvSpPr>
          <p:nvPr>
            <p:ph type="title"/>
          </p:nvPr>
        </p:nvSpPr>
        <p:spPr/>
        <p:txBody>
          <a:bodyPr/>
          <a:lstStyle/>
          <a:p>
            <a:r>
              <a:rPr lang="zh-CN" altLang="en-US" dirty="0"/>
              <a:t>深度学习系统性能优化</a:t>
            </a:r>
            <a:endParaRPr lang="en-US" dirty="0"/>
          </a:p>
        </p:txBody>
      </p:sp>
      <p:sp>
        <p:nvSpPr>
          <p:cNvPr id="3" name="Content Placeholder 2">
            <a:extLst>
              <a:ext uri="{FF2B5EF4-FFF2-40B4-BE49-F238E27FC236}">
                <a16:creationId xmlns:a16="http://schemas.microsoft.com/office/drawing/2014/main" id="{0A4B64FF-95BA-4FFE-B88A-0EB217282601}"/>
              </a:ext>
            </a:extLst>
          </p:cNvPr>
          <p:cNvSpPr>
            <a:spLocks noGrp="1"/>
          </p:cNvSpPr>
          <p:nvPr>
            <p:ph idx="1"/>
          </p:nvPr>
        </p:nvSpPr>
        <p:spPr>
          <a:xfrm>
            <a:off x="584200" y="1435502"/>
            <a:ext cx="10014527" cy="4809433"/>
          </a:xfrm>
        </p:spPr>
        <p:txBody>
          <a:bodyPr>
            <a:normAutofit/>
          </a:bodyPr>
          <a:lstStyle/>
          <a:p>
            <a:r>
              <a:rPr lang="zh-CN" altLang="en-US" sz="2400" dirty="0">
                <a:solidFill>
                  <a:schemeClr val="tx2"/>
                </a:solidFill>
              </a:rPr>
              <a:t>深度学习高度依赖数据规模和模型规模</a:t>
            </a:r>
            <a:endParaRPr lang="en-US" altLang="zh-CN" sz="2400" dirty="0">
              <a:solidFill>
                <a:schemeClr val="tx2"/>
              </a:solidFill>
            </a:endParaRPr>
          </a:p>
          <a:p>
            <a:pPr lvl="1"/>
            <a:r>
              <a:rPr lang="en-US" altLang="zh-CN" sz="1800" dirty="0"/>
              <a:t>A rule of thumb: larger data and model bring better accuracy</a:t>
            </a:r>
          </a:p>
          <a:p>
            <a:pPr lvl="1"/>
            <a:r>
              <a:rPr lang="zh-CN" altLang="en-US" sz="1800" dirty="0"/>
              <a:t>系统需要有能力进行大模型和大数据量训练</a:t>
            </a:r>
            <a:endParaRPr lang="en-US" altLang="zh-CN" sz="1800" dirty="0"/>
          </a:p>
          <a:p>
            <a:endParaRPr lang="en-US" altLang="zh-CN" sz="2400" dirty="0">
              <a:solidFill>
                <a:schemeClr val="tx2"/>
              </a:solidFill>
            </a:endParaRPr>
          </a:p>
          <a:p>
            <a:r>
              <a:rPr lang="zh-CN" altLang="en-US" sz="2400" dirty="0">
                <a:solidFill>
                  <a:schemeClr val="tx2"/>
                </a:solidFill>
              </a:rPr>
              <a:t>提高训练速度可以加快深度学习模型的开发速度</a:t>
            </a:r>
            <a:endParaRPr lang="en-US" sz="2400" dirty="0"/>
          </a:p>
          <a:p>
            <a:pPr lvl="1"/>
            <a:r>
              <a:rPr lang="zh-CN" altLang="en-US" sz="1800" dirty="0"/>
              <a:t>研究人员需要不停的迭代来寻找更好的模型或者模型参数</a:t>
            </a:r>
            <a:endParaRPr lang="en-US" sz="1800" dirty="0"/>
          </a:p>
          <a:p>
            <a:pPr lvl="1"/>
            <a:r>
              <a:rPr lang="en-US" sz="1800" dirty="0"/>
              <a:t>Training ResNet-50 on ImageNet dataset with single GPU takes more than one week.</a:t>
            </a:r>
          </a:p>
          <a:p>
            <a:pPr lvl="1"/>
            <a:r>
              <a:rPr lang="en-US" sz="1800" dirty="0"/>
              <a:t>Training GNMT on WMT’14 </a:t>
            </a:r>
            <a:r>
              <a:rPr lang="en-US" sz="1800" dirty="0" err="1"/>
              <a:t>En</a:t>
            </a:r>
            <a:r>
              <a:rPr lang="en-US" sz="1800" dirty="0" err="1">
                <a:sym typeface="Wingdings" panose="05000000000000000000" pitchFamily="2" charset="2"/>
              </a:rPr>
              <a:t></a:t>
            </a:r>
            <a:r>
              <a:rPr lang="en-US" sz="1800" dirty="0" err="1"/>
              <a:t>Fr</a:t>
            </a:r>
            <a:r>
              <a:rPr lang="en-US" sz="1800" dirty="0"/>
              <a:t> takes a week on 96 GPUs</a:t>
            </a:r>
          </a:p>
          <a:p>
            <a:pPr marL="228600" lvl="1" indent="0">
              <a:buNone/>
            </a:pPr>
            <a:endParaRPr lang="en-US" sz="1800" dirty="0"/>
          </a:p>
          <a:p>
            <a:r>
              <a:rPr lang="zh-CN" altLang="en-US" sz="2400" dirty="0">
                <a:solidFill>
                  <a:schemeClr val="tx2"/>
                </a:solidFill>
              </a:rPr>
              <a:t>大规模部署深度学习模型需要更快和更高效的推演速度</a:t>
            </a:r>
            <a:endParaRPr lang="en-US" altLang="zh-CN" sz="2400" dirty="0">
              <a:solidFill>
                <a:schemeClr val="tx2"/>
              </a:solidFill>
            </a:endParaRPr>
          </a:p>
          <a:p>
            <a:pPr lvl="1"/>
            <a:r>
              <a:rPr lang="en-US" altLang="zh-CN" sz="1600" dirty="0">
                <a:solidFill>
                  <a:schemeClr val="tx2"/>
                </a:solidFill>
              </a:rPr>
              <a:t>Inference performance </a:t>
            </a:r>
            <a:r>
              <a:rPr lang="en-US" altLang="zh-CN" sz="1600" dirty="0">
                <a:solidFill>
                  <a:schemeClr val="tx2"/>
                </a:solidFill>
                <a:sym typeface="Wingdings" panose="05000000000000000000" pitchFamily="2" charset="2"/>
              </a:rPr>
              <a:t> Serving latency</a:t>
            </a:r>
            <a:endParaRPr lang="en-US" sz="1600" dirty="0">
              <a:solidFill>
                <a:schemeClr val="tx2"/>
              </a:solidFill>
            </a:endParaRPr>
          </a:p>
          <a:p>
            <a:pPr lvl="1"/>
            <a:r>
              <a:rPr lang="en-US" sz="1800" dirty="0"/>
              <a:t>Many large</a:t>
            </a:r>
            <a:r>
              <a:rPr lang="en-US" altLang="zh-CN" sz="1800" dirty="0"/>
              <a:t>-</a:t>
            </a:r>
            <a:r>
              <a:rPr lang="en-US" sz="1800" dirty="0"/>
              <a:t>scale models have to be deployed with hand-coded optimizations.</a:t>
            </a:r>
          </a:p>
          <a:p>
            <a:pPr lvl="1"/>
            <a:endParaRPr lang="en-US" sz="800" dirty="0"/>
          </a:p>
          <a:p>
            <a:endParaRPr lang="en-US" sz="1000" dirty="0"/>
          </a:p>
        </p:txBody>
      </p:sp>
      <p:sp>
        <p:nvSpPr>
          <p:cNvPr id="4" name="Slide Number Placeholder 3">
            <a:extLst>
              <a:ext uri="{FF2B5EF4-FFF2-40B4-BE49-F238E27FC236}">
                <a16:creationId xmlns:a16="http://schemas.microsoft.com/office/drawing/2014/main" id="{53099579-E683-48E7-B742-3AC0B1FB1F00}"/>
              </a:ext>
            </a:extLst>
          </p:cNvPr>
          <p:cNvSpPr>
            <a:spLocks noGrp="1"/>
          </p:cNvSpPr>
          <p:nvPr>
            <p:ph type="sldNum" sz="quarter" idx="12"/>
          </p:nvPr>
        </p:nvSpPr>
        <p:spPr/>
        <p:txBody>
          <a:bodyPr/>
          <a:lstStyle/>
          <a:p>
            <a:fld id="{75405F3C-E1F1-4016-982B-CA91284A1E2D}" type="slidenum">
              <a:rPr lang="en-US" smtClean="0"/>
              <a:t>49</a:t>
            </a:fld>
            <a:endParaRPr lang="en-US"/>
          </a:p>
        </p:txBody>
      </p:sp>
      <p:sp>
        <p:nvSpPr>
          <p:cNvPr id="5" name="TextBox 4">
            <a:extLst>
              <a:ext uri="{FF2B5EF4-FFF2-40B4-BE49-F238E27FC236}">
                <a16:creationId xmlns:a16="http://schemas.microsoft.com/office/drawing/2014/main" id="{E095DEE6-12AE-408B-A76E-52417A1206DC}"/>
              </a:ext>
            </a:extLst>
          </p:cNvPr>
          <p:cNvSpPr txBox="1"/>
          <p:nvPr/>
        </p:nvSpPr>
        <p:spPr>
          <a:xfrm>
            <a:off x="8665715" y="1855046"/>
            <a:ext cx="1060925" cy="430887"/>
          </a:xfrm>
          <a:prstGeom prst="rect">
            <a:avLst/>
          </a:prstGeom>
          <a:noFill/>
        </p:spPr>
        <p:txBody>
          <a:bodyPr wrap="square" rtlCol="0">
            <a:spAutoFit/>
          </a:bodyPr>
          <a:lstStyle/>
          <a:p>
            <a:pPr algn="ctr"/>
            <a:r>
              <a:rPr lang="en-US" sz="1100" dirty="0"/>
              <a:t>2012</a:t>
            </a:r>
          </a:p>
          <a:p>
            <a:pPr algn="ctr"/>
            <a:r>
              <a:rPr lang="en-US" sz="1100" dirty="0" err="1"/>
              <a:t>AlexNet</a:t>
            </a:r>
            <a:endParaRPr lang="en-US" sz="1100" dirty="0"/>
          </a:p>
        </p:txBody>
      </p:sp>
      <p:sp>
        <p:nvSpPr>
          <p:cNvPr id="6" name="TextBox 5">
            <a:extLst>
              <a:ext uri="{FF2B5EF4-FFF2-40B4-BE49-F238E27FC236}">
                <a16:creationId xmlns:a16="http://schemas.microsoft.com/office/drawing/2014/main" id="{A42807AE-EB3C-4CB4-AD0C-75FD26823C8E}"/>
              </a:ext>
            </a:extLst>
          </p:cNvPr>
          <p:cNvSpPr txBox="1"/>
          <p:nvPr/>
        </p:nvSpPr>
        <p:spPr>
          <a:xfrm>
            <a:off x="9807161" y="1855045"/>
            <a:ext cx="1060925" cy="430887"/>
          </a:xfrm>
          <a:prstGeom prst="rect">
            <a:avLst/>
          </a:prstGeom>
          <a:noFill/>
        </p:spPr>
        <p:txBody>
          <a:bodyPr wrap="square" rtlCol="0">
            <a:spAutoFit/>
          </a:bodyPr>
          <a:lstStyle/>
          <a:p>
            <a:pPr algn="ctr"/>
            <a:r>
              <a:rPr lang="en-US" sz="1100" dirty="0"/>
              <a:t>2015</a:t>
            </a:r>
          </a:p>
          <a:p>
            <a:pPr algn="ctr"/>
            <a:r>
              <a:rPr lang="en-US" sz="1100" dirty="0" err="1"/>
              <a:t>ResNet</a:t>
            </a:r>
            <a:endParaRPr lang="en-US" sz="1100" dirty="0"/>
          </a:p>
        </p:txBody>
      </p:sp>
      <p:sp>
        <p:nvSpPr>
          <p:cNvPr id="7" name="TextBox 6">
            <a:extLst>
              <a:ext uri="{FF2B5EF4-FFF2-40B4-BE49-F238E27FC236}">
                <a16:creationId xmlns:a16="http://schemas.microsoft.com/office/drawing/2014/main" id="{C3DE2E2E-F652-460F-BC24-37B23A95B3F6}"/>
              </a:ext>
            </a:extLst>
          </p:cNvPr>
          <p:cNvSpPr txBox="1"/>
          <p:nvPr/>
        </p:nvSpPr>
        <p:spPr>
          <a:xfrm>
            <a:off x="9276698" y="1011198"/>
            <a:ext cx="1060925" cy="307777"/>
          </a:xfrm>
          <a:prstGeom prst="rect">
            <a:avLst/>
          </a:prstGeom>
          <a:noFill/>
        </p:spPr>
        <p:txBody>
          <a:bodyPr wrap="square" rtlCol="0">
            <a:spAutoFit/>
          </a:bodyPr>
          <a:lstStyle/>
          <a:p>
            <a:pPr algn="ctr"/>
            <a:r>
              <a:rPr lang="en-US" sz="1400" dirty="0"/>
              <a:t>Image</a:t>
            </a:r>
          </a:p>
        </p:txBody>
      </p:sp>
      <p:cxnSp>
        <p:nvCxnSpPr>
          <p:cNvPr id="9" name="Straight Arrow Connector 8">
            <a:extLst>
              <a:ext uri="{FF2B5EF4-FFF2-40B4-BE49-F238E27FC236}">
                <a16:creationId xmlns:a16="http://schemas.microsoft.com/office/drawing/2014/main" id="{2EA282B8-8028-4BB5-8DFA-0C6B734F2C59}"/>
              </a:ext>
            </a:extLst>
          </p:cNvPr>
          <p:cNvCxnSpPr/>
          <p:nvPr/>
        </p:nvCxnSpPr>
        <p:spPr>
          <a:xfrm>
            <a:off x="8840232" y="1855045"/>
            <a:ext cx="20278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A15467B-8DF7-494C-8FC2-4881CE2E77AF}"/>
              </a:ext>
            </a:extLst>
          </p:cNvPr>
          <p:cNvSpPr txBox="1"/>
          <p:nvPr/>
        </p:nvSpPr>
        <p:spPr>
          <a:xfrm>
            <a:off x="8665715" y="1254882"/>
            <a:ext cx="1060925" cy="600164"/>
          </a:xfrm>
          <a:prstGeom prst="rect">
            <a:avLst/>
          </a:prstGeom>
          <a:noFill/>
        </p:spPr>
        <p:txBody>
          <a:bodyPr wrap="square" rtlCol="0">
            <a:spAutoFit/>
          </a:bodyPr>
          <a:lstStyle/>
          <a:p>
            <a:pPr algn="ctr"/>
            <a:r>
              <a:rPr lang="en-US" sz="1100" b="1" dirty="0"/>
              <a:t>8 </a:t>
            </a:r>
            <a:r>
              <a:rPr lang="en-US" sz="1100" dirty="0"/>
              <a:t>layers</a:t>
            </a:r>
          </a:p>
          <a:p>
            <a:pPr algn="ctr"/>
            <a:r>
              <a:rPr lang="en-US" sz="1100" b="1" dirty="0"/>
              <a:t>1.4 </a:t>
            </a:r>
            <a:r>
              <a:rPr lang="en-US" sz="1100" dirty="0"/>
              <a:t>GFLOP</a:t>
            </a:r>
          </a:p>
          <a:p>
            <a:pPr algn="ctr"/>
            <a:r>
              <a:rPr lang="en-US" sz="1100" b="1" dirty="0"/>
              <a:t>16% </a:t>
            </a:r>
            <a:r>
              <a:rPr lang="en-US" sz="1100" dirty="0"/>
              <a:t>Error</a:t>
            </a:r>
          </a:p>
        </p:txBody>
      </p:sp>
      <p:sp>
        <p:nvSpPr>
          <p:cNvPr id="11" name="TextBox 10">
            <a:extLst>
              <a:ext uri="{FF2B5EF4-FFF2-40B4-BE49-F238E27FC236}">
                <a16:creationId xmlns:a16="http://schemas.microsoft.com/office/drawing/2014/main" id="{5C5EF4EF-5757-4315-B644-85685EB34CB6}"/>
              </a:ext>
            </a:extLst>
          </p:cNvPr>
          <p:cNvSpPr txBox="1"/>
          <p:nvPr/>
        </p:nvSpPr>
        <p:spPr>
          <a:xfrm>
            <a:off x="9801634" y="1254880"/>
            <a:ext cx="1060925" cy="600164"/>
          </a:xfrm>
          <a:prstGeom prst="rect">
            <a:avLst/>
          </a:prstGeom>
          <a:noFill/>
        </p:spPr>
        <p:txBody>
          <a:bodyPr wrap="square" rtlCol="0">
            <a:spAutoFit/>
          </a:bodyPr>
          <a:lstStyle/>
          <a:p>
            <a:pPr algn="ctr"/>
            <a:r>
              <a:rPr lang="en-US" sz="1100" b="1" dirty="0"/>
              <a:t>152 </a:t>
            </a:r>
            <a:r>
              <a:rPr lang="en-US" sz="1100" dirty="0"/>
              <a:t>layers</a:t>
            </a:r>
          </a:p>
          <a:p>
            <a:pPr algn="ctr"/>
            <a:r>
              <a:rPr lang="en-US" sz="1100" b="1" dirty="0"/>
              <a:t>22.6 </a:t>
            </a:r>
            <a:r>
              <a:rPr lang="en-US" sz="1100" dirty="0"/>
              <a:t>GFLOP</a:t>
            </a:r>
          </a:p>
          <a:p>
            <a:pPr algn="ctr"/>
            <a:r>
              <a:rPr lang="en-US" sz="1100" b="1" dirty="0"/>
              <a:t>3.5% </a:t>
            </a:r>
            <a:r>
              <a:rPr lang="en-US" sz="1100" dirty="0"/>
              <a:t>Error</a:t>
            </a:r>
          </a:p>
        </p:txBody>
      </p:sp>
      <p:sp>
        <p:nvSpPr>
          <p:cNvPr id="12" name="TextBox 11">
            <a:extLst>
              <a:ext uri="{FF2B5EF4-FFF2-40B4-BE49-F238E27FC236}">
                <a16:creationId xmlns:a16="http://schemas.microsoft.com/office/drawing/2014/main" id="{E55A0B61-6AAD-45B2-BD9D-26BF950CBCC3}"/>
              </a:ext>
            </a:extLst>
          </p:cNvPr>
          <p:cNvSpPr txBox="1"/>
          <p:nvPr/>
        </p:nvSpPr>
        <p:spPr>
          <a:xfrm>
            <a:off x="8744678" y="3230152"/>
            <a:ext cx="1253670" cy="430887"/>
          </a:xfrm>
          <a:prstGeom prst="rect">
            <a:avLst/>
          </a:prstGeom>
          <a:noFill/>
        </p:spPr>
        <p:txBody>
          <a:bodyPr wrap="square" rtlCol="0">
            <a:spAutoFit/>
          </a:bodyPr>
          <a:lstStyle/>
          <a:p>
            <a:pPr algn="ctr"/>
            <a:r>
              <a:rPr lang="en-US" sz="1100" dirty="0"/>
              <a:t>2014</a:t>
            </a:r>
          </a:p>
          <a:p>
            <a:pPr algn="ctr"/>
            <a:r>
              <a:rPr lang="en-US" sz="1100" dirty="0"/>
              <a:t>Deep Speech 1</a:t>
            </a:r>
          </a:p>
        </p:txBody>
      </p:sp>
      <p:sp>
        <p:nvSpPr>
          <p:cNvPr id="13" name="TextBox 12">
            <a:extLst>
              <a:ext uri="{FF2B5EF4-FFF2-40B4-BE49-F238E27FC236}">
                <a16:creationId xmlns:a16="http://schemas.microsoft.com/office/drawing/2014/main" id="{1F230EEC-AA50-42F9-B2E9-7B0424ED5BE5}"/>
              </a:ext>
            </a:extLst>
          </p:cNvPr>
          <p:cNvSpPr txBox="1"/>
          <p:nvPr/>
        </p:nvSpPr>
        <p:spPr>
          <a:xfrm>
            <a:off x="10227120" y="3230152"/>
            <a:ext cx="1222397" cy="430887"/>
          </a:xfrm>
          <a:prstGeom prst="rect">
            <a:avLst/>
          </a:prstGeom>
          <a:noFill/>
        </p:spPr>
        <p:txBody>
          <a:bodyPr wrap="square" rtlCol="0">
            <a:spAutoFit/>
          </a:bodyPr>
          <a:lstStyle/>
          <a:p>
            <a:pPr algn="ctr"/>
            <a:r>
              <a:rPr lang="en-US" sz="1100" dirty="0"/>
              <a:t>2015</a:t>
            </a:r>
          </a:p>
          <a:p>
            <a:pPr algn="ctr"/>
            <a:r>
              <a:rPr lang="en-US" sz="1100" dirty="0"/>
              <a:t>Deep Speech 2</a:t>
            </a:r>
          </a:p>
        </p:txBody>
      </p:sp>
      <p:sp>
        <p:nvSpPr>
          <p:cNvPr id="14" name="TextBox 13">
            <a:extLst>
              <a:ext uri="{FF2B5EF4-FFF2-40B4-BE49-F238E27FC236}">
                <a16:creationId xmlns:a16="http://schemas.microsoft.com/office/drawing/2014/main" id="{FE939118-3493-4B5E-93BE-C43FF94679DF}"/>
              </a:ext>
            </a:extLst>
          </p:cNvPr>
          <p:cNvSpPr txBox="1"/>
          <p:nvPr/>
        </p:nvSpPr>
        <p:spPr>
          <a:xfrm>
            <a:off x="9584433" y="2387011"/>
            <a:ext cx="1060925" cy="307777"/>
          </a:xfrm>
          <a:prstGeom prst="rect">
            <a:avLst/>
          </a:prstGeom>
          <a:noFill/>
        </p:spPr>
        <p:txBody>
          <a:bodyPr wrap="square" rtlCol="0">
            <a:spAutoFit/>
          </a:bodyPr>
          <a:lstStyle/>
          <a:p>
            <a:pPr algn="ctr"/>
            <a:r>
              <a:rPr lang="en-US" sz="1400" dirty="0"/>
              <a:t>Speech</a:t>
            </a:r>
          </a:p>
        </p:txBody>
      </p:sp>
      <p:cxnSp>
        <p:nvCxnSpPr>
          <p:cNvPr id="15" name="Straight Arrow Connector 14">
            <a:extLst>
              <a:ext uri="{FF2B5EF4-FFF2-40B4-BE49-F238E27FC236}">
                <a16:creationId xmlns:a16="http://schemas.microsoft.com/office/drawing/2014/main" id="{C30702AA-5C57-4155-B581-9E2250051B49}"/>
              </a:ext>
            </a:extLst>
          </p:cNvPr>
          <p:cNvCxnSpPr>
            <a:cxnSpLocks/>
          </p:cNvCxnSpPr>
          <p:nvPr/>
        </p:nvCxnSpPr>
        <p:spPr>
          <a:xfrm>
            <a:off x="8780705" y="3230858"/>
            <a:ext cx="26973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29EC6CF-43C0-4533-8F36-251173B08936}"/>
              </a:ext>
            </a:extLst>
          </p:cNvPr>
          <p:cNvSpPr txBox="1"/>
          <p:nvPr/>
        </p:nvSpPr>
        <p:spPr>
          <a:xfrm>
            <a:off x="8665715" y="2630695"/>
            <a:ext cx="1368660" cy="600164"/>
          </a:xfrm>
          <a:prstGeom prst="rect">
            <a:avLst/>
          </a:prstGeom>
          <a:noFill/>
        </p:spPr>
        <p:txBody>
          <a:bodyPr wrap="square" rtlCol="0">
            <a:spAutoFit/>
          </a:bodyPr>
          <a:lstStyle/>
          <a:p>
            <a:pPr algn="ctr"/>
            <a:r>
              <a:rPr lang="en-US" sz="1100" b="1" dirty="0"/>
              <a:t>80 </a:t>
            </a:r>
            <a:r>
              <a:rPr lang="en-US" sz="1100" dirty="0"/>
              <a:t>GFLOP</a:t>
            </a:r>
          </a:p>
          <a:p>
            <a:pPr algn="ctr"/>
            <a:r>
              <a:rPr lang="en-US" sz="1100" b="1" dirty="0"/>
              <a:t>7,000 </a:t>
            </a:r>
            <a:r>
              <a:rPr lang="en-US" sz="1100" dirty="0" err="1"/>
              <a:t>hrs</a:t>
            </a:r>
            <a:r>
              <a:rPr lang="en-US" sz="1100" dirty="0"/>
              <a:t> of Data</a:t>
            </a:r>
          </a:p>
          <a:p>
            <a:pPr algn="ctr"/>
            <a:r>
              <a:rPr lang="en-US" sz="1100" b="1" dirty="0"/>
              <a:t>8% </a:t>
            </a:r>
            <a:r>
              <a:rPr lang="en-US" sz="1100" dirty="0"/>
              <a:t>Error</a:t>
            </a:r>
          </a:p>
        </p:txBody>
      </p:sp>
      <p:sp>
        <p:nvSpPr>
          <p:cNvPr id="17" name="TextBox 16">
            <a:extLst>
              <a:ext uri="{FF2B5EF4-FFF2-40B4-BE49-F238E27FC236}">
                <a16:creationId xmlns:a16="http://schemas.microsoft.com/office/drawing/2014/main" id="{7E6B496D-C0A9-4FB9-B857-581B60F44232}"/>
              </a:ext>
            </a:extLst>
          </p:cNvPr>
          <p:cNvSpPr txBox="1"/>
          <p:nvPr/>
        </p:nvSpPr>
        <p:spPr>
          <a:xfrm>
            <a:off x="10109369" y="2630693"/>
            <a:ext cx="1368660" cy="600164"/>
          </a:xfrm>
          <a:prstGeom prst="rect">
            <a:avLst/>
          </a:prstGeom>
          <a:noFill/>
        </p:spPr>
        <p:txBody>
          <a:bodyPr wrap="square" rtlCol="0">
            <a:spAutoFit/>
          </a:bodyPr>
          <a:lstStyle/>
          <a:p>
            <a:pPr algn="ctr"/>
            <a:r>
              <a:rPr lang="en-US" sz="1100" b="1" dirty="0"/>
              <a:t>465 </a:t>
            </a:r>
            <a:r>
              <a:rPr lang="en-US" sz="1100" dirty="0"/>
              <a:t>GFLOP</a:t>
            </a:r>
          </a:p>
          <a:p>
            <a:pPr algn="ctr"/>
            <a:r>
              <a:rPr lang="en-US" sz="1100" b="1" dirty="0"/>
              <a:t>12,000 </a:t>
            </a:r>
            <a:r>
              <a:rPr lang="en-US" sz="1100" dirty="0" err="1"/>
              <a:t>hrs</a:t>
            </a:r>
            <a:r>
              <a:rPr lang="en-US" sz="1100" dirty="0"/>
              <a:t> of Data</a:t>
            </a:r>
          </a:p>
          <a:p>
            <a:pPr algn="ctr"/>
            <a:r>
              <a:rPr lang="en-US" sz="1100" b="1" dirty="0"/>
              <a:t>5% </a:t>
            </a:r>
            <a:r>
              <a:rPr lang="en-US" sz="1100" dirty="0"/>
              <a:t>Error</a:t>
            </a:r>
          </a:p>
        </p:txBody>
      </p:sp>
    </p:spTree>
    <p:extLst>
      <p:ext uri="{BB962C8B-B14F-4D97-AF65-F5344CB8AC3E}">
        <p14:creationId xmlns:p14="http://schemas.microsoft.com/office/powerpoint/2010/main" val="2739496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36C90-8611-4B9D-950C-8773ABE12F22}"/>
              </a:ext>
            </a:extLst>
          </p:cNvPr>
          <p:cNvSpPr>
            <a:spLocks noGrp="1"/>
          </p:cNvSpPr>
          <p:nvPr>
            <p:ph type="title"/>
          </p:nvPr>
        </p:nvSpPr>
        <p:spPr/>
        <p:txBody>
          <a:bodyPr/>
          <a:lstStyle/>
          <a:p>
            <a:r>
              <a:rPr lang="zh-CN" altLang="en-US" dirty="0"/>
              <a:t>主要目的</a:t>
            </a:r>
            <a:endParaRPr lang="en-US" dirty="0"/>
          </a:p>
        </p:txBody>
      </p:sp>
      <p:sp>
        <p:nvSpPr>
          <p:cNvPr id="5" name="Text Placeholder 4">
            <a:extLst>
              <a:ext uri="{FF2B5EF4-FFF2-40B4-BE49-F238E27FC236}">
                <a16:creationId xmlns:a16="http://schemas.microsoft.com/office/drawing/2014/main" id="{6A28FCC3-01B0-492F-B5CF-498349FAAD13}"/>
              </a:ext>
            </a:extLst>
          </p:cNvPr>
          <p:cNvSpPr>
            <a:spLocks noGrp="1"/>
          </p:cNvSpPr>
          <p:nvPr>
            <p:ph type="body" sz="quarter" idx="10"/>
          </p:nvPr>
        </p:nvSpPr>
        <p:spPr>
          <a:xfrm>
            <a:off x="584200" y="1435497"/>
            <a:ext cx="11018520" cy="3681008"/>
          </a:xfrm>
        </p:spPr>
        <p:txBody>
          <a:bodyPr/>
          <a:lstStyle/>
          <a:p>
            <a:r>
              <a:rPr lang="zh-CN" altLang="en-US" dirty="0"/>
              <a:t>系统学习并掌握深度学习系统的原理及组成。</a:t>
            </a:r>
            <a:endParaRPr lang="en-US" dirty="0"/>
          </a:p>
          <a:p>
            <a:pPr lvl="1"/>
            <a:r>
              <a:rPr lang="zh-CN" altLang="en-US" dirty="0"/>
              <a:t>通过实例全面了解深度学习系统</a:t>
            </a:r>
            <a:endParaRPr lang="en-US" dirty="0"/>
          </a:p>
          <a:p>
            <a:pPr lvl="1"/>
            <a:r>
              <a:rPr lang="zh-CN" altLang="en-US" dirty="0"/>
              <a:t>了解深度学习整个生命周期需要的系统技术</a:t>
            </a:r>
            <a:endParaRPr lang="en-US" dirty="0"/>
          </a:p>
          <a:p>
            <a:r>
              <a:rPr lang="zh-CN" altLang="en-US" dirty="0"/>
              <a:t>了解深度学习系统领域前沿的研究方向。</a:t>
            </a:r>
            <a:endParaRPr lang="en-US" altLang="zh-CN" dirty="0"/>
          </a:p>
          <a:p>
            <a:pPr lvl="1"/>
            <a:r>
              <a:rPr lang="zh-CN" altLang="en-US" dirty="0"/>
              <a:t>通过课程和课后论文阅读了解系统与人工智能交叉领域的前沿研究方向</a:t>
            </a:r>
            <a:endParaRPr lang="en-US" altLang="zh-CN" dirty="0"/>
          </a:p>
          <a:p>
            <a:pPr lvl="1"/>
            <a:r>
              <a:rPr lang="zh-CN" altLang="en-US" dirty="0"/>
              <a:t>提高定义和选择研究问题的能力</a:t>
            </a:r>
            <a:endParaRPr lang="en-US" altLang="zh-CN" dirty="0"/>
          </a:p>
          <a:p>
            <a:r>
              <a:rPr lang="zh-CN" altLang="en-US" dirty="0"/>
              <a:t>通过实验来提高动手搭建系统和解决问题的能力。</a:t>
            </a:r>
            <a:endParaRPr lang="en-US" altLang="zh-CN" dirty="0"/>
          </a:p>
          <a:p>
            <a:pPr lvl="1"/>
            <a:r>
              <a:rPr lang="zh-CN" altLang="en-US" dirty="0"/>
              <a:t>简单而生动的实验深入理解系统内部原理</a:t>
            </a:r>
            <a:endParaRPr lang="en-US" dirty="0"/>
          </a:p>
          <a:p>
            <a:pPr lvl="1"/>
            <a:r>
              <a:rPr lang="zh-CN" altLang="en-US" dirty="0"/>
              <a:t>为以后设计实现人工智能相关的系统打好基础</a:t>
            </a:r>
            <a:endParaRPr lang="en-US" dirty="0"/>
          </a:p>
        </p:txBody>
      </p:sp>
    </p:spTree>
    <p:extLst>
      <p:ext uri="{BB962C8B-B14F-4D97-AF65-F5344CB8AC3E}">
        <p14:creationId xmlns:p14="http://schemas.microsoft.com/office/powerpoint/2010/main" val="364770156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FFBC9-F762-49C3-8927-B7735306B0E2}"/>
              </a:ext>
            </a:extLst>
          </p:cNvPr>
          <p:cNvSpPr>
            <a:spLocks noGrp="1"/>
          </p:cNvSpPr>
          <p:nvPr>
            <p:ph type="title"/>
          </p:nvPr>
        </p:nvSpPr>
        <p:spPr>
          <a:xfrm>
            <a:off x="701569" y="365125"/>
            <a:ext cx="10649607" cy="553998"/>
          </a:xfrm>
        </p:spPr>
        <p:txBody>
          <a:bodyPr/>
          <a:lstStyle/>
          <a:p>
            <a:r>
              <a:rPr lang="zh-CN" altLang="en-US" dirty="0"/>
              <a:t>系统中编译优化的挑战</a:t>
            </a:r>
            <a:endParaRPr lang="en-US" dirty="0"/>
          </a:p>
        </p:txBody>
      </p:sp>
      <p:sp>
        <p:nvSpPr>
          <p:cNvPr id="4" name="Slide Number Placeholder 3">
            <a:extLst>
              <a:ext uri="{FF2B5EF4-FFF2-40B4-BE49-F238E27FC236}">
                <a16:creationId xmlns:a16="http://schemas.microsoft.com/office/drawing/2014/main" id="{53099579-E683-48E7-B742-3AC0B1FB1F00}"/>
              </a:ext>
            </a:extLst>
          </p:cNvPr>
          <p:cNvSpPr>
            <a:spLocks noGrp="1"/>
          </p:cNvSpPr>
          <p:nvPr>
            <p:ph type="sldNum" sz="quarter" idx="12"/>
          </p:nvPr>
        </p:nvSpPr>
        <p:spPr/>
        <p:txBody>
          <a:bodyPr/>
          <a:lstStyle/>
          <a:p>
            <a:fld id="{75405F3C-E1F1-4016-982B-CA91284A1E2D}" type="slidenum">
              <a:rPr lang="en-US" smtClean="0"/>
              <a:t>50</a:t>
            </a:fld>
            <a:endParaRPr lang="en-US"/>
          </a:p>
        </p:txBody>
      </p:sp>
      <p:pic>
        <p:nvPicPr>
          <p:cNvPr id="8" name="Picture 7">
            <a:extLst>
              <a:ext uri="{FF2B5EF4-FFF2-40B4-BE49-F238E27FC236}">
                <a16:creationId xmlns:a16="http://schemas.microsoft.com/office/drawing/2014/main" id="{CA4F70F3-CE6A-47BA-A698-E9AE47E99B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8168" y="5369679"/>
            <a:ext cx="1824380" cy="1215272"/>
          </a:xfrm>
          <a:prstGeom prst="rect">
            <a:avLst/>
          </a:prstGeom>
        </p:spPr>
      </p:pic>
      <p:pic>
        <p:nvPicPr>
          <p:cNvPr id="12" name="Picture 11">
            <a:extLst>
              <a:ext uri="{FF2B5EF4-FFF2-40B4-BE49-F238E27FC236}">
                <a16:creationId xmlns:a16="http://schemas.microsoft.com/office/drawing/2014/main" id="{612688BB-10F4-4A5D-8A04-7CAF13A38A5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3810" y="5369679"/>
            <a:ext cx="1824380" cy="1215273"/>
          </a:xfrm>
          <a:prstGeom prst="rect">
            <a:avLst/>
          </a:prstGeom>
        </p:spPr>
      </p:pic>
      <p:pic>
        <p:nvPicPr>
          <p:cNvPr id="14" name="Picture 13">
            <a:extLst>
              <a:ext uri="{FF2B5EF4-FFF2-40B4-BE49-F238E27FC236}">
                <a16:creationId xmlns:a16="http://schemas.microsoft.com/office/drawing/2014/main" id="{DA2CC023-438A-47E2-828E-AA560B19052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82189" y="5369679"/>
            <a:ext cx="1824380" cy="1209374"/>
          </a:xfrm>
          <a:prstGeom prst="rect">
            <a:avLst/>
          </a:prstGeom>
        </p:spPr>
      </p:pic>
      <p:sp>
        <p:nvSpPr>
          <p:cNvPr id="15" name="TextBox 14">
            <a:extLst>
              <a:ext uri="{FF2B5EF4-FFF2-40B4-BE49-F238E27FC236}">
                <a16:creationId xmlns:a16="http://schemas.microsoft.com/office/drawing/2014/main" id="{A8161A30-32BE-47FA-9407-6C1FD82FBF0E}"/>
              </a:ext>
            </a:extLst>
          </p:cNvPr>
          <p:cNvSpPr txBox="1"/>
          <p:nvPr/>
        </p:nvSpPr>
        <p:spPr>
          <a:xfrm>
            <a:off x="1642000" y="4978175"/>
            <a:ext cx="1824380" cy="400110"/>
          </a:xfrm>
          <a:prstGeom prst="rect">
            <a:avLst/>
          </a:prstGeom>
          <a:noFill/>
        </p:spPr>
        <p:txBody>
          <a:bodyPr wrap="square" rtlCol="0">
            <a:spAutoFit/>
          </a:bodyPr>
          <a:lstStyle/>
          <a:p>
            <a:pPr algn="ctr"/>
            <a:r>
              <a:rPr lang="en-US" sz="2000" dirty="0"/>
              <a:t>Scale-out</a:t>
            </a:r>
          </a:p>
        </p:txBody>
      </p:sp>
      <p:sp>
        <p:nvSpPr>
          <p:cNvPr id="16" name="TextBox 15">
            <a:extLst>
              <a:ext uri="{FF2B5EF4-FFF2-40B4-BE49-F238E27FC236}">
                <a16:creationId xmlns:a16="http://schemas.microsoft.com/office/drawing/2014/main" id="{DAD654B0-3FCB-462F-8A8A-41178C093E75}"/>
              </a:ext>
            </a:extLst>
          </p:cNvPr>
          <p:cNvSpPr txBox="1"/>
          <p:nvPr/>
        </p:nvSpPr>
        <p:spPr>
          <a:xfrm>
            <a:off x="5108236" y="4978175"/>
            <a:ext cx="1975526" cy="400110"/>
          </a:xfrm>
          <a:prstGeom prst="rect">
            <a:avLst/>
          </a:prstGeom>
          <a:noFill/>
        </p:spPr>
        <p:txBody>
          <a:bodyPr wrap="square" rtlCol="0">
            <a:spAutoFit/>
          </a:bodyPr>
          <a:lstStyle/>
          <a:p>
            <a:pPr algn="ctr"/>
            <a:r>
              <a:rPr lang="en-US" sz="2000" dirty="0"/>
              <a:t>Local Efficiency</a:t>
            </a:r>
          </a:p>
        </p:txBody>
      </p:sp>
      <p:sp>
        <p:nvSpPr>
          <p:cNvPr id="17" name="TextBox 16">
            <a:extLst>
              <a:ext uri="{FF2B5EF4-FFF2-40B4-BE49-F238E27FC236}">
                <a16:creationId xmlns:a16="http://schemas.microsoft.com/office/drawing/2014/main" id="{434046F9-F591-4BD5-9CE8-A4CDADB1A4FF}"/>
              </a:ext>
            </a:extLst>
          </p:cNvPr>
          <p:cNvSpPr txBox="1"/>
          <p:nvPr/>
        </p:nvSpPr>
        <p:spPr>
          <a:xfrm>
            <a:off x="8094517" y="4978175"/>
            <a:ext cx="2834460" cy="400110"/>
          </a:xfrm>
          <a:prstGeom prst="rect">
            <a:avLst/>
          </a:prstGeom>
          <a:noFill/>
        </p:spPr>
        <p:txBody>
          <a:bodyPr wrap="square" rtlCol="0">
            <a:spAutoFit/>
          </a:bodyPr>
          <a:lstStyle/>
          <a:p>
            <a:pPr algn="ctr"/>
            <a:r>
              <a:rPr lang="en-US" sz="2000" dirty="0"/>
              <a:t>Memory Effectiveness</a:t>
            </a:r>
          </a:p>
        </p:txBody>
      </p:sp>
      <p:sp>
        <p:nvSpPr>
          <p:cNvPr id="18" name="TextBox 17">
            <a:extLst>
              <a:ext uri="{FF2B5EF4-FFF2-40B4-BE49-F238E27FC236}">
                <a16:creationId xmlns:a16="http://schemas.microsoft.com/office/drawing/2014/main" id="{86EE221D-F9E3-4F8C-B70C-3EFC4C1E4265}"/>
              </a:ext>
            </a:extLst>
          </p:cNvPr>
          <p:cNvSpPr txBox="1"/>
          <p:nvPr/>
        </p:nvSpPr>
        <p:spPr>
          <a:xfrm>
            <a:off x="396215" y="1118527"/>
            <a:ext cx="3752140" cy="63555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2"/>
                </a:solidFill>
              </a:rPr>
              <a:t>Different architectures: CNN, RNN, Transformer, …</a:t>
            </a:r>
            <a:endParaRPr lang="en-US" i="1" dirty="0">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57E84E32-D0BF-4FE3-AE1A-8FC6525EB5D8}"/>
              </a:ext>
            </a:extLst>
          </p:cNvPr>
          <p:cNvSpPr txBox="1"/>
          <p:nvPr/>
        </p:nvSpPr>
        <p:spPr>
          <a:xfrm>
            <a:off x="4214468" y="1118527"/>
            <a:ext cx="3752140" cy="63555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2"/>
                </a:solidFill>
              </a:rPr>
              <a:t>High computation resource requirements: model size, …</a:t>
            </a:r>
            <a:endParaRPr lang="en-US" i="1" dirty="0">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F288D163-7A8A-457F-972D-4772224E560E}"/>
              </a:ext>
            </a:extLst>
          </p:cNvPr>
          <p:cNvSpPr txBox="1"/>
          <p:nvPr/>
        </p:nvSpPr>
        <p:spPr>
          <a:xfrm>
            <a:off x="8494645" y="1118527"/>
            <a:ext cx="3265301" cy="63555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2"/>
                </a:solidFill>
              </a:rPr>
              <a:t>Different goals: latency, throughput, accuracy, …</a:t>
            </a:r>
            <a:endParaRPr lang="en-US" dirty="0"/>
          </a:p>
        </p:txBody>
      </p:sp>
      <p:sp>
        <p:nvSpPr>
          <p:cNvPr id="26" name="Cloud 25">
            <a:extLst>
              <a:ext uri="{FF2B5EF4-FFF2-40B4-BE49-F238E27FC236}">
                <a16:creationId xmlns:a16="http://schemas.microsoft.com/office/drawing/2014/main" id="{0713978F-0BDD-43E7-9AAD-EFF4443DFCB9}"/>
              </a:ext>
            </a:extLst>
          </p:cNvPr>
          <p:cNvSpPr/>
          <p:nvPr/>
        </p:nvSpPr>
        <p:spPr>
          <a:xfrm>
            <a:off x="396215" y="4410122"/>
            <a:ext cx="11363731" cy="55399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i="1" dirty="0">
                <a:solidFill>
                  <a:schemeClr val="tx2"/>
                </a:solidFill>
              </a:rPr>
              <a:t>Transparently</a:t>
            </a:r>
            <a:r>
              <a:rPr lang="en-US" sz="2000" dirty="0">
                <a:solidFill>
                  <a:schemeClr val="tx2"/>
                </a:solidFill>
              </a:rPr>
              <a:t> apply over </a:t>
            </a:r>
            <a:r>
              <a:rPr lang="en-US" sz="2000" b="1" i="1" dirty="0">
                <a:solidFill>
                  <a:schemeClr val="tx2"/>
                </a:solidFill>
              </a:rPr>
              <a:t>heterogeneous</a:t>
            </a:r>
            <a:r>
              <a:rPr lang="en-US" sz="2000" dirty="0">
                <a:solidFill>
                  <a:schemeClr val="tx2"/>
                </a:solidFill>
              </a:rPr>
              <a:t> hardware environment</a:t>
            </a:r>
          </a:p>
        </p:txBody>
      </p:sp>
      <p:sp>
        <p:nvSpPr>
          <p:cNvPr id="35" name="Cloud 25">
            <a:extLst>
              <a:ext uri="{FF2B5EF4-FFF2-40B4-BE49-F238E27FC236}">
                <a16:creationId xmlns:a16="http://schemas.microsoft.com/office/drawing/2014/main" id="{C54D1C14-5CF8-40B2-873D-98438C4AED13}"/>
              </a:ext>
            </a:extLst>
          </p:cNvPr>
          <p:cNvSpPr/>
          <p:nvPr/>
        </p:nvSpPr>
        <p:spPr>
          <a:xfrm>
            <a:off x="396215" y="1792371"/>
            <a:ext cx="11363731" cy="55399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2"/>
                </a:solidFill>
              </a:rPr>
              <a:t>Be </a:t>
            </a:r>
            <a:r>
              <a:rPr lang="en-US" sz="2000" b="1" i="1" dirty="0">
                <a:solidFill>
                  <a:schemeClr val="tx2"/>
                </a:solidFill>
              </a:rPr>
              <a:t>transparent</a:t>
            </a:r>
            <a:r>
              <a:rPr lang="en-US" sz="2000" dirty="0">
                <a:solidFill>
                  <a:schemeClr val="tx2"/>
                </a:solidFill>
              </a:rPr>
              <a:t> to </a:t>
            </a:r>
            <a:r>
              <a:rPr lang="en-US" sz="2000" b="1" i="1" dirty="0">
                <a:solidFill>
                  <a:schemeClr val="tx2"/>
                </a:solidFill>
              </a:rPr>
              <a:t>various</a:t>
            </a:r>
            <a:r>
              <a:rPr lang="en-US" sz="2000" dirty="0">
                <a:solidFill>
                  <a:schemeClr val="tx2"/>
                </a:solidFill>
              </a:rPr>
              <a:t> user requirements</a:t>
            </a:r>
          </a:p>
        </p:txBody>
      </p:sp>
      <p:sp>
        <p:nvSpPr>
          <p:cNvPr id="3" name="Cloud 2">
            <a:extLst>
              <a:ext uri="{FF2B5EF4-FFF2-40B4-BE49-F238E27FC236}">
                <a16:creationId xmlns:a16="http://schemas.microsoft.com/office/drawing/2014/main" id="{47AB4A2B-1F20-485D-BDCC-46E48986AE74}"/>
              </a:ext>
            </a:extLst>
          </p:cNvPr>
          <p:cNvSpPr/>
          <p:nvPr/>
        </p:nvSpPr>
        <p:spPr bwMode="auto">
          <a:xfrm>
            <a:off x="1288084" y="2159645"/>
            <a:ext cx="10041921" cy="2351987"/>
          </a:xfrm>
          <a:prstGeom prst="cloud">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Huge optimization space at</a:t>
            </a:r>
          </a:p>
          <a:p>
            <a:pPr algn="ctr" defTabSz="932472" fontAlgn="base">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different assumptions</a:t>
            </a:r>
          </a:p>
        </p:txBody>
      </p:sp>
    </p:spTree>
    <p:extLst>
      <p:ext uri="{BB962C8B-B14F-4D97-AF65-F5344CB8AC3E}">
        <p14:creationId xmlns:p14="http://schemas.microsoft.com/office/powerpoint/2010/main" val="4493726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CE625-BF60-41C2-83FC-AD075838F4A1}"/>
              </a:ext>
            </a:extLst>
          </p:cNvPr>
          <p:cNvSpPr>
            <a:spLocks noGrp="1"/>
          </p:cNvSpPr>
          <p:nvPr>
            <p:ph type="title"/>
          </p:nvPr>
        </p:nvSpPr>
        <p:spPr/>
        <p:txBody>
          <a:bodyPr/>
          <a:lstStyle/>
          <a:p>
            <a:r>
              <a:rPr lang="zh-CN" altLang="en-US" dirty="0"/>
              <a:t>编译优化的基本原则</a:t>
            </a:r>
            <a:endParaRPr lang="en-US" dirty="0"/>
          </a:p>
        </p:txBody>
      </p:sp>
      <p:sp>
        <p:nvSpPr>
          <p:cNvPr id="3" name="Content Placeholder 2">
            <a:extLst>
              <a:ext uri="{FF2B5EF4-FFF2-40B4-BE49-F238E27FC236}">
                <a16:creationId xmlns:a16="http://schemas.microsoft.com/office/drawing/2014/main" id="{06484600-08D5-4BD0-9487-05CB0AC824CA}"/>
              </a:ext>
            </a:extLst>
          </p:cNvPr>
          <p:cNvSpPr>
            <a:spLocks noGrp="1"/>
          </p:cNvSpPr>
          <p:nvPr>
            <p:ph idx="1"/>
          </p:nvPr>
        </p:nvSpPr>
        <p:spPr>
          <a:xfrm>
            <a:off x="584200" y="1435503"/>
            <a:ext cx="11018520" cy="4715137"/>
          </a:xfrm>
        </p:spPr>
        <p:txBody>
          <a:bodyPr/>
          <a:lstStyle/>
          <a:p>
            <a:r>
              <a:rPr lang="zh-CN" altLang="en-US" dirty="0"/>
              <a:t>对用户透明</a:t>
            </a:r>
            <a:endParaRPr lang="en-US" altLang="zh-CN" dirty="0"/>
          </a:p>
          <a:p>
            <a:pPr lvl="1"/>
            <a:r>
              <a:rPr lang="zh-CN" altLang="en-US" dirty="0"/>
              <a:t>减少用户的参与，并不破坏用户原本的语义</a:t>
            </a:r>
            <a:endParaRPr lang="en-US" altLang="zh-CN" dirty="0"/>
          </a:p>
          <a:p>
            <a:r>
              <a:rPr lang="zh-CN" altLang="en-US" dirty="0"/>
              <a:t>从各个角度增加并行性</a:t>
            </a:r>
            <a:endParaRPr lang="en-US" altLang="zh-CN" dirty="0"/>
          </a:p>
          <a:p>
            <a:pPr lvl="1"/>
            <a:r>
              <a:rPr lang="zh-CN" altLang="en-US" dirty="0"/>
              <a:t>提高并行性是高效利用计算资源的基础</a:t>
            </a:r>
            <a:endParaRPr lang="en-US" altLang="zh-CN" dirty="0"/>
          </a:p>
          <a:p>
            <a:r>
              <a:rPr lang="zh-CN" altLang="en-US" dirty="0"/>
              <a:t>减少冗余和优化计算操作</a:t>
            </a:r>
            <a:endParaRPr lang="en-US" altLang="zh-CN" dirty="0"/>
          </a:p>
          <a:p>
            <a:pPr lvl="1"/>
            <a:r>
              <a:rPr lang="zh-CN" altLang="en-US" dirty="0"/>
              <a:t>通过</a:t>
            </a:r>
            <a:r>
              <a:rPr lang="en-US" altLang="zh-CN" dirty="0"/>
              <a:t>CSP</a:t>
            </a:r>
            <a:r>
              <a:rPr lang="zh-CN" altLang="en-US" dirty="0"/>
              <a:t>等操作减少冗余计算，以及通过</a:t>
            </a:r>
            <a:r>
              <a:rPr lang="en-US" altLang="zh-CN" dirty="0"/>
              <a:t>Fusion</a:t>
            </a:r>
            <a:r>
              <a:rPr lang="zh-CN" altLang="en-US" dirty="0"/>
              <a:t>等技术优化计算算子</a:t>
            </a:r>
            <a:endParaRPr lang="en-US" altLang="zh-CN" dirty="0"/>
          </a:p>
          <a:p>
            <a:r>
              <a:rPr lang="zh-CN" altLang="en-US" dirty="0"/>
              <a:t>提高资源分配和调度的效率</a:t>
            </a:r>
            <a:endParaRPr lang="en-US" altLang="zh-CN" dirty="0"/>
          </a:p>
          <a:p>
            <a:pPr lvl="1"/>
            <a:r>
              <a:rPr lang="zh-CN" altLang="en-US" dirty="0"/>
              <a:t>提高内存，运算和通信的资源的分配效率</a:t>
            </a:r>
            <a:endParaRPr lang="en-US" altLang="zh-CN" dirty="0"/>
          </a:p>
          <a:p>
            <a:pPr lvl="1"/>
            <a:r>
              <a:rPr lang="zh-CN" altLang="en-US" dirty="0"/>
              <a:t>通过计算、</a:t>
            </a:r>
            <a:r>
              <a:rPr lang="en-US" altLang="zh-CN" dirty="0"/>
              <a:t>IO</a:t>
            </a:r>
            <a:r>
              <a:rPr lang="zh-CN" altLang="en-US" dirty="0"/>
              <a:t>和通信的</a:t>
            </a:r>
            <a:r>
              <a:rPr lang="en-US" altLang="zh-CN" dirty="0"/>
              <a:t>Overlap</a:t>
            </a:r>
            <a:r>
              <a:rPr lang="zh-CN" altLang="en-US" dirty="0"/>
              <a:t>，更好的调度计算子任务</a:t>
            </a:r>
            <a:endParaRPr lang="en-US" altLang="zh-CN" dirty="0"/>
          </a:p>
          <a:p>
            <a:r>
              <a:rPr lang="zh-CN" altLang="en-US" dirty="0"/>
              <a:t>通用性</a:t>
            </a:r>
            <a:endParaRPr lang="en-US" altLang="zh-CN" dirty="0"/>
          </a:p>
          <a:p>
            <a:pPr lvl="1"/>
            <a:r>
              <a:rPr lang="zh-CN" altLang="en-US" dirty="0"/>
              <a:t>针对不同的计算资源进行自动优化</a:t>
            </a:r>
            <a:endParaRPr lang="en-US" dirty="0"/>
          </a:p>
        </p:txBody>
      </p:sp>
      <p:sp>
        <p:nvSpPr>
          <p:cNvPr id="4" name="Slide Number Placeholder 3">
            <a:extLst>
              <a:ext uri="{FF2B5EF4-FFF2-40B4-BE49-F238E27FC236}">
                <a16:creationId xmlns:a16="http://schemas.microsoft.com/office/drawing/2014/main" id="{01B0E880-CC76-4030-8DC6-C656EBA958A1}"/>
              </a:ext>
            </a:extLst>
          </p:cNvPr>
          <p:cNvSpPr>
            <a:spLocks noGrp="1"/>
          </p:cNvSpPr>
          <p:nvPr>
            <p:ph type="sldNum" sz="quarter" idx="12"/>
          </p:nvPr>
        </p:nvSpPr>
        <p:spPr/>
        <p:txBody>
          <a:bodyPr/>
          <a:lstStyle/>
          <a:p>
            <a:fld id="{75405F3C-E1F1-4016-982B-CA91284A1E2D}" type="slidenum">
              <a:rPr lang="en-US" smtClean="0"/>
              <a:t>51</a:t>
            </a:fld>
            <a:endParaRPr lang="en-US"/>
          </a:p>
        </p:txBody>
      </p:sp>
    </p:spTree>
    <p:extLst>
      <p:ext uri="{BB962C8B-B14F-4D97-AF65-F5344CB8AC3E}">
        <p14:creationId xmlns:p14="http://schemas.microsoft.com/office/powerpoint/2010/main" val="37028128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02BCB36-D8BD-44E1-A302-09D8B07B0FDE}"/>
              </a:ext>
            </a:extLst>
          </p:cNvPr>
          <p:cNvSpPr>
            <a:spLocks noGrp="1"/>
          </p:cNvSpPr>
          <p:nvPr>
            <p:ph idx="1"/>
          </p:nvPr>
        </p:nvSpPr>
        <p:spPr>
          <a:xfrm>
            <a:off x="588263" y="1086388"/>
            <a:ext cx="11020929" cy="1446550"/>
          </a:xfrm>
        </p:spPr>
        <p:txBody>
          <a:bodyPr/>
          <a:lstStyle/>
          <a:p>
            <a:r>
              <a:rPr lang="zh-CN" altLang="en-US" sz="2200" dirty="0">
                <a:solidFill>
                  <a:schemeClr val="tx1"/>
                </a:solidFill>
                <a:latin typeface="Calibri (Body)"/>
                <a:cs typeface="Segoe UI" panose="020B0502040204020203" pitchFamily="34" charset="0"/>
              </a:rPr>
              <a:t>系统、算法和硬件必须相互结合：</a:t>
            </a:r>
            <a:endParaRPr lang="en-US" altLang="zh-CN" sz="2200" dirty="0">
              <a:solidFill>
                <a:schemeClr val="tx1"/>
              </a:solidFill>
              <a:latin typeface="Calibri (Body)"/>
              <a:cs typeface="Segoe UI" panose="020B0502040204020203" pitchFamily="34" charset="0"/>
            </a:endParaRPr>
          </a:p>
          <a:p>
            <a:pPr lvl="1"/>
            <a:r>
              <a:rPr lang="zh-CN" altLang="en-US" dirty="0">
                <a:solidFill>
                  <a:schemeClr val="tx1"/>
                </a:solidFill>
                <a:latin typeface="Calibri (Body)"/>
                <a:cs typeface="Segoe UI" panose="020B0502040204020203" pitchFamily="34" charset="0"/>
              </a:rPr>
              <a:t>算法层面：模型的结构，是否可压缩、可稀疏化，</a:t>
            </a:r>
            <a:r>
              <a:rPr lang="en-US" altLang="zh-CN" dirty="0">
                <a:solidFill>
                  <a:schemeClr val="tx1"/>
                </a:solidFill>
                <a:latin typeface="Calibri (Body)"/>
                <a:cs typeface="Segoe UI" panose="020B0502040204020203" pitchFamily="34" charset="0"/>
              </a:rPr>
              <a:t>batch</a:t>
            </a:r>
            <a:r>
              <a:rPr lang="zh-CN" altLang="en-US" dirty="0">
                <a:solidFill>
                  <a:schemeClr val="tx1"/>
                </a:solidFill>
                <a:latin typeface="Calibri (Body)"/>
                <a:cs typeface="Segoe UI" panose="020B0502040204020203" pitchFamily="34" charset="0"/>
              </a:rPr>
              <a:t>的大小、学习算法</a:t>
            </a:r>
            <a:endParaRPr lang="en-US" altLang="zh-CN" dirty="0">
              <a:solidFill>
                <a:schemeClr val="tx1"/>
              </a:solidFill>
              <a:latin typeface="Calibri (Body)"/>
              <a:cs typeface="Segoe UI" panose="020B0502040204020203" pitchFamily="34" charset="0"/>
            </a:endParaRPr>
          </a:p>
          <a:p>
            <a:pPr lvl="1"/>
            <a:r>
              <a:rPr lang="zh-CN" altLang="en-US" dirty="0">
                <a:solidFill>
                  <a:schemeClr val="tx1"/>
                </a:solidFill>
                <a:latin typeface="Calibri (Body)"/>
                <a:cs typeface="Segoe UI" panose="020B0502040204020203" pitchFamily="34" charset="0"/>
              </a:rPr>
              <a:t>系统层面：各个层次的并行化，去重，</a:t>
            </a:r>
            <a:r>
              <a:rPr lang="en-US" altLang="zh-CN" dirty="0">
                <a:solidFill>
                  <a:schemeClr val="tx1"/>
                </a:solidFill>
                <a:latin typeface="Calibri (Body)"/>
                <a:cs typeface="Segoe UI" panose="020B0502040204020203" pitchFamily="34" charset="0"/>
              </a:rPr>
              <a:t>Overlap</a:t>
            </a:r>
            <a:r>
              <a:rPr lang="zh-CN" altLang="en-US" dirty="0">
                <a:solidFill>
                  <a:schemeClr val="tx1"/>
                </a:solidFill>
                <a:latin typeface="Calibri (Body)"/>
                <a:cs typeface="Segoe UI" panose="020B0502040204020203" pitchFamily="34" charset="0"/>
              </a:rPr>
              <a:t>，调度与资源分配，硬件的特定优化</a:t>
            </a:r>
            <a:endParaRPr lang="en-US" altLang="zh-CN" dirty="0">
              <a:solidFill>
                <a:schemeClr val="tx1"/>
              </a:solidFill>
              <a:latin typeface="Calibri (Body)"/>
              <a:cs typeface="Segoe UI" panose="020B0502040204020203" pitchFamily="34" charset="0"/>
            </a:endParaRPr>
          </a:p>
          <a:p>
            <a:pPr lvl="1"/>
            <a:r>
              <a:rPr lang="zh-CN" altLang="en-US" dirty="0">
                <a:solidFill>
                  <a:schemeClr val="tx1"/>
                </a:solidFill>
                <a:latin typeface="Calibri (Body)"/>
                <a:cs typeface="Segoe UI" panose="020B0502040204020203" pitchFamily="34" charset="0"/>
              </a:rPr>
              <a:t>硬件层面：不同精度不同性能的算子，</a:t>
            </a:r>
            <a:r>
              <a:rPr lang="en-US" altLang="zh-CN" dirty="0">
                <a:solidFill>
                  <a:schemeClr val="tx1"/>
                </a:solidFill>
                <a:latin typeface="Calibri (Body)"/>
                <a:cs typeface="Segoe UI" panose="020B0502040204020203" pitchFamily="34" charset="0"/>
              </a:rPr>
              <a:t>Cache, Pre-fetch</a:t>
            </a:r>
          </a:p>
        </p:txBody>
      </p:sp>
      <p:pic>
        <p:nvPicPr>
          <p:cNvPr id="97" name="Picture 2" descr="TensorFlow-graph">
            <a:extLst>
              <a:ext uri="{FF2B5EF4-FFF2-40B4-BE49-F238E27FC236}">
                <a16:creationId xmlns:a16="http://schemas.microsoft.com/office/drawing/2014/main" id="{6A6DB1A2-10CF-4390-B092-02F6A018D6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0965" y="3447414"/>
            <a:ext cx="1765056" cy="2961503"/>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Rounded Corners 42">
            <a:extLst>
              <a:ext uri="{FF2B5EF4-FFF2-40B4-BE49-F238E27FC236}">
                <a16:creationId xmlns:a16="http://schemas.microsoft.com/office/drawing/2014/main" id="{DDCE4333-1A68-41ED-8EBD-3817444E42F4}"/>
              </a:ext>
            </a:extLst>
          </p:cNvPr>
          <p:cNvSpPr/>
          <p:nvPr/>
        </p:nvSpPr>
        <p:spPr>
          <a:xfrm>
            <a:off x="5728073" y="6004141"/>
            <a:ext cx="5773736" cy="511912"/>
          </a:xfrm>
          <a:prstGeom prst="roundRect">
            <a:avLst>
              <a:gd name="adj" fmla="val 1054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5" name="Rectangle: Rounded Corners 34">
            <a:extLst>
              <a:ext uri="{FF2B5EF4-FFF2-40B4-BE49-F238E27FC236}">
                <a16:creationId xmlns:a16="http://schemas.microsoft.com/office/drawing/2014/main" id="{72BFE039-E794-4A0A-ABD9-DEF0034B483B}"/>
              </a:ext>
            </a:extLst>
          </p:cNvPr>
          <p:cNvSpPr/>
          <p:nvPr/>
        </p:nvSpPr>
        <p:spPr>
          <a:xfrm>
            <a:off x="5728073" y="4706036"/>
            <a:ext cx="5757295" cy="523189"/>
          </a:xfrm>
          <a:prstGeom prst="roundRect">
            <a:avLst>
              <a:gd name="adj" fmla="val 1311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6" name="Rectangle: Rounded Corners 35">
            <a:extLst>
              <a:ext uri="{FF2B5EF4-FFF2-40B4-BE49-F238E27FC236}">
                <a16:creationId xmlns:a16="http://schemas.microsoft.com/office/drawing/2014/main" id="{EFB2062A-A4FE-4D84-AEDC-4658CC39A359}"/>
              </a:ext>
            </a:extLst>
          </p:cNvPr>
          <p:cNvSpPr/>
          <p:nvPr/>
        </p:nvSpPr>
        <p:spPr>
          <a:xfrm>
            <a:off x="5728073" y="5286533"/>
            <a:ext cx="5773737" cy="648405"/>
          </a:xfrm>
          <a:prstGeom prst="roundRect">
            <a:avLst>
              <a:gd name="adj" fmla="val 1054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 name="Rectangle: Rounded Corners 6">
            <a:extLst>
              <a:ext uri="{FF2B5EF4-FFF2-40B4-BE49-F238E27FC236}">
                <a16:creationId xmlns:a16="http://schemas.microsoft.com/office/drawing/2014/main" id="{499C4A9F-AFBA-48E4-8EC3-01424DDEE6F5}"/>
              </a:ext>
            </a:extLst>
          </p:cNvPr>
          <p:cNvSpPr/>
          <p:nvPr/>
        </p:nvSpPr>
        <p:spPr>
          <a:xfrm>
            <a:off x="7235462" y="2999072"/>
            <a:ext cx="1295259" cy="481415"/>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dirty="0"/>
              <a:t>Data parallelism</a:t>
            </a:r>
          </a:p>
        </p:txBody>
      </p:sp>
      <p:sp>
        <p:nvSpPr>
          <p:cNvPr id="8" name="Rectangle: Rounded Corners 7">
            <a:extLst>
              <a:ext uri="{FF2B5EF4-FFF2-40B4-BE49-F238E27FC236}">
                <a16:creationId xmlns:a16="http://schemas.microsoft.com/office/drawing/2014/main" id="{E77847F0-D434-4591-B797-6F9472B7D682}"/>
              </a:ext>
            </a:extLst>
          </p:cNvPr>
          <p:cNvSpPr/>
          <p:nvPr/>
        </p:nvSpPr>
        <p:spPr>
          <a:xfrm>
            <a:off x="8624334" y="2999072"/>
            <a:ext cx="1288813" cy="481415"/>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dirty="0"/>
              <a:t>Model parallelism</a:t>
            </a:r>
          </a:p>
        </p:txBody>
      </p:sp>
      <p:sp>
        <p:nvSpPr>
          <p:cNvPr id="10" name="Rectangle: Rounded Corners 9">
            <a:extLst>
              <a:ext uri="{FF2B5EF4-FFF2-40B4-BE49-F238E27FC236}">
                <a16:creationId xmlns:a16="http://schemas.microsoft.com/office/drawing/2014/main" id="{8E76476B-396D-4A4A-82F3-BA29199EA8A9}"/>
              </a:ext>
            </a:extLst>
          </p:cNvPr>
          <p:cNvSpPr/>
          <p:nvPr/>
        </p:nvSpPr>
        <p:spPr>
          <a:xfrm>
            <a:off x="7235462" y="3640317"/>
            <a:ext cx="2000109" cy="37718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dirty="0"/>
              <a:t>Parameter-server</a:t>
            </a:r>
          </a:p>
        </p:txBody>
      </p:sp>
      <p:sp>
        <p:nvSpPr>
          <p:cNvPr id="11" name="Rectangle: Rounded Corners 10">
            <a:extLst>
              <a:ext uri="{FF2B5EF4-FFF2-40B4-BE49-F238E27FC236}">
                <a16:creationId xmlns:a16="http://schemas.microsoft.com/office/drawing/2014/main" id="{45398853-4F76-41A0-9E88-C999C83E9D79}"/>
              </a:ext>
            </a:extLst>
          </p:cNvPr>
          <p:cNvSpPr/>
          <p:nvPr/>
        </p:nvSpPr>
        <p:spPr>
          <a:xfrm>
            <a:off x="9294686" y="3640317"/>
            <a:ext cx="2123659" cy="372221"/>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dirty="0"/>
              <a:t>All-reduce</a:t>
            </a:r>
          </a:p>
        </p:txBody>
      </p:sp>
      <p:sp>
        <p:nvSpPr>
          <p:cNvPr id="12" name="Rectangle: Rounded Corners 11">
            <a:extLst>
              <a:ext uri="{FF2B5EF4-FFF2-40B4-BE49-F238E27FC236}">
                <a16:creationId xmlns:a16="http://schemas.microsoft.com/office/drawing/2014/main" id="{CE3777A0-9A33-4C13-87C2-3E91C11F9024}"/>
              </a:ext>
            </a:extLst>
          </p:cNvPr>
          <p:cNvSpPr/>
          <p:nvPr/>
        </p:nvSpPr>
        <p:spPr>
          <a:xfrm>
            <a:off x="7235462" y="4223598"/>
            <a:ext cx="987207" cy="37718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dirty="0"/>
              <a:t>I/O</a:t>
            </a:r>
          </a:p>
        </p:txBody>
      </p:sp>
      <p:sp>
        <p:nvSpPr>
          <p:cNvPr id="13" name="Rectangle: Rounded Corners 12">
            <a:extLst>
              <a:ext uri="{FF2B5EF4-FFF2-40B4-BE49-F238E27FC236}">
                <a16:creationId xmlns:a16="http://schemas.microsoft.com/office/drawing/2014/main" id="{EAFF2B55-ABCB-436F-9801-2600BEC4F682}"/>
              </a:ext>
            </a:extLst>
          </p:cNvPr>
          <p:cNvSpPr/>
          <p:nvPr/>
        </p:nvSpPr>
        <p:spPr>
          <a:xfrm>
            <a:off x="8388952" y="4223598"/>
            <a:ext cx="1327830" cy="377181"/>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dirty="0"/>
              <a:t>Computation</a:t>
            </a:r>
          </a:p>
        </p:txBody>
      </p:sp>
      <p:sp>
        <p:nvSpPr>
          <p:cNvPr id="14" name="Rectangle: Rounded Corners 13">
            <a:extLst>
              <a:ext uri="{FF2B5EF4-FFF2-40B4-BE49-F238E27FC236}">
                <a16:creationId xmlns:a16="http://schemas.microsoft.com/office/drawing/2014/main" id="{8F31F94E-AFA0-4CC8-90F7-C3445167042D}"/>
              </a:ext>
            </a:extLst>
          </p:cNvPr>
          <p:cNvSpPr/>
          <p:nvPr/>
        </p:nvSpPr>
        <p:spPr>
          <a:xfrm>
            <a:off x="9890287" y="4223598"/>
            <a:ext cx="1528058" cy="37718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dirty="0"/>
              <a:t>Communication</a:t>
            </a:r>
          </a:p>
        </p:txBody>
      </p:sp>
      <p:sp>
        <p:nvSpPr>
          <p:cNvPr id="16" name="Rectangle: Rounded Corners 15">
            <a:extLst>
              <a:ext uri="{FF2B5EF4-FFF2-40B4-BE49-F238E27FC236}">
                <a16:creationId xmlns:a16="http://schemas.microsoft.com/office/drawing/2014/main" id="{81DA1DD8-8F6F-4F07-A701-55CCCA59DD51}"/>
              </a:ext>
            </a:extLst>
          </p:cNvPr>
          <p:cNvSpPr/>
          <p:nvPr/>
        </p:nvSpPr>
        <p:spPr>
          <a:xfrm>
            <a:off x="8185381" y="5352223"/>
            <a:ext cx="1112223" cy="51073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dirty="0"/>
              <a:t>I/O overlapping</a:t>
            </a:r>
          </a:p>
        </p:txBody>
      </p:sp>
      <p:sp>
        <p:nvSpPr>
          <p:cNvPr id="17" name="Rectangle: Rounded Corners 16">
            <a:extLst>
              <a:ext uri="{FF2B5EF4-FFF2-40B4-BE49-F238E27FC236}">
                <a16:creationId xmlns:a16="http://schemas.microsoft.com/office/drawing/2014/main" id="{9C25F794-B86A-45E4-9D84-9FD3FC840396}"/>
              </a:ext>
            </a:extLst>
          </p:cNvPr>
          <p:cNvSpPr/>
          <p:nvPr/>
        </p:nvSpPr>
        <p:spPr>
          <a:xfrm>
            <a:off x="7235462" y="5352225"/>
            <a:ext cx="821732" cy="51073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dirty="0"/>
              <a:t>Caching</a:t>
            </a:r>
          </a:p>
        </p:txBody>
      </p:sp>
      <p:sp>
        <p:nvSpPr>
          <p:cNvPr id="19" name="Rectangle: Rounded Corners 18">
            <a:extLst>
              <a:ext uri="{FF2B5EF4-FFF2-40B4-BE49-F238E27FC236}">
                <a16:creationId xmlns:a16="http://schemas.microsoft.com/office/drawing/2014/main" id="{85BF9D1A-3008-4214-9224-1FBEB2B06677}"/>
              </a:ext>
            </a:extLst>
          </p:cNvPr>
          <p:cNvSpPr/>
          <p:nvPr/>
        </p:nvSpPr>
        <p:spPr>
          <a:xfrm>
            <a:off x="10486275" y="5352222"/>
            <a:ext cx="932070" cy="51073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dirty="0"/>
              <a:t>Mixed precision</a:t>
            </a:r>
          </a:p>
        </p:txBody>
      </p:sp>
      <p:sp>
        <p:nvSpPr>
          <p:cNvPr id="24" name="Rectangle: Rounded Corners 23">
            <a:extLst>
              <a:ext uri="{FF2B5EF4-FFF2-40B4-BE49-F238E27FC236}">
                <a16:creationId xmlns:a16="http://schemas.microsoft.com/office/drawing/2014/main" id="{EFE13EFC-FDBB-4365-95FB-2BA6647EA120}"/>
              </a:ext>
            </a:extLst>
          </p:cNvPr>
          <p:cNvSpPr/>
          <p:nvPr/>
        </p:nvSpPr>
        <p:spPr>
          <a:xfrm>
            <a:off x="9414497" y="5352225"/>
            <a:ext cx="932070" cy="51073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dirty="0"/>
              <a:t>compress</a:t>
            </a:r>
          </a:p>
        </p:txBody>
      </p:sp>
      <p:sp>
        <p:nvSpPr>
          <p:cNvPr id="25" name="Rectangle: Rounded Corners 24">
            <a:extLst>
              <a:ext uri="{FF2B5EF4-FFF2-40B4-BE49-F238E27FC236}">
                <a16:creationId xmlns:a16="http://schemas.microsoft.com/office/drawing/2014/main" id="{1FA5C410-5055-42D6-92DF-64D50FC0D9E9}"/>
              </a:ext>
            </a:extLst>
          </p:cNvPr>
          <p:cNvSpPr/>
          <p:nvPr/>
        </p:nvSpPr>
        <p:spPr>
          <a:xfrm>
            <a:off x="7235462" y="6068827"/>
            <a:ext cx="563282" cy="375646"/>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dirty="0"/>
              <a:t>SSD</a:t>
            </a:r>
          </a:p>
        </p:txBody>
      </p:sp>
      <p:sp>
        <p:nvSpPr>
          <p:cNvPr id="26" name="Rectangle: Rounded Corners 25">
            <a:extLst>
              <a:ext uri="{FF2B5EF4-FFF2-40B4-BE49-F238E27FC236}">
                <a16:creationId xmlns:a16="http://schemas.microsoft.com/office/drawing/2014/main" id="{950717CF-4B80-480A-BC29-02D6BCFC8B91}"/>
              </a:ext>
            </a:extLst>
          </p:cNvPr>
          <p:cNvSpPr/>
          <p:nvPr/>
        </p:nvSpPr>
        <p:spPr>
          <a:xfrm>
            <a:off x="7919393" y="6066685"/>
            <a:ext cx="1623859" cy="377788"/>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dirty="0"/>
              <a:t>CPU/GPU/FGPA</a:t>
            </a:r>
          </a:p>
        </p:txBody>
      </p:sp>
      <p:sp>
        <p:nvSpPr>
          <p:cNvPr id="27" name="Rectangle: Rounded Corners 26">
            <a:extLst>
              <a:ext uri="{FF2B5EF4-FFF2-40B4-BE49-F238E27FC236}">
                <a16:creationId xmlns:a16="http://schemas.microsoft.com/office/drawing/2014/main" id="{1819906C-B5F3-4D8C-9136-4CEDF2B8EB93}"/>
              </a:ext>
            </a:extLst>
          </p:cNvPr>
          <p:cNvSpPr/>
          <p:nvPr/>
        </p:nvSpPr>
        <p:spPr>
          <a:xfrm>
            <a:off x="9656281" y="6066684"/>
            <a:ext cx="1762064" cy="37778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dirty="0"/>
              <a:t>InfiniBand/</a:t>
            </a:r>
            <a:r>
              <a:rPr lang="en-US" sz="1200" dirty="0" err="1"/>
              <a:t>NVLink</a:t>
            </a:r>
            <a:endParaRPr lang="en-US" sz="1200" dirty="0"/>
          </a:p>
        </p:txBody>
      </p:sp>
      <p:sp>
        <p:nvSpPr>
          <p:cNvPr id="30" name="Rectangle: Rounded Corners 29">
            <a:extLst>
              <a:ext uri="{FF2B5EF4-FFF2-40B4-BE49-F238E27FC236}">
                <a16:creationId xmlns:a16="http://schemas.microsoft.com/office/drawing/2014/main" id="{8F9EF4E8-2E0F-4E4C-A7CC-715CEF271AE0}"/>
              </a:ext>
            </a:extLst>
          </p:cNvPr>
          <p:cNvSpPr/>
          <p:nvPr/>
        </p:nvSpPr>
        <p:spPr>
          <a:xfrm>
            <a:off x="9993290" y="2999072"/>
            <a:ext cx="1425055" cy="481415"/>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dirty="0"/>
              <a:t>Pipeline parallelism</a:t>
            </a:r>
          </a:p>
        </p:txBody>
      </p:sp>
      <p:sp>
        <p:nvSpPr>
          <p:cNvPr id="32" name="Rectangle: Rounded Corners 31">
            <a:extLst>
              <a:ext uri="{FF2B5EF4-FFF2-40B4-BE49-F238E27FC236}">
                <a16:creationId xmlns:a16="http://schemas.microsoft.com/office/drawing/2014/main" id="{066175B6-C181-4410-947C-CF88BB574F2E}"/>
              </a:ext>
            </a:extLst>
          </p:cNvPr>
          <p:cNvSpPr/>
          <p:nvPr/>
        </p:nvSpPr>
        <p:spPr>
          <a:xfrm>
            <a:off x="7235462" y="4785109"/>
            <a:ext cx="1126349" cy="373872"/>
          </a:xfrm>
          <a:prstGeom prst="roundRect">
            <a:avLst>
              <a:gd name="adj" fmla="val 10541"/>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dirty="0"/>
              <a:t>Optimizer</a:t>
            </a:r>
          </a:p>
        </p:txBody>
      </p:sp>
      <p:sp>
        <p:nvSpPr>
          <p:cNvPr id="33" name="Rectangle: Rounded Corners 32">
            <a:extLst>
              <a:ext uri="{FF2B5EF4-FFF2-40B4-BE49-F238E27FC236}">
                <a16:creationId xmlns:a16="http://schemas.microsoft.com/office/drawing/2014/main" id="{BEB68ABC-FCA0-4B35-8A68-0A6092FD1BD2}"/>
              </a:ext>
            </a:extLst>
          </p:cNvPr>
          <p:cNvSpPr/>
          <p:nvPr/>
        </p:nvSpPr>
        <p:spPr>
          <a:xfrm>
            <a:off x="8626558" y="4787233"/>
            <a:ext cx="1154526" cy="369331"/>
          </a:xfrm>
          <a:prstGeom prst="roundRect">
            <a:avLst>
              <a:gd name="adj" fmla="val 8791"/>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dirty="0"/>
              <a:t>Mini-batch</a:t>
            </a:r>
          </a:p>
        </p:txBody>
      </p:sp>
      <p:sp>
        <p:nvSpPr>
          <p:cNvPr id="34" name="Rectangle: Rounded Corners 33">
            <a:extLst>
              <a:ext uri="{FF2B5EF4-FFF2-40B4-BE49-F238E27FC236}">
                <a16:creationId xmlns:a16="http://schemas.microsoft.com/office/drawing/2014/main" id="{E959383B-5E11-4BA9-993B-33F077C3F653}"/>
              </a:ext>
            </a:extLst>
          </p:cNvPr>
          <p:cNvSpPr/>
          <p:nvPr/>
        </p:nvSpPr>
        <p:spPr>
          <a:xfrm>
            <a:off x="10034380" y="4775993"/>
            <a:ext cx="1383965" cy="379073"/>
          </a:xfrm>
          <a:prstGeom prst="roundRect">
            <a:avLst>
              <a:gd name="adj" fmla="val 9666"/>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200" dirty="0"/>
              <a:t>Learning rate</a:t>
            </a:r>
          </a:p>
        </p:txBody>
      </p:sp>
      <p:sp>
        <p:nvSpPr>
          <p:cNvPr id="37" name="TextBox 36">
            <a:extLst>
              <a:ext uri="{FF2B5EF4-FFF2-40B4-BE49-F238E27FC236}">
                <a16:creationId xmlns:a16="http://schemas.microsoft.com/office/drawing/2014/main" id="{2451DAA8-C9CE-4CC6-98DC-FDDEB1EB47C1}"/>
              </a:ext>
            </a:extLst>
          </p:cNvPr>
          <p:cNvSpPr txBox="1"/>
          <p:nvPr/>
        </p:nvSpPr>
        <p:spPr>
          <a:xfrm>
            <a:off x="5920101" y="3043538"/>
            <a:ext cx="1227900" cy="338554"/>
          </a:xfrm>
          <a:prstGeom prst="rect">
            <a:avLst/>
          </a:prstGeom>
          <a:noFill/>
        </p:spPr>
        <p:txBody>
          <a:bodyPr wrap="none" rtlCol="0">
            <a:spAutoFit/>
          </a:bodyPr>
          <a:lstStyle/>
          <a:p>
            <a:r>
              <a:rPr lang="en-US" sz="1600" b="1" dirty="0"/>
              <a:t>Parallelism</a:t>
            </a:r>
          </a:p>
        </p:txBody>
      </p:sp>
      <p:sp>
        <p:nvSpPr>
          <p:cNvPr id="38" name="TextBox 37">
            <a:extLst>
              <a:ext uri="{FF2B5EF4-FFF2-40B4-BE49-F238E27FC236}">
                <a16:creationId xmlns:a16="http://schemas.microsoft.com/office/drawing/2014/main" id="{2FE374FE-E78C-4100-ACC8-CC389092DB10}"/>
              </a:ext>
            </a:extLst>
          </p:cNvPr>
          <p:cNvSpPr txBox="1"/>
          <p:nvPr/>
        </p:nvSpPr>
        <p:spPr>
          <a:xfrm>
            <a:off x="6003265" y="3643206"/>
            <a:ext cx="1083117" cy="338554"/>
          </a:xfrm>
          <a:prstGeom prst="rect">
            <a:avLst/>
          </a:prstGeom>
          <a:noFill/>
        </p:spPr>
        <p:txBody>
          <a:bodyPr wrap="none" rtlCol="0">
            <a:spAutoFit/>
          </a:bodyPr>
          <a:lstStyle/>
          <a:p>
            <a:r>
              <a:rPr lang="en-US" sz="1600" b="1" dirty="0"/>
              <a:t>Topology</a:t>
            </a:r>
          </a:p>
        </p:txBody>
      </p:sp>
      <p:sp>
        <p:nvSpPr>
          <p:cNvPr id="39" name="TextBox 38">
            <a:extLst>
              <a:ext uri="{FF2B5EF4-FFF2-40B4-BE49-F238E27FC236}">
                <a16:creationId xmlns:a16="http://schemas.microsoft.com/office/drawing/2014/main" id="{1DD9B0D7-FF7B-441B-9248-50124F07BF42}"/>
              </a:ext>
            </a:extLst>
          </p:cNvPr>
          <p:cNvSpPr txBox="1"/>
          <p:nvPr/>
        </p:nvSpPr>
        <p:spPr>
          <a:xfrm>
            <a:off x="5915260" y="4231447"/>
            <a:ext cx="1247457" cy="338554"/>
          </a:xfrm>
          <a:prstGeom prst="rect">
            <a:avLst/>
          </a:prstGeom>
          <a:noFill/>
        </p:spPr>
        <p:txBody>
          <a:bodyPr wrap="none" rtlCol="0">
            <a:spAutoFit/>
          </a:bodyPr>
          <a:lstStyle/>
          <a:p>
            <a:r>
              <a:rPr lang="en-US" sz="1600" b="1" dirty="0"/>
              <a:t>Scheduling</a:t>
            </a:r>
          </a:p>
        </p:txBody>
      </p:sp>
      <p:sp>
        <p:nvSpPr>
          <p:cNvPr id="40" name="TextBox 39">
            <a:extLst>
              <a:ext uri="{FF2B5EF4-FFF2-40B4-BE49-F238E27FC236}">
                <a16:creationId xmlns:a16="http://schemas.microsoft.com/office/drawing/2014/main" id="{93AFE52D-41EC-4CAE-9C59-A6F048FB8715}"/>
              </a:ext>
            </a:extLst>
          </p:cNvPr>
          <p:cNvSpPr txBox="1"/>
          <p:nvPr/>
        </p:nvSpPr>
        <p:spPr>
          <a:xfrm>
            <a:off x="5776087" y="5421751"/>
            <a:ext cx="1534394" cy="338554"/>
          </a:xfrm>
          <a:prstGeom prst="rect">
            <a:avLst/>
          </a:prstGeom>
          <a:noFill/>
        </p:spPr>
        <p:txBody>
          <a:bodyPr wrap="none" rtlCol="0">
            <a:spAutoFit/>
          </a:bodyPr>
          <a:lstStyle/>
          <a:p>
            <a:r>
              <a:rPr lang="en-US" sz="1600" b="1"/>
              <a:t>Optimizations</a:t>
            </a:r>
          </a:p>
        </p:txBody>
      </p:sp>
      <p:sp>
        <p:nvSpPr>
          <p:cNvPr id="41" name="TextBox 40">
            <a:extLst>
              <a:ext uri="{FF2B5EF4-FFF2-40B4-BE49-F238E27FC236}">
                <a16:creationId xmlns:a16="http://schemas.microsoft.com/office/drawing/2014/main" id="{F8E971C6-3BB0-41F7-B85F-26B457DE486F}"/>
              </a:ext>
            </a:extLst>
          </p:cNvPr>
          <p:cNvSpPr txBox="1"/>
          <p:nvPr/>
        </p:nvSpPr>
        <p:spPr>
          <a:xfrm>
            <a:off x="5966107" y="6070363"/>
            <a:ext cx="1125565" cy="338554"/>
          </a:xfrm>
          <a:prstGeom prst="rect">
            <a:avLst/>
          </a:prstGeom>
          <a:noFill/>
        </p:spPr>
        <p:txBody>
          <a:bodyPr wrap="none" rtlCol="0">
            <a:spAutoFit/>
          </a:bodyPr>
          <a:lstStyle/>
          <a:p>
            <a:r>
              <a:rPr lang="en-US" sz="1600" b="1"/>
              <a:t>Hardware</a:t>
            </a:r>
          </a:p>
        </p:txBody>
      </p:sp>
      <p:sp>
        <p:nvSpPr>
          <p:cNvPr id="42" name="TextBox 41">
            <a:extLst>
              <a:ext uri="{FF2B5EF4-FFF2-40B4-BE49-F238E27FC236}">
                <a16:creationId xmlns:a16="http://schemas.microsoft.com/office/drawing/2014/main" id="{2B01D4CA-CDCA-47C3-9438-3AFD79225F49}"/>
              </a:ext>
            </a:extLst>
          </p:cNvPr>
          <p:cNvSpPr txBox="1"/>
          <p:nvPr/>
        </p:nvSpPr>
        <p:spPr>
          <a:xfrm>
            <a:off x="5761340" y="4780476"/>
            <a:ext cx="1559658" cy="338554"/>
          </a:xfrm>
          <a:prstGeom prst="rect">
            <a:avLst/>
          </a:prstGeom>
          <a:noFill/>
        </p:spPr>
        <p:txBody>
          <a:bodyPr wrap="none" rtlCol="0">
            <a:spAutoFit/>
          </a:bodyPr>
          <a:lstStyle/>
          <a:p>
            <a:r>
              <a:rPr lang="en-US" sz="1600" b="1"/>
              <a:t>Hyper-params</a:t>
            </a:r>
          </a:p>
        </p:txBody>
      </p:sp>
      <p:sp>
        <p:nvSpPr>
          <p:cNvPr id="44" name="Rectangle: Rounded Corners 43">
            <a:extLst>
              <a:ext uri="{FF2B5EF4-FFF2-40B4-BE49-F238E27FC236}">
                <a16:creationId xmlns:a16="http://schemas.microsoft.com/office/drawing/2014/main" id="{02E5E5E8-D992-477F-9877-16C2CD50A136}"/>
              </a:ext>
            </a:extLst>
          </p:cNvPr>
          <p:cNvSpPr/>
          <p:nvPr/>
        </p:nvSpPr>
        <p:spPr>
          <a:xfrm>
            <a:off x="5728073" y="4171846"/>
            <a:ext cx="5757294" cy="474589"/>
          </a:xfrm>
          <a:prstGeom prst="roundRect">
            <a:avLst>
              <a:gd name="adj" fmla="val 1054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5" name="Rectangle: Rounded Corners 44">
            <a:extLst>
              <a:ext uri="{FF2B5EF4-FFF2-40B4-BE49-F238E27FC236}">
                <a16:creationId xmlns:a16="http://schemas.microsoft.com/office/drawing/2014/main" id="{23040829-A44E-407C-83C6-0F1B03CE02A6}"/>
              </a:ext>
            </a:extLst>
          </p:cNvPr>
          <p:cNvSpPr/>
          <p:nvPr/>
        </p:nvSpPr>
        <p:spPr>
          <a:xfrm>
            <a:off x="5728073" y="3576625"/>
            <a:ext cx="5757295" cy="527661"/>
          </a:xfrm>
          <a:prstGeom prst="roundRect">
            <a:avLst>
              <a:gd name="adj" fmla="val 1054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6" name="Rectangle: Rounded Corners 45">
            <a:extLst>
              <a:ext uri="{FF2B5EF4-FFF2-40B4-BE49-F238E27FC236}">
                <a16:creationId xmlns:a16="http://schemas.microsoft.com/office/drawing/2014/main" id="{1D39E71F-294A-4DB6-9B33-B946F9A5973C}"/>
              </a:ext>
            </a:extLst>
          </p:cNvPr>
          <p:cNvSpPr/>
          <p:nvPr/>
        </p:nvSpPr>
        <p:spPr>
          <a:xfrm>
            <a:off x="5728073" y="2970403"/>
            <a:ext cx="5767576" cy="540245"/>
          </a:xfrm>
          <a:prstGeom prst="roundRect">
            <a:avLst>
              <a:gd name="adj" fmla="val 1054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9" name="Rectangle 58">
            <a:extLst>
              <a:ext uri="{FF2B5EF4-FFF2-40B4-BE49-F238E27FC236}">
                <a16:creationId xmlns:a16="http://schemas.microsoft.com/office/drawing/2014/main" id="{C97A5A9A-242D-4CBD-9741-FD1077E5D6DE}"/>
              </a:ext>
            </a:extLst>
          </p:cNvPr>
          <p:cNvSpPr/>
          <p:nvPr/>
        </p:nvSpPr>
        <p:spPr>
          <a:xfrm>
            <a:off x="1299067" y="2981933"/>
            <a:ext cx="1866280" cy="400110"/>
          </a:xfrm>
          <a:prstGeom prst="rect">
            <a:avLst/>
          </a:prstGeom>
        </p:spPr>
        <p:txBody>
          <a:bodyPr wrap="none">
            <a:spAutoFit/>
          </a:bodyPr>
          <a:lstStyle/>
          <a:p>
            <a:r>
              <a:rPr lang="en-US" sz="2000" i="1">
                <a:effectLst>
                  <a:outerShdw blurRad="38100" dist="38100" dir="2700000" algn="tl">
                    <a:srgbClr val="000000">
                      <a:alpha val="43137"/>
                    </a:srgbClr>
                  </a:outerShdw>
                </a:effectLst>
              </a:rPr>
              <a:t>A model to train</a:t>
            </a:r>
          </a:p>
        </p:txBody>
      </p:sp>
      <p:sp>
        <p:nvSpPr>
          <p:cNvPr id="15" name="Title 14">
            <a:extLst>
              <a:ext uri="{FF2B5EF4-FFF2-40B4-BE49-F238E27FC236}">
                <a16:creationId xmlns:a16="http://schemas.microsoft.com/office/drawing/2014/main" id="{0BA81E54-8165-4E77-BDFD-7B27E4C4C6EE}"/>
              </a:ext>
            </a:extLst>
          </p:cNvPr>
          <p:cNvSpPr>
            <a:spLocks noGrp="1"/>
          </p:cNvSpPr>
          <p:nvPr>
            <p:ph type="title"/>
          </p:nvPr>
        </p:nvSpPr>
        <p:spPr/>
        <p:txBody>
          <a:bodyPr/>
          <a:lstStyle/>
          <a:p>
            <a:r>
              <a:rPr lang="zh-CN" altLang="en-US" dirty="0"/>
              <a:t>深度学习编译优化的复杂性</a:t>
            </a:r>
            <a:endParaRPr lang="en-US" dirty="0"/>
          </a:p>
        </p:txBody>
      </p:sp>
      <p:sp>
        <p:nvSpPr>
          <p:cNvPr id="18" name="Arrow: Curved Right 17">
            <a:extLst>
              <a:ext uri="{FF2B5EF4-FFF2-40B4-BE49-F238E27FC236}">
                <a16:creationId xmlns:a16="http://schemas.microsoft.com/office/drawing/2014/main" id="{D4572CB8-190A-4641-B677-D3A67BC5BC5B}"/>
              </a:ext>
            </a:extLst>
          </p:cNvPr>
          <p:cNvSpPr/>
          <p:nvPr/>
        </p:nvSpPr>
        <p:spPr bwMode="auto">
          <a:xfrm>
            <a:off x="3490874" y="4159456"/>
            <a:ext cx="731520" cy="1216152"/>
          </a:xfrm>
          <a:prstGeom prst="curved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Arrow: Curved Left 19">
            <a:extLst>
              <a:ext uri="{FF2B5EF4-FFF2-40B4-BE49-F238E27FC236}">
                <a16:creationId xmlns:a16="http://schemas.microsoft.com/office/drawing/2014/main" id="{E6C9249A-0088-4DEA-8F22-FE1A98BAC9D3}"/>
              </a:ext>
            </a:extLst>
          </p:cNvPr>
          <p:cNvSpPr/>
          <p:nvPr/>
        </p:nvSpPr>
        <p:spPr bwMode="auto">
          <a:xfrm>
            <a:off x="4475690" y="4159456"/>
            <a:ext cx="731520" cy="1216152"/>
          </a:xfrm>
          <a:prstGeom prst="curved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757134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6377A-CBA9-4D52-8D9D-1ABE55ADB219}"/>
              </a:ext>
            </a:extLst>
          </p:cNvPr>
          <p:cNvSpPr>
            <a:spLocks noGrp="1"/>
          </p:cNvSpPr>
          <p:nvPr>
            <p:ph type="title"/>
          </p:nvPr>
        </p:nvSpPr>
        <p:spPr/>
        <p:txBody>
          <a:bodyPr/>
          <a:lstStyle/>
          <a:p>
            <a:r>
              <a:rPr lang="en-US" altLang="zh-CN" dirty="0"/>
              <a:t>More details for optimization?</a:t>
            </a:r>
            <a:endParaRPr lang="en-US" dirty="0"/>
          </a:p>
        </p:txBody>
      </p:sp>
      <p:sp>
        <p:nvSpPr>
          <p:cNvPr id="3" name="Content Placeholder 2">
            <a:extLst>
              <a:ext uri="{FF2B5EF4-FFF2-40B4-BE49-F238E27FC236}">
                <a16:creationId xmlns:a16="http://schemas.microsoft.com/office/drawing/2014/main" id="{C7C9A103-A252-4AA6-B1B6-8AEBCF9081B7}"/>
              </a:ext>
            </a:extLst>
          </p:cNvPr>
          <p:cNvSpPr>
            <a:spLocks noGrp="1"/>
          </p:cNvSpPr>
          <p:nvPr>
            <p:ph idx="1"/>
          </p:nvPr>
        </p:nvSpPr>
        <p:spPr>
          <a:xfrm>
            <a:off x="584200" y="1435503"/>
            <a:ext cx="11018520" cy="4789003"/>
          </a:xfrm>
        </p:spPr>
        <p:txBody>
          <a:bodyPr vert="horz" wrap="square" lIns="0" tIns="0" rIns="0" bIns="0" rtlCol="0" anchor="t">
            <a:spAutoFit/>
          </a:bodyPr>
          <a:lstStyle/>
          <a:p>
            <a:r>
              <a:rPr lang="zh-CN" altLang="en-US" dirty="0"/>
              <a:t>多层次，相互协作的优化</a:t>
            </a:r>
            <a:endParaRPr lang="en-US" altLang="zh-CN" dirty="0"/>
          </a:p>
          <a:p>
            <a:r>
              <a:rPr lang="zh-CN" altLang="en-US" dirty="0"/>
              <a:t>算法层面</a:t>
            </a:r>
            <a:endParaRPr lang="en-US" altLang="zh-CN" dirty="0"/>
          </a:p>
          <a:p>
            <a:pPr lvl="1"/>
            <a:r>
              <a:rPr lang="en-US" altLang="zh-CN" dirty="0" err="1"/>
              <a:t>训练参数、网络结构、近似化</a:t>
            </a:r>
          </a:p>
          <a:p>
            <a:r>
              <a:rPr lang="zh-CN" altLang="en-US" dirty="0"/>
              <a:t>数据并行与模型并行</a:t>
            </a:r>
            <a:endParaRPr lang="en-US" altLang="zh-CN" dirty="0"/>
          </a:p>
          <a:p>
            <a:r>
              <a:rPr lang="zh-CN" altLang="en-US" dirty="0"/>
              <a:t>循环分析与自动流水线并行</a:t>
            </a:r>
            <a:endParaRPr lang="en-US" altLang="zh-CN" dirty="0"/>
          </a:p>
          <a:p>
            <a:r>
              <a:rPr lang="zh-CN" altLang="en-US" dirty="0"/>
              <a:t>计算图分析与编译优化</a:t>
            </a:r>
            <a:endParaRPr lang="en-US" altLang="zh-CN" dirty="0"/>
          </a:p>
          <a:p>
            <a:r>
              <a:rPr lang="zh-CN" altLang="en-US" dirty="0"/>
              <a:t>针对底层硬件的优化</a:t>
            </a:r>
            <a:endParaRPr lang="en-US" altLang="zh-CN" dirty="0"/>
          </a:p>
          <a:p>
            <a:pPr lvl="1"/>
            <a:r>
              <a:rPr lang="zh-CN" altLang="en-US" dirty="0"/>
              <a:t>内存分配与</a:t>
            </a:r>
            <a:r>
              <a:rPr lang="en-US" altLang="zh-CN" dirty="0"/>
              <a:t>Layout</a:t>
            </a:r>
            <a:r>
              <a:rPr lang="zh-CN" altLang="en-US" dirty="0"/>
              <a:t>，矩阵运算最优化</a:t>
            </a:r>
            <a:endParaRPr lang="en-US" altLang="zh-CN" dirty="0"/>
          </a:p>
          <a:p>
            <a:r>
              <a:rPr lang="zh-CN" altLang="en-US" dirty="0"/>
              <a:t>资源分配和调度优化</a:t>
            </a:r>
            <a:endParaRPr lang="en-US" altLang="zh-CN" dirty="0"/>
          </a:p>
          <a:p>
            <a:pPr lvl="1"/>
            <a:r>
              <a:rPr lang="zh-CN" altLang="en-US" dirty="0"/>
              <a:t>重新计算、</a:t>
            </a:r>
            <a:r>
              <a:rPr lang="en-US" altLang="zh-CN" dirty="0"/>
              <a:t>Overlap</a:t>
            </a:r>
          </a:p>
        </p:txBody>
      </p:sp>
      <p:sp>
        <p:nvSpPr>
          <p:cNvPr id="4" name="Slide Number Placeholder 3">
            <a:extLst>
              <a:ext uri="{FF2B5EF4-FFF2-40B4-BE49-F238E27FC236}">
                <a16:creationId xmlns:a16="http://schemas.microsoft.com/office/drawing/2014/main" id="{4B73D389-383B-4725-B68C-34ADB6EC0C35}"/>
              </a:ext>
            </a:extLst>
          </p:cNvPr>
          <p:cNvSpPr>
            <a:spLocks noGrp="1"/>
          </p:cNvSpPr>
          <p:nvPr>
            <p:ph type="sldNum" sz="quarter" idx="12"/>
          </p:nvPr>
        </p:nvSpPr>
        <p:spPr/>
        <p:txBody>
          <a:bodyPr/>
          <a:lstStyle/>
          <a:p>
            <a:fld id="{75405F3C-E1F1-4016-982B-CA91284A1E2D}" type="slidenum">
              <a:rPr lang="en-US" smtClean="0"/>
              <a:t>53</a:t>
            </a:fld>
            <a:endParaRPr lang="en-US"/>
          </a:p>
        </p:txBody>
      </p:sp>
      <p:graphicFrame>
        <p:nvGraphicFramePr>
          <p:cNvPr id="7" name="Table 6">
            <a:extLst>
              <a:ext uri="{FF2B5EF4-FFF2-40B4-BE49-F238E27FC236}">
                <a16:creationId xmlns:a16="http://schemas.microsoft.com/office/drawing/2014/main" id="{4675A5A3-E1BB-4DFE-8808-B0A52172CC24}"/>
              </a:ext>
            </a:extLst>
          </p:cNvPr>
          <p:cNvGraphicFramePr>
            <a:graphicFrameLocks noGrp="1"/>
          </p:cNvGraphicFramePr>
          <p:nvPr>
            <p:extLst>
              <p:ext uri="{D42A27DB-BD31-4B8C-83A1-F6EECF244321}">
                <p14:modId xmlns:p14="http://schemas.microsoft.com/office/powerpoint/2010/main" val="1683821520"/>
              </p:ext>
            </p:extLst>
          </p:nvPr>
        </p:nvGraphicFramePr>
        <p:xfrm>
          <a:off x="7286337" y="1416279"/>
          <a:ext cx="3280110" cy="2989997"/>
        </p:xfrm>
        <a:graphic>
          <a:graphicData uri="http://schemas.openxmlformats.org/drawingml/2006/table">
            <a:tbl>
              <a:tblPr>
                <a:tableStyleId>{16D9F66E-5EB9-4882-86FB-DCBF35E3C3E4}</a:tableStyleId>
              </a:tblPr>
              <a:tblGrid>
                <a:gridCol w="3280110">
                  <a:extLst>
                    <a:ext uri="{9D8B030D-6E8A-4147-A177-3AD203B41FA5}">
                      <a16:colId xmlns:a16="http://schemas.microsoft.com/office/drawing/2014/main" val="881865464"/>
                    </a:ext>
                  </a:extLst>
                </a:gridCol>
              </a:tblGrid>
              <a:tr h="421961">
                <a:tc>
                  <a:txBody>
                    <a:bodyPr/>
                    <a:lstStyle/>
                    <a:p>
                      <a:pPr algn="ctr" fontAlgn="b"/>
                      <a:r>
                        <a:rPr lang="en-US" sz="1400" u="none" strike="noStrike" dirty="0">
                          <a:effectLst/>
                        </a:rPr>
                        <a:t>Optimization</a:t>
                      </a:r>
                      <a:endParaRPr lang="en-US" sz="1400" b="0" i="0" u="none" strike="noStrike" dirty="0">
                        <a:solidFill>
                          <a:srgbClr val="000000"/>
                        </a:solidFill>
                        <a:effectLst/>
                        <a:latin typeface="Calibri" panose="020F0502020204030204" pitchFamily="34" charset="0"/>
                      </a:endParaRPr>
                    </a:p>
                  </a:txBody>
                  <a:tcPr marL="7331" marR="7331" marT="7331" marB="0" anchor="ctr">
                    <a:solidFill>
                      <a:schemeClr val="accent4">
                        <a:lumMod val="40000"/>
                        <a:lumOff val="60000"/>
                      </a:schemeClr>
                    </a:solidFill>
                  </a:tcPr>
                </a:tc>
                <a:extLst>
                  <a:ext uri="{0D108BD9-81ED-4DB2-BD59-A6C34878D82A}">
                    <a16:rowId xmlns:a16="http://schemas.microsoft.com/office/drawing/2014/main" val="1758446714"/>
                  </a:ext>
                </a:extLst>
              </a:tr>
              <a:tr h="421961">
                <a:tc>
                  <a:txBody>
                    <a:bodyPr/>
                    <a:lstStyle/>
                    <a:p>
                      <a:pPr algn="ctr" fontAlgn="b"/>
                      <a:r>
                        <a:rPr lang="en-US" altLang="zh-CN" sz="1400" u="none" strike="noStrike" dirty="0">
                          <a:effectLst/>
                        </a:rPr>
                        <a:t>U</a:t>
                      </a:r>
                      <a:r>
                        <a:rPr lang="en-US" sz="1400" u="none" strike="noStrike" dirty="0">
                          <a:effectLst/>
                        </a:rPr>
                        <a:t>ser controlled: mini-batch</a:t>
                      </a:r>
                      <a:endParaRPr lang="en-US" sz="1400" b="0" i="0" u="none" strike="noStrike" dirty="0">
                        <a:solidFill>
                          <a:srgbClr val="000000"/>
                        </a:solidFill>
                        <a:effectLst/>
                        <a:latin typeface="Calibri" panose="020F0502020204030204" pitchFamily="34" charset="0"/>
                      </a:endParaRPr>
                    </a:p>
                  </a:txBody>
                  <a:tcPr marL="7331" marR="7331" marT="7331" marB="0" anchor="ctr">
                    <a:solidFill>
                      <a:schemeClr val="accent4">
                        <a:lumMod val="20000"/>
                        <a:lumOff val="80000"/>
                      </a:schemeClr>
                    </a:solidFill>
                  </a:tcPr>
                </a:tc>
                <a:extLst>
                  <a:ext uri="{0D108BD9-81ED-4DB2-BD59-A6C34878D82A}">
                    <a16:rowId xmlns:a16="http://schemas.microsoft.com/office/drawing/2014/main" val="605179642"/>
                  </a:ext>
                </a:extLst>
              </a:tr>
              <a:tr h="421961">
                <a:tc>
                  <a:txBody>
                    <a:bodyPr/>
                    <a:lstStyle/>
                    <a:p>
                      <a:pPr algn="ctr" fontAlgn="b"/>
                      <a:r>
                        <a:rPr lang="en-US" sz="1400" u="none" strike="noStrike" dirty="0">
                          <a:effectLst/>
                        </a:rPr>
                        <a:t>Data parallelism and model parallelism</a:t>
                      </a:r>
                      <a:endParaRPr lang="en-US" sz="1400" b="0" i="0" u="none" strike="noStrike" dirty="0">
                        <a:solidFill>
                          <a:srgbClr val="000000"/>
                        </a:solidFill>
                        <a:effectLst/>
                        <a:latin typeface="Calibri" panose="020F0502020204030204" pitchFamily="34" charset="0"/>
                      </a:endParaRPr>
                    </a:p>
                  </a:txBody>
                  <a:tcPr marL="7331" marR="7331" marT="7331" marB="0" anchor="ctr">
                    <a:solidFill>
                      <a:schemeClr val="accent4">
                        <a:lumMod val="20000"/>
                        <a:lumOff val="80000"/>
                      </a:schemeClr>
                    </a:solidFill>
                  </a:tcPr>
                </a:tc>
                <a:extLst>
                  <a:ext uri="{0D108BD9-81ED-4DB2-BD59-A6C34878D82A}">
                    <a16:rowId xmlns:a16="http://schemas.microsoft.com/office/drawing/2014/main" val="3222836039"/>
                  </a:ext>
                </a:extLst>
              </a:tr>
              <a:tr h="421961">
                <a:tc>
                  <a:txBody>
                    <a:bodyPr/>
                    <a:lstStyle/>
                    <a:p>
                      <a:pPr algn="ctr" fontAlgn="b"/>
                      <a:r>
                        <a:rPr lang="nl-NL" sz="1400" u="none" strike="noStrike" dirty="0">
                          <a:effectLst/>
                        </a:rPr>
                        <a:t>Loop nets analysis: pipeline parallelism, control flow</a:t>
                      </a:r>
                      <a:endParaRPr lang="nl-NL" sz="1400" b="0" i="0" u="none" strike="noStrike" dirty="0">
                        <a:solidFill>
                          <a:srgbClr val="000000"/>
                        </a:solidFill>
                        <a:effectLst/>
                        <a:latin typeface="Calibri" panose="020F0502020204030204" pitchFamily="34" charset="0"/>
                      </a:endParaRPr>
                    </a:p>
                  </a:txBody>
                  <a:tcPr marL="7331" marR="7331" marT="7331" marB="0" anchor="ctr">
                    <a:solidFill>
                      <a:schemeClr val="accent4">
                        <a:lumMod val="20000"/>
                        <a:lumOff val="80000"/>
                      </a:schemeClr>
                    </a:solidFill>
                  </a:tcPr>
                </a:tc>
                <a:extLst>
                  <a:ext uri="{0D108BD9-81ED-4DB2-BD59-A6C34878D82A}">
                    <a16:rowId xmlns:a16="http://schemas.microsoft.com/office/drawing/2014/main" val="133085328"/>
                  </a:ext>
                </a:extLst>
              </a:tr>
              <a:tr h="421961">
                <a:tc>
                  <a:txBody>
                    <a:bodyPr/>
                    <a:lstStyle/>
                    <a:p>
                      <a:pPr algn="ctr" fontAlgn="b"/>
                      <a:r>
                        <a:rPr lang="en-US" sz="1400" u="none" strike="noStrike" dirty="0">
                          <a:effectLst/>
                        </a:rPr>
                        <a:t>Data flow analysis: CSP, Arithmetic, Fusion</a:t>
                      </a:r>
                      <a:endParaRPr lang="en-US" sz="1400" b="0" i="0" u="none" strike="noStrike" dirty="0">
                        <a:solidFill>
                          <a:srgbClr val="000000"/>
                        </a:solidFill>
                        <a:effectLst/>
                        <a:latin typeface="Calibri" panose="020F0502020204030204" pitchFamily="34" charset="0"/>
                      </a:endParaRPr>
                    </a:p>
                  </a:txBody>
                  <a:tcPr marL="7331" marR="7331" marT="7331" marB="0" anchor="ctr">
                    <a:solidFill>
                      <a:schemeClr val="accent4">
                        <a:lumMod val="20000"/>
                        <a:lumOff val="80000"/>
                      </a:schemeClr>
                    </a:solidFill>
                  </a:tcPr>
                </a:tc>
                <a:extLst>
                  <a:ext uri="{0D108BD9-81ED-4DB2-BD59-A6C34878D82A}">
                    <a16:rowId xmlns:a16="http://schemas.microsoft.com/office/drawing/2014/main" val="18414735"/>
                  </a:ext>
                </a:extLst>
              </a:tr>
              <a:tr h="421961">
                <a:tc>
                  <a:txBody>
                    <a:bodyPr/>
                    <a:lstStyle/>
                    <a:p>
                      <a:pPr algn="ctr" fontAlgn="b"/>
                      <a:r>
                        <a:rPr lang="en-US" sz="1400" u="none" strike="noStrike" dirty="0">
                          <a:effectLst/>
                        </a:rPr>
                        <a:t>Hardware dependent optimizations: matrix computation, layout</a:t>
                      </a:r>
                      <a:endParaRPr lang="en-US" sz="1400" b="0" i="0" u="none" strike="noStrike" dirty="0">
                        <a:solidFill>
                          <a:srgbClr val="000000"/>
                        </a:solidFill>
                        <a:effectLst/>
                        <a:latin typeface="Calibri" panose="020F0502020204030204" pitchFamily="34" charset="0"/>
                      </a:endParaRPr>
                    </a:p>
                  </a:txBody>
                  <a:tcPr marL="7331" marR="7331" marT="7331" marB="0" anchor="ctr">
                    <a:solidFill>
                      <a:schemeClr val="accent4">
                        <a:lumMod val="20000"/>
                        <a:lumOff val="80000"/>
                      </a:schemeClr>
                    </a:solidFill>
                  </a:tcPr>
                </a:tc>
                <a:extLst>
                  <a:ext uri="{0D108BD9-81ED-4DB2-BD59-A6C34878D82A}">
                    <a16:rowId xmlns:a16="http://schemas.microsoft.com/office/drawing/2014/main" val="2860536558"/>
                  </a:ext>
                </a:extLst>
              </a:tr>
              <a:tr h="421961">
                <a:tc>
                  <a:txBody>
                    <a:bodyPr/>
                    <a:lstStyle/>
                    <a:p>
                      <a:pPr algn="ctr" fontAlgn="b"/>
                      <a:r>
                        <a:rPr lang="en-US" sz="1400" u="none" strike="noStrike" dirty="0">
                          <a:effectLst/>
                        </a:rPr>
                        <a:t>Resource allocation and scheduler: memory, </a:t>
                      </a:r>
                      <a:r>
                        <a:rPr lang="en-US" sz="1400" u="none" strike="noStrike" dirty="0" err="1">
                          <a:effectLst/>
                        </a:rPr>
                        <a:t>recomputation</a:t>
                      </a:r>
                      <a:r>
                        <a:rPr lang="en-US" sz="1400" u="none" strike="noStrike" dirty="0">
                          <a:effectLst/>
                        </a:rPr>
                        <a:t>, </a:t>
                      </a:r>
                      <a:endParaRPr lang="en-US" sz="1400" b="0" i="0" u="none" strike="noStrike" dirty="0">
                        <a:solidFill>
                          <a:srgbClr val="000000"/>
                        </a:solidFill>
                        <a:effectLst/>
                        <a:latin typeface="Calibri" panose="020F0502020204030204" pitchFamily="34" charset="0"/>
                      </a:endParaRPr>
                    </a:p>
                  </a:txBody>
                  <a:tcPr marL="7331" marR="7331" marT="7331" marB="0" anchor="ctr">
                    <a:solidFill>
                      <a:schemeClr val="accent4">
                        <a:lumMod val="20000"/>
                        <a:lumOff val="80000"/>
                      </a:schemeClr>
                    </a:solidFill>
                  </a:tcPr>
                </a:tc>
                <a:extLst>
                  <a:ext uri="{0D108BD9-81ED-4DB2-BD59-A6C34878D82A}">
                    <a16:rowId xmlns:a16="http://schemas.microsoft.com/office/drawing/2014/main" val="1551878195"/>
                  </a:ext>
                </a:extLst>
              </a:tr>
            </a:tbl>
          </a:graphicData>
        </a:graphic>
      </p:graphicFrame>
    </p:spTree>
    <p:extLst>
      <p:ext uri="{BB962C8B-B14F-4D97-AF65-F5344CB8AC3E}">
        <p14:creationId xmlns:p14="http://schemas.microsoft.com/office/powerpoint/2010/main" val="25591888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CE625-BF60-41C2-83FC-AD075838F4A1}"/>
              </a:ext>
            </a:extLst>
          </p:cNvPr>
          <p:cNvSpPr>
            <a:spLocks noGrp="1"/>
          </p:cNvSpPr>
          <p:nvPr>
            <p:ph type="title"/>
          </p:nvPr>
        </p:nvSpPr>
        <p:spPr/>
        <p:txBody>
          <a:bodyPr/>
          <a:lstStyle/>
          <a:p>
            <a:r>
              <a:rPr lang="zh-CN" altLang="en-US" dirty="0"/>
              <a:t>运行态和硬件</a:t>
            </a:r>
            <a:endParaRPr lang="en-US" dirty="0"/>
          </a:p>
        </p:txBody>
      </p:sp>
      <p:sp>
        <p:nvSpPr>
          <p:cNvPr id="3" name="Content Placeholder 2">
            <a:extLst>
              <a:ext uri="{FF2B5EF4-FFF2-40B4-BE49-F238E27FC236}">
                <a16:creationId xmlns:a16="http://schemas.microsoft.com/office/drawing/2014/main" id="{06484600-08D5-4BD0-9487-05CB0AC824CA}"/>
              </a:ext>
            </a:extLst>
          </p:cNvPr>
          <p:cNvSpPr>
            <a:spLocks noGrp="1"/>
          </p:cNvSpPr>
          <p:nvPr>
            <p:ph idx="1"/>
          </p:nvPr>
        </p:nvSpPr>
        <p:spPr>
          <a:xfrm>
            <a:off x="584200" y="1435503"/>
            <a:ext cx="11018520" cy="4789003"/>
          </a:xfrm>
        </p:spPr>
        <p:txBody>
          <a:bodyPr/>
          <a:lstStyle/>
          <a:p>
            <a:r>
              <a:rPr lang="zh-CN" altLang="en-US" dirty="0"/>
              <a:t>硬件需要提供更强大的运算、通信、</a:t>
            </a:r>
            <a:r>
              <a:rPr lang="en-US" altLang="zh-CN" dirty="0"/>
              <a:t>IO</a:t>
            </a:r>
            <a:r>
              <a:rPr lang="zh-CN" altLang="en-US" dirty="0"/>
              <a:t>能力</a:t>
            </a:r>
            <a:endParaRPr lang="en-US" altLang="zh-CN" dirty="0"/>
          </a:p>
          <a:p>
            <a:pPr lvl="1"/>
            <a:r>
              <a:rPr lang="zh-CN" altLang="en-US" dirty="0"/>
              <a:t>运算：</a:t>
            </a:r>
            <a:r>
              <a:rPr lang="en-US" altLang="zh-CN" dirty="0"/>
              <a:t>SIMD based hardware: GPU, ASIC, FPGA</a:t>
            </a:r>
          </a:p>
          <a:p>
            <a:pPr lvl="1"/>
            <a:r>
              <a:rPr lang="zh-CN" altLang="en-US" dirty="0"/>
              <a:t>通信：高带宽低延时：</a:t>
            </a:r>
            <a:r>
              <a:rPr lang="en-US" altLang="zh-CN" dirty="0"/>
              <a:t>RDMA, IB</a:t>
            </a:r>
          </a:p>
          <a:p>
            <a:pPr lvl="1"/>
            <a:r>
              <a:rPr lang="zh-CN" altLang="en-US" dirty="0"/>
              <a:t>存储：低延迟</a:t>
            </a:r>
            <a:endParaRPr lang="en-US" altLang="zh-CN" dirty="0"/>
          </a:p>
          <a:p>
            <a:r>
              <a:rPr lang="zh-CN" altLang="en-US" dirty="0"/>
              <a:t>同时，硬件更需要提供好的抽象</a:t>
            </a:r>
            <a:endParaRPr lang="en-US" altLang="zh-CN" dirty="0"/>
          </a:p>
          <a:p>
            <a:pPr lvl="1"/>
            <a:r>
              <a:rPr lang="zh-CN" altLang="en-US" dirty="0"/>
              <a:t>计算原语：矩阵运算</a:t>
            </a:r>
            <a:r>
              <a:rPr lang="en-US" altLang="zh-CN" dirty="0">
                <a:sym typeface="Wingdings" panose="05000000000000000000" pitchFamily="2" charset="2"/>
              </a:rPr>
              <a:t></a:t>
            </a:r>
            <a:r>
              <a:rPr lang="en-US" altLang="zh-CN" dirty="0"/>
              <a:t>Tensor</a:t>
            </a:r>
            <a:r>
              <a:rPr lang="zh-CN" altLang="en-US" dirty="0"/>
              <a:t>运算</a:t>
            </a:r>
            <a:r>
              <a:rPr lang="en-US" altLang="zh-CN" dirty="0">
                <a:sym typeface="Wingdings" panose="05000000000000000000" pitchFamily="2" charset="2"/>
              </a:rPr>
              <a:t>Neural network</a:t>
            </a:r>
            <a:r>
              <a:rPr lang="zh-CN" altLang="en-US" dirty="0">
                <a:sym typeface="Wingdings" panose="05000000000000000000" pitchFamily="2" charset="2"/>
              </a:rPr>
              <a:t>运算</a:t>
            </a:r>
            <a:endParaRPr lang="en-US" altLang="zh-CN" dirty="0"/>
          </a:p>
          <a:p>
            <a:pPr lvl="1"/>
            <a:r>
              <a:rPr lang="zh-CN" altLang="en-US" dirty="0"/>
              <a:t>通信原语：</a:t>
            </a:r>
            <a:r>
              <a:rPr lang="en-US" altLang="zh-CN" dirty="0"/>
              <a:t>Aggregate and distributed gradient and weight </a:t>
            </a:r>
            <a:r>
              <a:rPr lang="en-US" altLang="zh-CN" dirty="0">
                <a:sym typeface="Wingdings" panose="05000000000000000000" pitchFamily="2" charset="2"/>
              </a:rPr>
              <a:t> Parameter server, All reducer</a:t>
            </a:r>
          </a:p>
          <a:p>
            <a:pPr lvl="1"/>
            <a:r>
              <a:rPr lang="zh-CN" altLang="en-US" dirty="0">
                <a:sym typeface="Wingdings" panose="05000000000000000000" pitchFamily="2" charset="2"/>
              </a:rPr>
              <a:t>存储原语：访问数据集：</a:t>
            </a:r>
            <a:r>
              <a:rPr lang="en-US" altLang="zh-CN" dirty="0">
                <a:sym typeface="Wingdings" panose="05000000000000000000" pitchFamily="2" charset="2"/>
              </a:rPr>
              <a:t>Cache, Pre-fetch, Pre-process</a:t>
            </a:r>
          </a:p>
          <a:p>
            <a:r>
              <a:rPr lang="zh-CN" altLang="en-US" dirty="0">
                <a:sym typeface="Wingdings" panose="05000000000000000000" pitchFamily="2" charset="2"/>
              </a:rPr>
              <a:t>编译器自动针对不同硬件进行优化</a:t>
            </a:r>
            <a:endParaRPr lang="en-US" altLang="zh-CN" dirty="0">
              <a:sym typeface="Wingdings" panose="05000000000000000000" pitchFamily="2" charset="2"/>
            </a:endParaRPr>
          </a:p>
          <a:p>
            <a:pPr lvl="1"/>
            <a:r>
              <a:rPr lang="zh-CN" altLang="en-US" dirty="0">
                <a:sym typeface="Wingdings" panose="05000000000000000000" pitchFamily="2" charset="2"/>
              </a:rPr>
              <a:t>自动分配资源：</a:t>
            </a:r>
            <a:r>
              <a:rPr lang="en-US" altLang="zh-CN" dirty="0">
                <a:sym typeface="Wingdings" panose="05000000000000000000" pitchFamily="2" charset="2"/>
              </a:rPr>
              <a:t>memory, GPU threads, …</a:t>
            </a:r>
          </a:p>
          <a:p>
            <a:pPr lvl="1"/>
            <a:r>
              <a:rPr lang="zh-CN" altLang="en-US" dirty="0">
                <a:sym typeface="Wingdings" panose="05000000000000000000" pitchFamily="2" charset="2"/>
              </a:rPr>
              <a:t>自动推演矩阵算法参数：</a:t>
            </a:r>
            <a:r>
              <a:rPr lang="en-US" altLang="zh-CN" dirty="0">
                <a:sym typeface="Wingdings" panose="05000000000000000000" pitchFamily="2" charset="2"/>
              </a:rPr>
              <a:t>TVM with ML</a:t>
            </a:r>
          </a:p>
          <a:p>
            <a:pPr lvl="1"/>
            <a:endParaRPr lang="en-US" dirty="0"/>
          </a:p>
        </p:txBody>
      </p:sp>
      <p:sp>
        <p:nvSpPr>
          <p:cNvPr id="4" name="Slide Number Placeholder 3">
            <a:extLst>
              <a:ext uri="{FF2B5EF4-FFF2-40B4-BE49-F238E27FC236}">
                <a16:creationId xmlns:a16="http://schemas.microsoft.com/office/drawing/2014/main" id="{01B0E880-CC76-4030-8DC6-C656EBA958A1}"/>
              </a:ext>
            </a:extLst>
          </p:cNvPr>
          <p:cNvSpPr>
            <a:spLocks noGrp="1"/>
          </p:cNvSpPr>
          <p:nvPr>
            <p:ph type="sldNum" sz="quarter" idx="12"/>
          </p:nvPr>
        </p:nvSpPr>
        <p:spPr/>
        <p:txBody>
          <a:bodyPr/>
          <a:lstStyle/>
          <a:p>
            <a:fld id="{75405F3C-E1F1-4016-982B-CA91284A1E2D}" type="slidenum">
              <a:rPr lang="en-US" smtClean="0"/>
              <a:t>54</a:t>
            </a:fld>
            <a:endParaRPr lang="en-US"/>
          </a:p>
        </p:txBody>
      </p:sp>
    </p:spTree>
    <p:extLst>
      <p:ext uri="{BB962C8B-B14F-4D97-AF65-F5344CB8AC3E}">
        <p14:creationId xmlns:p14="http://schemas.microsoft.com/office/powerpoint/2010/main" val="4213178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CE625-BF60-41C2-83FC-AD075838F4A1}"/>
              </a:ext>
            </a:extLst>
          </p:cNvPr>
          <p:cNvSpPr>
            <a:spLocks noGrp="1"/>
          </p:cNvSpPr>
          <p:nvPr>
            <p:ph type="title"/>
          </p:nvPr>
        </p:nvSpPr>
        <p:spPr/>
        <p:txBody>
          <a:bodyPr/>
          <a:lstStyle/>
          <a:p>
            <a:r>
              <a:rPr lang="zh-CN" altLang="en-US" dirty="0"/>
              <a:t>分布式的运行多个训练任务</a:t>
            </a:r>
            <a:endParaRPr lang="en-US" dirty="0"/>
          </a:p>
        </p:txBody>
      </p:sp>
      <p:sp>
        <p:nvSpPr>
          <p:cNvPr id="3" name="Content Placeholder 2">
            <a:extLst>
              <a:ext uri="{FF2B5EF4-FFF2-40B4-BE49-F238E27FC236}">
                <a16:creationId xmlns:a16="http://schemas.microsoft.com/office/drawing/2014/main" id="{06484600-08D5-4BD0-9487-05CB0AC824CA}"/>
              </a:ext>
            </a:extLst>
          </p:cNvPr>
          <p:cNvSpPr>
            <a:spLocks noGrp="1"/>
          </p:cNvSpPr>
          <p:nvPr>
            <p:ph idx="1"/>
          </p:nvPr>
        </p:nvSpPr>
        <p:spPr>
          <a:xfrm>
            <a:off x="584200" y="1435503"/>
            <a:ext cx="11018520" cy="4789003"/>
          </a:xfrm>
        </p:spPr>
        <p:txBody>
          <a:bodyPr/>
          <a:lstStyle/>
          <a:p>
            <a:r>
              <a:rPr lang="zh-CN" altLang="en-US" dirty="0"/>
              <a:t>研究人员需要运行大量的训练任务</a:t>
            </a:r>
            <a:endParaRPr lang="en-US" altLang="zh-CN" dirty="0"/>
          </a:p>
          <a:p>
            <a:pPr lvl="1"/>
            <a:r>
              <a:rPr lang="zh-CN" altLang="en-US" dirty="0"/>
              <a:t>需要在不同的数据集上进行训练</a:t>
            </a:r>
            <a:endParaRPr lang="en-US" altLang="zh-CN" dirty="0"/>
          </a:p>
          <a:p>
            <a:pPr lvl="1"/>
            <a:r>
              <a:rPr lang="zh-CN" altLang="en-US" dirty="0"/>
              <a:t>寻找最佳的模型结构或者模型参数</a:t>
            </a:r>
            <a:endParaRPr lang="en-US" altLang="zh-CN" dirty="0"/>
          </a:p>
          <a:p>
            <a:pPr lvl="1"/>
            <a:r>
              <a:rPr lang="zh-CN" altLang="en-US" dirty="0"/>
              <a:t>大量的研究人员需要同时进行实验</a:t>
            </a:r>
            <a:endParaRPr lang="en-US" altLang="zh-CN" dirty="0"/>
          </a:p>
          <a:p>
            <a:r>
              <a:rPr lang="zh-CN" altLang="en-US" dirty="0"/>
              <a:t>要求一个能够大规模运行训练任务和管理训练任务的平台</a:t>
            </a:r>
            <a:endParaRPr lang="en-US" altLang="zh-CN" dirty="0"/>
          </a:p>
          <a:p>
            <a:pPr lvl="1"/>
            <a:r>
              <a:rPr lang="zh-CN" altLang="en-US" dirty="0"/>
              <a:t>不同于</a:t>
            </a:r>
            <a:r>
              <a:rPr lang="en-US" altLang="zh-CN" dirty="0"/>
              <a:t>HPC: </a:t>
            </a:r>
            <a:r>
              <a:rPr lang="zh-CN" altLang="en-US" dirty="0"/>
              <a:t>更多样化的计算任务</a:t>
            </a:r>
            <a:endParaRPr lang="en-US" altLang="zh-CN" dirty="0"/>
          </a:p>
          <a:p>
            <a:pPr lvl="1"/>
            <a:r>
              <a:rPr lang="zh-CN" altLang="en-US" dirty="0"/>
              <a:t>不同于大数据系统：不仅需要数据，而且需要大量的计算资源</a:t>
            </a:r>
            <a:endParaRPr lang="en-US" altLang="zh-CN" dirty="0"/>
          </a:p>
          <a:p>
            <a:pPr lvl="1"/>
            <a:r>
              <a:rPr lang="zh-CN" altLang="en-US" dirty="0"/>
              <a:t>不同于传统</a:t>
            </a:r>
            <a:r>
              <a:rPr lang="en-US" altLang="zh-CN" dirty="0"/>
              <a:t>Cloud IaaS: </a:t>
            </a:r>
            <a:r>
              <a:rPr lang="zh-CN" altLang="en-US" dirty="0"/>
              <a:t>需要更高效一体化优化的计算服务</a:t>
            </a:r>
            <a:endParaRPr lang="en-US" altLang="zh-CN" dirty="0"/>
          </a:p>
          <a:p>
            <a:r>
              <a:rPr lang="zh-CN" altLang="en-US" dirty="0"/>
              <a:t>研究设计新的分布式系统成为新的挑战</a:t>
            </a:r>
            <a:endParaRPr lang="en-US" altLang="zh-CN" dirty="0"/>
          </a:p>
          <a:p>
            <a:pPr lvl="1"/>
            <a:r>
              <a:rPr lang="en-US" altLang="zh-CN" dirty="0"/>
              <a:t>Microsoft</a:t>
            </a:r>
            <a:r>
              <a:rPr lang="zh-CN" altLang="en-US" dirty="0"/>
              <a:t>：</a:t>
            </a:r>
            <a:r>
              <a:rPr lang="en-US" altLang="zh-CN" dirty="0"/>
              <a:t>Azure ML, OpenPAI</a:t>
            </a:r>
          </a:p>
          <a:p>
            <a:pPr lvl="1"/>
            <a:r>
              <a:rPr lang="en-US" altLang="zh-CN" dirty="0"/>
              <a:t>Google: Cloud TPU</a:t>
            </a:r>
          </a:p>
          <a:p>
            <a:pPr lvl="1"/>
            <a:r>
              <a:rPr lang="en-US" altLang="zh-CN" dirty="0"/>
              <a:t>Community: </a:t>
            </a:r>
            <a:r>
              <a:rPr lang="en-US" altLang="zh-CN" dirty="0" err="1"/>
              <a:t>KubeFlow</a:t>
            </a:r>
            <a:endParaRPr lang="en-US" altLang="zh-CN" dirty="0"/>
          </a:p>
        </p:txBody>
      </p:sp>
      <p:sp>
        <p:nvSpPr>
          <p:cNvPr id="4" name="Slide Number Placeholder 3">
            <a:extLst>
              <a:ext uri="{FF2B5EF4-FFF2-40B4-BE49-F238E27FC236}">
                <a16:creationId xmlns:a16="http://schemas.microsoft.com/office/drawing/2014/main" id="{01B0E880-CC76-4030-8DC6-C656EBA958A1}"/>
              </a:ext>
            </a:extLst>
          </p:cNvPr>
          <p:cNvSpPr>
            <a:spLocks noGrp="1"/>
          </p:cNvSpPr>
          <p:nvPr>
            <p:ph type="sldNum" sz="quarter" idx="12"/>
          </p:nvPr>
        </p:nvSpPr>
        <p:spPr/>
        <p:txBody>
          <a:bodyPr/>
          <a:lstStyle/>
          <a:p>
            <a:fld id="{75405F3C-E1F1-4016-982B-CA91284A1E2D}" type="slidenum">
              <a:rPr lang="en-US" smtClean="0"/>
              <a:t>55</a:t>
            </a:fld>
            <a:endParaRPr lang="en-US"/>
          </a:p>
        </p:txBody>
      </p:sp>
    </p:spTree>
    <p:extLst>
      <p:ext uri="{BB962C8B-B14F-4D97-AF65-F5344CB8AC3E}">
        <p14:creationId xmlns:p14="http://schemas.microsoft.com/office/powerpoint/2010/main" val="38282454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49557A78-C37B-4829-8895-B00C946337E3}"/>
              </a:ext>
            </a:extLst>
          </p:cNvPr>
          <p:cNvGrpSpPr/>
          <p:nvPr/>
        </p:nvGrpSpPr>
        <p:grpSpPr>
          <a:xfrm>
            <a:off x="307861" y="1942210"/>
            <a:ext cx="5926860" cy="3722747"/>
            <a:chOff x="475692" y="1436438"/>
            <a:chExt cx="5926860" cy="3722747"/>
          </a:xfrm>
        </p:grpSpPr>
        <p:sp>
          <p:nvSpPr>
            <p:cNvPr id="46" name="Rectangle 45">
              <a:extLst>
                <a:ext uri="{FF2B5EF4-FFF2-40B4-BE49-F238E27FC236}">
                  <a16:creationId xmlns:a16="http://schemas.microsoft.com/office/drawing/2014/main" id="{F02A766E-F6FE-4086-97BC-E5028D6529A7}"/>
                </a:ext>
              </a:extLst>
            </p:cNvPr>
            <p:cNvSpPr/>
            <p:nvPr/>
          </p:nvSpPr>
          <p:spPr>
            <a:xfrm>
              <a:off x="2180304" y="3154607"/>
              <a:ext cx="4222248" cy="366152"/>
            </a:xfrm>
            <a:prstGeom prst="rect">
              <a:avLst/>
            </a:prstGeom>
            <a:solidFill>
              <a:srgbClr val="44546A">
                <a:lumMod val="60000"/>
                <a:lumOff val="40000"/>
              </a:srgbClr>
            </a:solidFill>
            <a:ln w="12700" cap="flat" cmpd="sng" algn="ctr">
              <a:solidFill>
                <a:srgbClr val="4472C4">
                  <a:shade val="50000"/>
                </a:srgbClr>
              </a:solidFill>
              <a:prstDash val="solid"/>
              <a:miter lim="800000"/>
            </a:ln>
            <a:effectLst/>
          </p:spPr>
          <p:txBody>
            <a:bodyPr rtlCol="0" anchor="ctr"/>
            <a:lstStyle/>
            <a:p>
              <a:pPr algn="ctr" defTabSz="761970">
                <a:defRPr/>
              </a:pPr>
              <a:r>
                <a:rPr lang="en-US" altLang="zh-CN" sz="1167" kern="0">
                  <a:solidFill>
                    <a:schemeClr val="bg1"/>
                  </a:solidFill>
                  <a:latin typeface="Segoe UI" panose="020B0502040204020203" pitchFamily="34" charset="0"/>
                  <a:ea typeface="等线" panose="02010600030101010101" pitchFamily="2" charset="-122"/>
                  <a:cs typeface="Segoe UI" panose="020B0502040204020203" pitchFamily="34" charset="0"/>
                </a:rPr>
                <a:t>Kubernetes Cluster Management</a:t>
              </a:r>
            </a:p>
          </p:txBody>
        </p:sp>
        <p:grpSp>
          <p:nvGrpSpPr>
            <p:cNvPr id="5" name="Group 4">
              <a:extLst>
                <a:ext uri="{FF2B5EF4-FFF2-40B4-BE49-F238E27FC236}">
                  <a16:creationId xmlns:a16="http://schemas.microsoft.com/office/drawing/2014/main" id="{D0584834-2E77-47B9-89D9-F3350C8FA7CE}"/>
                </a:ext>
              </a:extLst>
            </p:cNvPr>
            <p:cNvGrpSpPr/>
            <p:nvPr/>
          </p:nvGrpSpPr>
          <p:grpSpPr>
            <a:xfrm>
              <a:off x="475692" y="1436438"/>
              <a:ext cx="5926860" cy="3722747"/>
              <a:chOff x="475692" y="1436438"/>
              <a:chExt cx="5926860" cy="3722747"/>
            </a:xfrm>
          </p:grpSpPr>
          <p:sp>
            <p:nvSpPr>
              <p:cNvPr id="50" name="Text Placeholder 2">
                <a:extLst>
                  <a:ext uri="{FF2B5EF4-FFF2-40B4-BE49-F238E27FC236}">
                    <a16:creationId xmlns:a16="http://schemas.microsoft.com/office/drawing/2014/main" id="{CF86E878-A8CE-4EAF-9FAA-877FF3C7D91A}"/>
                  </a:ext>
                </a:extLst>
              </p:cNvPr>
              <p:cNvSpPr txBox="1">
                <a:spLocks/>
              </p:cNvSpPr>
              <p:nvPr/>
            </p:nvSpPr>
            <p:spPr>
              <a:xfrm>
                <a:off x="1573144" y="4620580"/>
                <a:ext cx="4014754" cy="538605"/>
              </a:xfrm>
              <a:prstGeom prst="rect">
                <a:avLst/>
              </a:prstGeom>
            </p:spPr>
            <p:txBody>
              <a:bodyPr vert="horz" lIns="108852" tIns="54426" rIns="108852" bIns="54426" rtlCol="0">
                <a:normAutofit/>
              </a:bodyPr>
              <a:lstStyle>
                <a:lvl1pPr marL="349250" indent="-349250" algn="l" defTabSz="653110" rtl="0" eaLnBrk="1" latinLnBrk="0" hangingPunct="1">
                  <a:spcBef>
                    <a:spcPct val="20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30238" indent="-280988" algn="l" defTabSz="653110" rtl="0" eaLnBrk="1" latinLnBrk="0" hangingPunct="1">
                  <a:spcBef>
                    <a:spcPct val="200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284163" algn="l" defTabSz="653110" rtl="0" eaLnBrk="1" latinLnBrk="0" hangingPunct="1">
                  <a:spcBef>
                    <a:spcPct val="200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260475" indent="-295275" algn="l" defTabSz="653110" rtl="0" eaLnBrk="1" latinLnBrk="0" hangingPunct="1">
                  <a:spcBef>
                    <a:spcPct val="20000"/>
                  </a:spcBef>
                  <a:buFont typeface="Arial" panose="020B0604020202020204" pitchFamily="34" charset="0"/>
                  <a:buChar char="•"/>
                  <a:defRPr sz="1800" kern="1200">
                    <a:gradFill>
                      <a:gsLst>
                        <a:gs pos="16667">
                          <a:schemeClr val="tx1"/>
                        </a:gs>
                        <a:gs pos="38000">
                          <a:schemeClr val="tx1"/>
                        </a:gs>
                      </a:gsLst>
                      <a:lin ang="5400000" scaled="1"/>
                    </a:gradFill>
                    <a:latin typeface="Segoe UI" panose="020B0502040204020203" pitchFamily="34" charset="0"/>
                    <a:ea typeface="+mn-ea"/>
                    <a:cs typeface="Segoe UI" panose="020B0502040204020203" pitchFamily="34" charset="0"/>
                  </a:defRPr>
                </a:lvl4pPr>
                <a:lvl5pPr marL="2612441" indent="0" algn="l" defTabSz="653110" rtl="0" eaLnBrk="1" latinLnBrk="0" hangingPunct="1">
                  <a:spcBef>
                    <a:spcPct val="20000"/>
                  </a:spcBef>
                  <a:buFont typeface="Arial" panose="020B0604020202020204" pitchFamily="34" charset="0"/>
                  <a:buNone/>
                  <a:defRPr lang="en-US" sz="2000" kern="1200" dirty="0">
                    <a:solidFill>
                      <a:schemeClr val="tx1"/>
                    </a:solidFill>
                    <a:latin typeface="Segoe UI" panose="020B0502040204020203" pitchFamily="34" charset="0"/>
                    <a:ea typeface="+mn-ea"/>
                    <a:cs typeface="Segoe UI" panose="020B0502040204020203" pitchFamily="34" charset="0"/>
                  </a:defRPr>
                </a:lvl5pPr>
                <a:lvl6pPr marL="3592106" indent="-326555" algn="l" defTabSz="653110" rtl="0" eaLnBrk="1" latinLnBrk="0" hangingPunct="1">
                  <a:spcBef>
                    <a:spcPct val="20000"/>
                  </a:spcBef>
                  <a:buFont typeface="Arial"/>
                  <a:buChar char="•"/>
                  <a:defRPr sz="2900" kern="1200">
                    <a:solidFill>
                      <a:schemeClr val="tx1"/>
                    </a:solidFill>
                    <a:latin typeface="+mn-lt"/>
                    <a:ea typeface="+mn-ea"/>
                    <a:cs typeface="+mn-cs"/>
                  </a:defRPr>
                </a:lvl6pPr>
                <a:lvl7pPr marL="4245216" indent="-326555" algn="l" defTabSz="653110" rtl="0" eaLnBrk="1" latinLnBrk="0" hangingPunct="1">
                  <a:spcBef>
                    <a:spcPct val="20000"/>
                  </a:spcBef>
                  <a:buFont typeface="Arial"/>
                  <a:buChar char="•"/>
                  <a:defRPr sz="2900" kern="1200">
                    <a:solidFill>
                      <a:schemeClr val="tx1"/>
                    </a:solidFill>
                    <a:latin typeface="+mn-lt"/>
                    <a:ea typeface="+mn-ea"/>
                    <a:cs typeface="+mn-cs"/>
                  </a:defRPr>
                </a:lvl7pPr>
                <a:lvl8pPr marL="4898327" indent="-326555" algn="l" defTabSz="653110" rtl="0" eaLnBrk="1" latinLnBrk="0" hangingPunct="1">
                  <a:spcBef>
                    <a:spcPct val="20000"/>
                  </a:spcBef>
                  <a:buFont typeface="Arial"/>
                  <a:buChar char="•"/>
                  <a:defRPr sz="2900" kern="1200">
                    <a:solidFill>
                      <a:schemeClr val="tx1"/>
                    </a:solidFill>
                    <a:latin typeface="+mn-lt"/>
                    <a:ea typeface="+mn-ea"/>
                    <a:cs typeface="+mn-cs"/>
                  </a:defRPr>
                </a:lvl8pPr>
                <a:lvl9pPr marL="5551437" indent="-326555" algn="l" defTabSz="653110" rtl="0" eaLnBrk="1" latinLnBrk="0" hangingPunct="1">
                  <a:spcBef>
                    <a:spcPct val="20000"/>
                  </a:spcBef>
                  <a:buFont typeface="Arial"/>
                  <a:buChar char="•"/>
                  <a:defRPr sz="2900" kern="1200">
                    <a:solidFill>
                      <a:schemeClr val="tx1"/>
                    </a:solidFill>
                    <a:latin typeface="+mn-lt"/>
                    <a:ea typeface="+mn-ea"/>
                    <a:cs typeface="+mn-cs"/>
                  </a:defRPr>
                </a:lvl9pPr>
              </a:lstStyle>
              <a:p>
                <a:pPr marL="0" indent="0" algn="ctr">
                  <a:buNone/>
                </a:pPr>
                <a:r>
                  <a:rPr lang="en-US" sz="1667" dirty="0">
                    <a:solidFill>
                      <a:schemeClr val="accent6">
                        <a:lumMod val="75000"/>
                      </a:schemeClr>
                    </a:solidFill>
                    <a:ea typeface="微软雅黑" panose="020B0503020204020204" pitchFamily="34" charset="-122"/>
                  </a:rPr>
                  <a:t>https://github.com/Microsoft/pai</a:t>
                </a:r>
                <a:endParaRPr lang="en-US" sz="1667" dirty="0"/>
              </a:p>
            </p:txBody>
          </p:sp>
          <p:grpSp>
            <p:nvGrpSpPr>
              <p:cNvPr id="3" name="Group 2">
                <a:extLst>
                  <a:ext uri="{FF2B5EF4-FFF2-40B4-BE49-F238E27FC236}">
                    <a16:creationId xmlns:a16="http://schemas.microsoft.com/office/drawing/2014/main" id="{7AA0BA54-B3E2-4120-8367-EA5E6C17CF23}"/>
                  </a:ext>
                </a:extLst>
              </p:cNvPr>
              <p:cNvGrpSpPr/>
              <p:nvPr/>
            </p:nvGrpSpPr>
            <p:grpSpPr>
              <a:xfrm>
                <a:off x="475692" y="1436438"/>
                <a:ext cx="5926860" cy="2562930"/>
                <a:chOff x="475692" y="1436438"/>
                <a:chExt cx="5926860" cy="2562930"/>
              </a:xfrm>
            </p:grpSpPr>
            <p:sp>
              <p:nvSpPr>
                <p:cNvPr id="27" name="Rectangle 26">
                  <a:extLst>
                    <a:ext uri="{FF2B5EF4-FFF2-40B4-BE49-F238E27FC236}">
                      <a16:creationId xmlns:a16="http://schemas.microsoft.com/office/drawing/2014/main" id="{5AE4EDE4-60FB-4819-B99B-E6B2B9C63446}"/>
                    </a:ext>
                  </a:extLst>
                </p:cNvPr>
                <p:cNvSpPr/>
                <p:nvPr/>
              </p:nvSpPr>
              <p:spPr>
                <a:xfrm>
                  <a:off x="2180304" y="1823458"/>
                  <a:ext cx="830959" cy="3661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761970">
                    <a:defRPr/>
                  </a:pPr>
                  <a:r>
                    <a:rPr lang="en-US" altLang="zh-CN" sz="1083" kern="0">
                      <a:solidFill>
                        <a:schemeClr val="bg1"/>
                      </a:solidFill>
                      <a:latin typeface="Segoe UI" panose="020B0502040204020203" pitchFamily="34" charset="0"/>
                      <a:ea typeface="等线" panose="02010600030101010101" pitchFamily="2" charset="-122"/>
                      <a:cs typeface="Segoe UI" panose="020B0502040204020203" pitchFamily="34" charset="0"/>
                    </a:rPr>
                    <a:t>Web Portal</a:t>
                  </a:r>
                </a:p>
              </p:txBody>
            </p:sp>
            <p:sp>
              <p:nvSpPr>
                <p:cNvPr id="28" name="Rectangle 27">
                  <a:extLst>
                    <a:ext uri="{FF2B5EF4-FFF2-40B4-BE49-F238E27FC236}">
                      <a16:creationId xmlns:a16="http://schemas.microsoft.com/office/drawing/2014/main" id="{579D08EE-31CE-492E-B9F8-82DB4AE73BA7}"/>
                    </a:ext>
                  </a:extLst>
                </p:cNvPr>
                <p:cNvSpPr/>
                <p:nvPr/>
              </p:nvSpPr>
              <p:spPr>
                <a:xfrm>
                  <a:off x="2180304" y="2267174"/>
                  <a:ext cx="830959" cy="3661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761970">
                    <a:defRPr/>
                  </a:pPr>
                  <a:r>
                    <a:rPr lang="en-US" altLang="zh-CN" sz="1083" kern="0">
                      <a:solidFill>
                        <a:schemeClr val="bg1"/>
                      </a:solidFill>
                      <a:latin typeface="Segoe UI" panose="020B0502040204020203" pitchFamily="34" charset="0"/>
                      <a:ea typeface="等线" panose="02010600030101010101" pitchFamily="2" charset="-122"/>
                      <a:cs typeface="Segoe UI" panose="020B0502040204020203" pitchFamily="34" charset="0"/>
                    </a:rPr>
                    <a:t>REST Server</a:t>
                  </a:r>
                </a:p>
              </p:txBody>
            </p:sp>
            <p:sp>
              <p:nvSpPr>
                <p:cNvPr id="29" name="Rectangle 28">
                  <a:extLst>
                    <a:ext uri="{FF2B5EF4-FFF2-40B4-BE49-F238E27FC236}">
                      <a16:creationId xmlns:a16="http://schemas.microsoft.com/office/drawing/2014/main" id="{ECDEE9F3-16B9-428F-89F1-721F504877D6}"/>
                    </a:ext>
                  </a:extLst>
                </p:cNvPr>
                <p:cNvSpPr/>
                <p:nvPr/>
              </p:nvSpPr>
              <p:spPr>
                <a:xfrm>
                  <a:off x="2180304" y="2710890"/>
                  <a:ext cx="830959" cy="3661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761970">
                    <a:defRPr/>
                  </a:pPr>
                  <a:r>
                    <a:rPr lang="en-US" altLang="zh-CN" sz="1167" kern="0">
                      <a:solidFill>
                        <a:schemeClr val="bg1"/>
                      </a:solidFill>
                      <a:latin typeface="Segoe UI" panose="020B0502040204020203" pitchFamily="34" charset="0"/>
                      <a:ea typeface="等线" panose="02010600030101010101" pitchFamily="2" charset="-122"/>
                      <a:cs typeface="Segoe UI" panose="020B0502040204020203" pitchFamily="34" charset="0"/>
                    </a:rPr>
                    <a:t>Launcher</a:t>
                  </a:r>
                </a:p>
              </p:txBody>
            </p:sp>
            <p:sp>
              <p:nvSpPr>
                <p:cNvPr id="30" name="Rectangle 29">
                  <a:extLst>
                    <a:ext uri="{FF2B5EF4-FFF2-40B4-BE49-F238E27FC236}">
                      <a16:creationId xmlns:a16="http://schemas.microsoft.com/office/drawing/2014/main" id="{235C9025-1181-4D82-9449-52A3B42AEA30}"/>
                    </a:ext>
                  </a:extLst>
                </p:cNvPr>
                <p:cNvSpPr/>
                <p:nvPr/>
              </p:nvSpPr>
              <p:spPr>
                <a:xfrm>
                  <a:off x="3118128" y="2710890"/>
                  <a:ext cx="1213618" cy="3661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761970">
                    <a:defRPr/>
                  </a:pPr>
                  <a:r>
                    <a:rPr lang="en-US" altLang="zh-CN" sz="1167" kern="0">
                      <a:solidFill>
                        <a:schemeClr val="bg1"/>
                      </a:solidFill>
                      <a:latin typeface="Segoe UI" panose="020B0502040204020203" pitchFamily="34" charset="0"/>
                      <a:ea typeface="等线" panose="02010600030101010101" pitchFamily="2" charset="-122"/>
                      <a:cs typeface="Segoe UI" panose="020B0502040204020203" pitchFamily="34" charset="0"/>
                    </a:rPr>
                    <a:t>YARN+AI</a:t>
                  </a:r>
                </a:p>
              </p:txBody>
            </p:sp>
            <p:sp>
              <p:nvSpPr>
                <p:cNvPr id="31" name="Rectangle 30">
                  <a:extLst>
                    <a:ext uri="{FF2B5EF4-FFF2-40B4-BE49-F238E27FC236}">
                      <a16:creationId xmlns:a16="http://schemas.microsoft.com/office/drawing/2014/main" id="{454936C8-50B0-4BCA-81B0-67851C047163}"/>
                    </a:ext>
                  </a:extLst>
                </p:cNvPr>
                <p:cNvSpPr/>
                <p:nvPr/>
              </p:nvSpPr>
              <p:spPr>
                <a:xfrm>
                  <a:off x="4437401" y="2710890"/>
                  <a:ext cx="673463" cy="3661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761970">
                    <a:defRPr/>
                  </a:pPr>
                  <a:r>
                    <a:rPr lang="en-US" altLang="zh-CN" sz="1167" kern="0" dirty="0">
                      <a:solidFill>
                        <a:schemeClr val="bg1"/>
                      </a:solidFill>
                      <a:latin typeface="Segoe UI" panose="020B0502040204020203" pitchFamily="34" charset="0"/>
                      <a:ea typeface="等线" panose="02010600030101010101" pitchFamily="2" charset="-122"/>
                      <a:cs typeface="Segoe UI" panose="020B0502040204020203" pitchFamily="34" charset="0"/>
                    </a:rPr>
                    <a:t>HDFS</a:t>
                  </a:r>
                </a:p>
              </p:txBody>
            </p:sp>
            <p:sp>
              <p:nvSpPr>
                <p:cNvPr id="32" name="Rectangle 31">
                  <a:extLst>
                    <a:ext uri="{FF2B5EF4-FFF2-40B4-BE49-F238E27FC236}">
                      <a16:creationId xmlns:a16="http://schemas.microsoft.com/office/drawing/2014/main" id="{B4EE8DFF-2067-4F9C-9C64-68D235DC568C}"/>
                    </a:ext>
                  </a:extLst>
                </p:cNvPr>
                <p:cNvSpPr/>
                <p:nvPr/>
              </p:nvSpPr>
              <p:spPr>
                <a:xfrm>
                  <a:off x="5204050" y="2710890"/>
                  <a:ext cx="1198502" cy="3661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761970">
                    <a:defRPr/>
                  </a:pPr>
                  <a:r>
                    <a:rPr lang="en-US" altLang="zh-CN" sz="1167" kern="0">
                      <a:solidFill>
                        <a:schemeClr val="bg1"/>
                      </a:solidFill>
                      <a:latin typeface="Segoe UI" panose="020B0502040204020203" pitchFamily="34" charset="0"/>
                      <a:ea typeface="等线" panose="02010600030101010101" pitchFamily="2" charset="-122"/>
                      <a:cs typeface="Segoe UI" panose="020B0502040204020203" pitchFamily="34" charset="0"/>
                    </a:rPr>
                    <a:t>PAI Monitor</a:t>
                  </a:r>
                </a:p>
              </p:txBody>
            </p:sp>
            <p:sp>
              <p:nvSpPr>
                <p:cNvPr id="34" name="Rectangle 33">
                  <a:extLst>
                    <a:ext uri="{FF2B5EF4-FFF2-40B4-BE49-F238E27FC236}">
                      <a16:creationId xmlns:a16="http://schemas.microsoft.com/office/drawing/2014/main" id="{B1E3C609-9FFB-44D5-9C1C-09A16B16108E}"/>
                    </a:ext>
                  </a:extLst>
                </p:cNvPr>
                <p:cNvSpPr/>
                <p:nvPr/>
              </p:nvSpPr>
              <p:spPr>
                <a:xfrm>
                  <a:off x="3128062" y="1825506"/>
                  <a:ext cx="1014638" cy="809868"/>
                </a:xfrm>
                <a:prstGeom prst="rect">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defTabSz="761970">
                    <a:defRPr/>
                  </a:pPr>
                  <a:endParaRPr lang="en-US" altLang="zh-CN" sz="917" kern="0">
                    <a:solidFill>
                      <a:schemeClr val="bg1"/>
                    </a:solidFill>
                    <a:latin typeface="Segoe UI" panose="020B0502040204020203" pitchFamily="34" charset="0"/>
                    <a:ea typeface="等线" panose="02010600030101010101" pitchFamily="2" charset="-122"/>
                    <a:cs typeface="Segoe UI" panose="020B0502040204020203" pitchFamily="34" charset="0"/>
                  </a:endParaRPr>
                </a:p>
                <a:p>
                  <a:pPr algn="ctr" defTabSz="761970">
                    <a:defRPr/>
                  </a:pPr>
                  <a:endParaRPr lang="en-US" altLang="zh-CN" sz="917" kern="0">
                    <a:solidFill>
                      <a:schemeClr val="bg1"/>
                    </a:solidFill>
                    <a:latin typeface="Segoe UI" panose="020B0502040204020203" pitchFamily="34" charset="0"/>
                    <a:ea typeface="等线" panose="02010600030101010101" pitchFamily="2" charset="-122"/>
                    <a:cs typeface="Segoe UI" panose="020B0502040204020203" pitchFamily="34" charset="0"/>
                  </a:endParaRPr>
                </a:p>
                <a:p>
                  <a:pPr algn="ctr" defTabSz="761970">
                    <a:defRPr/>
                  </a:pPr>
                  <a:endParaRPr lang="en-US" altLang="zh-CN" sz="917" kern="0">
                    <a:solidFill>
                      <a:schemeClr val="bg1"/>
                    </a:solidFill>
                    <a:latin typeface="Segoe UI" panose="020B0502040204020203" pitchFamily="34" charset="0"/>
                    <a:ea typeface="等线" panose="02010600030101010101" pitchFamily="2" charset="-122"/>
                    <a:cs typeface="Segoe UI" panose="020B0502040204020203" pitchFamily="34" charset="0"/>
                  </a:endParaRPr>
                </a:p>
                <a:p>
                  <a:pPr algn="ctr" defTabSz="761970">
                    <a:defRPr/>
                  </a:pPr>
                  <a:endParaRPr lang="en-US" altLang="zh-CN" sz="917" kern="0">
                    <a:solidFill>
                      <a:schemeClr val="bg1"/>
                    </a:solidFill>
                    <a:latin typeface="Segoe UI" panose="020B0502040204020203" pitchFamily="34" charset="0"/>
                    <a:ea typeface="等线" panose="02010600030101010101" pitchFamily="2" charset="-122"/>
                    <a:cs typeface="Segoe UI" panose="020B0502040204020203" pitchFamily="34" charset="0"/>
                  </a:endParaRPr>
                </a:p>
                <a:p>
                  <a:pPr algn="ctr" defTabSz="761970">
                    <a:defRPr/>
                  </a:pPr>
                  <a:r>
                    <a:rPr lang="en-US" altLang="zh-CN" sz="917" kern="0">
                      <a:solidFill>
                        <a:schemeClr val="bg1"/>
                      </a:solidFill>
                      <a:latin typeface="Segoe UI" panose="020B0502040204020203" pitchFamily="34" charset="0"/>
                      <a:ea typeface="等线" panose="02010600030101010101" pitchFamily="2" charset="-122"/>
                      <a:cs typeface="Segoe UI" panose="020B0502040204020203" pitchFamily="34" charset="0"/>
                    </a:rPr>
                    <a:t>PAI Runtime</a:t>
                  </a:r>
                  <a:endParaRPr lang="en-US" sz="917" kern="0">
                    <a:solidFill>
                      <a:schemeClr val="bg1"/>
                    </a:solidFill>
                    <a:latin typeface="Segoe UI" panose="020B0502040204020203" pitchFamily="34" charset="0"/>
                    <a:cs typeface="Segoe UI" panose="020B0502040204020203" pitchFamily="34" charset="0"/>
                  </a:endParaRPr>
                </a:p>
              </p:txBody>
            </p:sp>
            <p:sp>
              <p:nvSpPr>
                <p:cNvPr id="35" name="Rectangle 34">
                  <a:extLst>
                    <a:ext uri="{FF2B5EF4-FFF2-40B4-BE49-F238E27FC236}">
                      <a16:creationId xmlns:a16="http://schemas.microsoft.com/office/drawing/2014/main" id="{EA43D9FF-B06F-4BB6-8F24-E5D4CE5F30F2}"/>
                    </a:ext>
                  </a:extLst>
                </p:cNvPr>
                <p:cNvSpPr/>
                <p:nvPr/>
              </p:nvSpPr>
              <p:spPr>
                <a:xfrm>
                  <a:off x="3197927" y="1903171"/>
                  <a:ext cx="876198" cy="491195"/>
                </a:xfrm>
                <a:prstGeom prst="rect">
                  <a:avLst/>
                </a:prstGeom>
                <a:solidFill>
                  <a:srgbClr val="FFC000">
                    <a:lumMod val="75000"/>
                  </a:srgbClr>
                </a:solidFill>
                <a:ln w="12700" cap="flat" cmpd="sng" algn="ctr">
                  <a:solidFill>
                    <a:srgbClr val="4472C4">
                      <a:shade val="50000"/>
                    </a:srgbClr>
                  </a:solidFill>
                  <a:prstDash val="solid"/>
                  <a:miter lim="800000"/>
                </a:ln>
                <a:effectLst/>
              </p:spPr>
              <p:txBody>
                <a:bodyPr rtlCol="0" anchor="ctr"/>
                <a:lstStyle/>
                <a:p>
                  <a:pPr algn="ctr" defTabSz="761970">
                    <a:defRPr/>
                  </a:pPr>
                  <a:r>
                    <a:rPr lang="en-US" altLang="zh-CN" sz="1167" kern="0">
                      <a:solidFill>
                        <a:schemeClr val="bg1"/>
                      </a:solidFill>
                      <a:latin typeface="Segoe UI" panose="020B0502040204020203" pitchFamily="34" charset="0"/>
                      <a:ea typeface="等线" panose="02010600030101010101" pitchFamily="2" charset="-122"/>
                      <a:cs typeface="Segoe UI" panose="020B0502040204020203" pitchFamily="34" charset="0"/>
                    </a:rPr>
                    <a:t>DL Jobs</a:t>
                  </a:r>
                  <a:endParaRPr lang="en-US" sz="1167" kern="0">
                    <a:solidFill>
                      <a:schemeClr val="bg1"/>
                    </a:solidFill>
                    <a:latin typeface="Segoe UI" panose="020B0502040204020203" pitchFamily="34" charset="0"/>
                    <a:cs typeface="Segoe UI" panose="020B0502040204020203" pitchFamily="34" charset="0"/>
                  </a:endParaRPr>
                </a:p>
              </p:txBody>
            </p:sp>
            <p:sp>
              <p:nvSpPr>
                <p:cNvPr id="37" name="Rectangle 36">
                  <a:extLst>
                    <a:ext uri="{FF2B5EF4-FFF2-40B4-BE49-F238E27FC236}">
                      <a16:creationId xmlns:a16="http://schemas.microsoft.com/office/drawing/2014/main" id="{629FA82E-B7C1-4B08-8C26-6E112657EA52}"/>
                    </a:ext>
                  </a:extLst>
                </p:cNvPr>
                <p:cNvSpPr/>
                <p:nvPr/>
              </p:nvSpPr>
              <p:spPr>
                <a:xfrm>
                  <a:off x="4257989" y="1825506"/>
                  <a:ext cx="1014638" cy="809868"/>
                </a:xfrm>
                <a:prstGeom prst="rect">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defTabSz="761970">
                    <a:defRPr/>
                  </a:pPr>
                  <a:endParaRPr lang="en-US" altLang="zh-CN" sz="917" kern="0">
                    <a:solidFill>
                      <a:schemeClr val="bg1"/>
                    </a:solidFill>
                    <a:latin typeface="Segoe UI" panose="020B0502040204020203" pitchFamily="34" charset="0"/>
                    <a:ea typeface="等线" panose="02010600030101010101" pitchFamily="2" charset="-122"/>
                    <a:cs typeface="Segoe UI" panose="020B0502040204020203" pitchFamily="34" charset="0"/>
                  </a:endParaRPr>
                </a:p>
                <a:p>
                  <a:pPr algn="ctr" defTabSz="761970">
                    <a:defRPr/>
                  </a:pPr>
                  <a:endParaRPr lang="en-US" altLang="zh-CN" sz="917" kern="0">
                    <a:solidFill>
                      <a:schemeClr val="bg1"/>
                    </a:solidFill>
                    <a:latin typeface="Segoe UI" panose="020B0502040204020203" pitchFamily="34" charset="0"/>
                    <a:ea typeface="等线" panose="02010600030101010101" pitchFamily="2" charset="-122"/>
                    <a:cs typeface="Segoe UI" panose="020B0502040204020203" pitchFamily="34" charset="0"/>
                  </a:endParaRPr>
                </a:p>
                <a:p>
                  <a:pPr algn="ctr" defTabSz="761970">
                    <a:defRPr/>
                  </a:pPr>
                  <a:endParaRPr lang="en-US" altLang="zh-CN" sz="917" kern="0">
                    <a:solidFill>
                      <a:schemeClr val="bg1"/>
                    </a:solidFill>
                    <a:latin typeface="Segoe UI" panose="020B0502040204020203" pitchFamily="34" charset="0"/>
                    <a:ea typeface="等线" panose="02010600030101010101" pitchFamily="2" charset="-122"/>
                    <a:cs typeface="Segoe UI" panose="020B0502040204020203" pitchFamily="34" charset="0"/>
                  </a:endParaRPr>
                </a:p>
                <a:p>
                  <a:pPr algn="ctr" defTabSz="761970">
                    <a:defRPr/>
                  </a:pPr>
                  <a:endParaRPr lang="en-US" altLang="zh-CN" sz="917" kern="0">
                    <a:solidFill>
                      <a:schemeClr val="bg1"/>
                    </a:solidFill>
                    <a:latin typeface="Segoe UI" panose="020B0502040204020203" pitchFamily="34" charset="0"/>
                    <a:ea typeface="等线" panose="02010600030101010101" pitchFamily="2" charset="-122"/>
                    <a:cs typeface="Segoe UI" panose="020B0502040204020203" pitchFamily="34" charset="0"/>
                  </a:endParaRPr>
                </a:p>
                <a:p>
                  <a:pPr algn="ctr" defTabSz="761970">
                    <a:defRPr/>
                  </a:pPr>
                  <a:r>
                    <a:rPr lang="en-US" altLang="zh-CN" sz="917" kern="0">
                      <a:solidFill>
                        <a:schemeClr val="bg1"/>
                      </a:solidFill>
                      <a:latin typeface="Segoe UI" panose="020B0502040204020203" pitchFamily="34" charset="0"/>
                      <a:ea typeface="等线" panose="02010600030101010101" pitchFamily="2" charset="-122"/>
                      <a:cs typeface="Segoe UI" panose="020B0502040204020203" pitchFamily="34" charset="0"/>
                    </a:rPr>
                    <a:t>PAI Runtime</a:t>
                  </a:r>
                  <a:endParaRPr lang="en-US" sz="917" kern="0">
                    <a:solidFill>
                      <a:schemeClr val="bg1"/>
                    </a:solidFill>
                    <a:latin typeface="Segoe UI" panose="020B0502040204020203" pitchFamily="34" charset="0"/>
                    <a:cs typeface="Segoe UI" panose="020B0502040204020203" pitchFamily="34" charset="0"/>
                  </a:endParaRPr>
                </a:p>
              </p:txBody>
            </p:sp>
            <p:sp>
              <p:nvSpPr>
                <p:cNvPr id="38" name="Rectangle 37">
                  <a:extLst>
                    <a:ext uri="{FF2B5EF4-FFF2-40B4-BE49-F238E27FC236}">
                      <a16:creationId xmlns:a16="http://schemas.microsoft.com/office/drawing/2014/main" id="{0EBA862E-1A0B-49D2-80A8-FCEEC01B4073}"/>
                    </a:ext>
                  </a:extLst>
                </p:cNvPr>
                <p:cNvSpPr/>
                <p:nvPr/>
              </p:nvSpPr>
              <p:spPr>
                <a:xfrm>
                  <a:off x="4327854" y="1903171"/>
                  <a:ext cx="876198" cy="491195"/>
                </a:xfrm>
                <a:prstGeom prst="rect">
                  <a:avLst/>
                </a:prstGeom>
                <a:solidFill>
                  <a:srgbClr val="FFC000">
                    <a:lumMod val="75000"/>
                  </a:srgbClr>
                </a:solidFill>
                <a:ln w="12700" cap="flat" cmpd="sng" algn="ctr">
                  <a:solidFill>
                    <a:srgbClr val="4472C4">
                      <a:shade val="50000"/>
                    </a:srgbClr>
                  </a:solidFill>
                  <a:prstDash val="solid"/>
                  <a:miter lim="800000"/>
                </a:ln>
                <a:effectLst/>
              </p:spPr>
              <p:txBody>
                <a:bodyPr rtlCol="0" anchor="ctr"/>
                <a:lstStyle/>
                <a:p>
                  <a:pPr algn="ctr" defTabSz="761970">
                    <a:defRPr/>
                  </a:pPr>
                  <a:r>
                    <a:rPr lang="en-US" sz="1167" kern="0">
                      <a:solidFill>
                        <a:schemeClr val="bg1"/>
                      </a:solidFill>
                      <a:latin typeface="Segoe UI" panose="020B0502040204020203" pitchFamily="34" charset="0"/>
                      <a:cs typeface="Segoe UI" panose="020B0502040204020203" pitchFamily="34" charset="0"/>
                    </a:rPr>
                    <a:t>Big Data Jobs</a:t>
                  </a:r>
                </a:p>
              </p:txBody>
            </p:sp>
            <p:sp>
              <p:nvSpPr>
                <p:cNvPr id="40" name="Rectangle 39">
                  <a:extLst>
                    <a:ext uri="{FF2B5EF4-FFF2-40B4-BE49-F238E27FC236}">
                      <a16:creationId xmlns:a16="http://schemas.microsoft.com/office/drawing/2014/main" id="{E31925DF-7551-4C36-BD9E-EA38576E8790}"/>
                    </a:ext>
                  </a:extLst>
                </p:cNvPr>
                <p:cNvSpPr/>
                <p:nvPr/>
              </p:nvSpPr>
              <p:spPr>
                <a:xfrm>
                  <a:off x="5387914" y="1825506"/>
                  <a:ext cx="1014638" cy="809868"/>
                </a:xfrm>
                <a:prstGeom prst="rect">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defTabSz="761970">
                    <a:defRPr/>
                  </a:pPr>
                  <a:endParaRPr lang="en-US" altLang="zh-CN" sz="917" kern="0">
                    <a:solidFill>
                      <a:schemeClr val="bg1"/>
                    </a:solidFill>
                    <a:latin typeface="Segoe UI" panose="020B0502040204020203" pitchFamily="34" charset="0"/>
                    <a:ea typeface="等线" panose="02010600030101010101" pitchFamily="2" charset="-122"/>
                    <a:cs typeface="Segoe UI" panose="020B0502040204020203" pitchFamily="34" charset="0"/>
                  </a:endParaRPr>
                </a:p>
                <a:p>
                  <a:pPr algn="ctr" defTabSz="761970">
                    <a:defRPr/>
                  </a:pPr>
                  <a:endParaRPr lang="en-US" altLang="zh-CN" sz="917" kern="0">
                    <a:solidFill>
                      <a:schemeClr val="bg1"/>
                    </a:solidFill>
                    <a:latin typeface="Segoe UI" panose="020B0502040204020203" pitchFamily="34" charset="0"/>
                    <a:ea typeface="等线" panose="02010600030101010101" pitchFamily="2" charset="-122"/>
                    <a:cs typeface="Segoe UI" panose="020B0502040204020203" pitchFamily="34" charset="0"/>
                  </a:endParaRPr>
                </a:p>
                <a:p>
                  <a:pPr algn="ctr" defTabSz="761970">
                    <a:defRPr/>
                  </a:pPr>
                  <a:endParaRPr lang="en-US" altLang="zh-CN" sz="917" kern="0">
                    <a:solidFill>
                      <a:schemeClr val="bg1"/>
                    </a:solidFill>
                    <a:latin typeface="Segoe UI" panose="020B0502040204020203" pitchFamily="34" charset="0"/>
                    <a:ea typeface="等线" panose="02010600030101010101" pitchFamily="2" charset="-122"/>
                    <a:cs typeface="Segoe UI" panose="020B0502040204020203" pitchFamily="34" charset="0"/>
                  </a:endParaRPr>
                </a:p>
                <a:p>
                  <a:pPr algn="ctr" defTabSz="761970">
                    <a:defRPr/>
                  </a:pPr>
                  <a:endParaRPr lang="en-US" altLang="zh-CN" sz="917" kern="0">
                    <a:solidFill>
                      <a:schemeClr val="bg1"/>
                    </a:solidFill>
                    <a:latin typeface="Segoe UI" panose="020B0502040204020203" pitchFamily="34" charset="0"/>
                    <a:ea typeface="等线" panose="02010600030101010101" pitchFamily="2" charset="-122"/>
                    <a:cs typeface="Segoe UI" panose="020B0502040204020203" pitchFamily="34" charset="0"/>
                  </a:endParaRPr>
                </a:p>
                <a:p>
                  <a:pPr algn="ctr" defTabSz="761970">
                    <a:defRPr/>
                  </a:pPr>
                  <a:r>
                    <a:rPr lang="en-US" altLang="zh-CN" sz="917" kern="0">
                      <a:solidFill>
                        <a:schemeClr val="bg1"/>
                      </a:solidFill>
                      <a:latin typeface="Segoe UI" panose="020B0502040204020203" pitchFamily="34" charset="0"/>
                      <a:ea typeface="等线" panose="02010600030101010101" pitchFamily="2" charset="-122"/>
                      <a:cs typeface="Segoe UI" panose="020B0502040204020203" pitchFamily="34" charset="0"/>
                    </a:rPr>
                    <a:t>PAI Runtime</a:t>
                  </a:r>
                  <a:endParaRPr lang="en-US" sz="917" kern="0">
                    <a:solidFill>
                      <a:schemeClr val="bg1"/>
                    </a:solidFill>
                    <a:latin typeface="Segoe UI" panose="020B0502040204020203" pitchFamily="34" charset="0"/>
                    <a:cs typeface="Segoe UI" panose="020B0502040204020203" pitchFamily="34" charset="0"/>
                  </a:endParaRPr>
                </a:p>
              </p:txBody>
            </p:sp>
            <p:sp>
              <p:nvSpPr>
                <p:cNvPr id="41" name="Rectangle 40">
                  <a:extLst>
                    <a:ext uri="{FF2B5EF4-FFF2-40B4-BE49-F238E27FC236}">
                      <a16:creationId xmlns:a16="http://schemas.microsoft.com/office/drawing/2014/main" id="{34FB17DE-6F97-46B5-B4A9-C1A8D473CF6F}"/>
                    </a:ext>
                  </a:extLst>
                </p:cNvPr>
                <p:cNvSpPr/>
                <p:nvPr/>
              </p:nvSpPr>
              <p:spPr>
                <a:xfrm>
                  <a:off x="5457779" y="1903171"/>
                  <a:ext cx="876198" cy="491195"/>
                </a:xfrm>
                <a:prstGeom prst="rect">
                  <a:avLst/>
                </a:prstGeom>
                <a:solidFill>
                  <a:srgbClr val="FFC000">
                    <a:lumMod val="75000"/>
                  </a:srgbClr>
                </a:solidFill>
                <a:ln w="12700" cap="flat" cmpd="sng" algn="ctr">
                  <a:solidFill>
                    <a:srgbClr val="4472C4">
                      <a:shade val="50000"/>
                    </a:srgbClr>
                  </a:solidFill>
                  <a:prstDash val="solid"/>
                  <a:miter lim="800000"/>
                </a:ln>
                <a:effectLst/>
              </p:spPr>
              <p:txBody>
                <a:bodyPr rtlCol="0" anchor="ctr"/>
                <a:lstStyle/>
                <a:p>
                  <a:pPr algn="ctr" defTabSz="761970">
                    <a:defRPr/>
                  </a:pPr>
                  <a:r>
                    <a:rPr lang="en-US" sz="1167" kern="0" err="1">
                      <a:solidFill>
                        <a:schemeClr val="bg1"/>
                      </a:solidFill>
                      <a:latin typeface="Segoe UI" panose="020B0502040204020203" pitchFamily="34" charset="0"/>
                      <a:cs typeface="Segoe UI" panose="020B0502040204020203" pitchFamily="34" charset="0"/>
                    </a:rPr>
                    <a:t>AutoML</a:t>
                  </a:r>
                  <a:r>
                    <a:rPr lang="en-US" sz="1167" kern="0">
                      <a:solidFill>
                        <a:schemeClr val="bg1"/>
                      </a:solidFill>
                      <a:latin typeface="Segoe UI" panose="020B0502040204020203" pitchFamily="34" charset="0"/>
                      <a:cs typeface="Segoe UI" panose="020B0502040204020203" pitchFamily="34" charset="0"/>
                    </a:rPr>
                    <a:t> Jobs</a:t>
                  </a:r>
                </a:p>
              </p:txBody>
            </p:sp>
            <p:pic>
              <p:nvPicPr>
                <p:cNvPr id="42" name="Picture 41">
                  <a:extLst>
                    <a:ext uri="{FF2B5EF4-FFF2-40B4-BE49-F238E27FC236}">
                      <a16:creationId xmlns:a16="http://schemas.microsoft.com/office/drawing/2014/main" id="{1A903ED7-FDAD-43E8-ACB6-EEE35BDB0A6F}"/>
                    </a:ext>
                  </a:extLst>
                </p:cNvPr>
                <p:cNvPicPr>
                  <a:picLocks noChangeAspect="1"/>
                </p:cNvPicPr>
                <p:nvPr/>
              </p:nvPicPr>
              <p:blipFill>
                <a:blip r:embed="rId3"/>
                <a:stretch>
                  <a:fillRect/>
                </a:stretch>
              </p:blipFill>
              <p:spPr>
                <a:xfrm>
                  <a:off x="1103704" y="1436438"/>
                  <a:ext cx="319710" cy="527140"/>
                </a:xfrm>
                <a:prstGeom prst="rect">
                  <a:avLst/>
                </a:prstGeom>
              </p:spPr>
            </p:pic>
            <p:cxnSp>
              <p:nvCxnSpPr>
                <p:cNvPr id="43" name="Straight Arrow Connector 42">
                  <a:extLst>
                    <a:ext uri="{FF2B5EF4-FFF2-40B4-BE49-F238E27FC236}">
                      <a16:creationId xmlns:a16="http://schemas.microsoft.com/office/drawing/2014/main" id="{19D292F3-9B72-448D-9122-32F973275126}"/>
                    </a:ext>
                  </a:extLst>
                </p:cNvPr>
                <p:cNvCxnSpPr>
                  <a:cxnSpLocks/>
                </p:cNvCxnSpPr>
                <p:nvPr/>
              </p:nvCxnSpPr>
              <p:spPr>
                <a:xfrm>
                  <a:off x="1573144" y="2012624"/>
                  <a:ext cx="511115" cy="0"/>
                </a:xfrm>
                <a:prstGeom prst="straightConnector1">
                  <a:avLst/>
                </a:prstGeom>
                <a:noFill/>
                <a:ln w="28575" cap="flat" cmpd="sng" algn="ctr">
                  <a:solidFill>
                    <a:srgbClr val="0070C0"/>
                  </a:solidFill>
                  <a:prstDash val="solid"/>
                  <a:miter lim="800000"/>
                  <a:headEnd type="arrow" w="med" len="med"/>
                  <a:tailEnd type="arrow" w="med" len="med"/>
                </a:ln>
                <a:effectLst/>
              </p:spPr>
            </p:cxnSp>
            <p:cxnSp>
              <p:nvCxnSpPr>
                <p:cNvPr id="44" name="Straight Arrow Connector 43">
                  <a:extLst>
                    <a:ext uri="{FF2B5EF4-FFF2-40B4-BE49-F238E27FC236}">
                      <a16:creationId xmlns:a16="http://schemas.microsoft.com/office/drawing/2014/main" id="{5ADC1D28-37A9-4170-93FF-1A74EA54A8B2}"/>
                    </a:ext>
                  </a:extLst>
                </p:cNvPr>
                <p:cNvCxnSpPr>
                  <a:cxnSpLocks/>
                </p:cNvCxnSpPr>
                <p:nvPr/>
              </p:nvCxnSpPr>
              <p:spPr>
                <a:xfrm>
                  <a:off x="1573144" y="2459066"/>
                  <a:ext cx="511115" cy="0"/>
                </a:xfrm>
                <a:prstGeom prst="straightConnector1">
                  <a:avLst/>
                </a:prstGeom>
                <a:noFill/>
                <a:ln w="28575" cap="flat" cmpd="sng" algn="ctr">
                  <a:solidFill>
                    <a:srgbClr val="0070C0"/>
                  </a:solidFill>
                  <a:prstDash val="solid"/>
                  <a:miter lim="800000"/>
                  <a:headEnd type="arrow" w="med" len="med"/>
                  <a:tailEnd type="arrow" w="med" len="med"/>
                </a:ln>
                <a:effectLst/>
              </p:spPr>
            </p:cxnSp>
            <p:sp>
              <p:nvSpPr>
                <p:cNvPr id="45" name="TextBox 44">
                  <a:extLst>
                    <a:ext uri="{FF2B5EF4-FFF2-40B4-BE49-F238E27FC236}">
                      <a16:creationId xmlns:a16="http://schemas.microsoft.com/office/drawing/2014/main" id="{FA80A5F2-6366-4BD8-8729-8C54BD44725B}"/>
                    </a:ext>
                  </a:extLst>
                </p:cNvPr>
                <p:cNvSpPr txBox="1"/>
                <p:nvPr/>
              </p:nvSpPr>
              <p:spPr>
                <a:xfrm>
                  <a:off x="475692" y="1963412"/>
                  <a:ext cx="1297354" cy="1117935"/>
                </a:xfrm>
                <a:prstGeom prst="rect">
                  <a:avLst/>
                </a:prstGeom>
                <a:noFill/>
              </p:spPr>
              <p:txBody>
                <a:bodyPr wrap="square" rtlCol="0">
                  <a:spAutoFit/>
                </a:bodyPr>
                <a:lstStyle/>
                <a:p>
                  <a:pPr algn="ctr" defTabSz="761970">
                    <a:defRPr/>
                  </a:pPr>
                  <a:r>
                    <a:rPr lang="en-US" sz="1333" kern="0">
                      <a:solidFill>
                        <a:prstClr val="black"/>
                      </a:solidFill>
                      <a:latin typeface="Segoe UI" panose="020B0502040204020203" pitchFamily="34" charset="0"/>
                      <a:cs typeface="Segoe UI" panose="020B0502040204020203" pitchFamily="34" charset="0"/>
                    </a:rPr>
                    <a:t>VS (Code), Jupyter Notebook,</a:t>
                  </a:r>
                </a:p>
                <a:p>
                  <a:pPr algn="ctr" defTabSz="761970">
                    <a:defRPr/>
                  </a:pPr>
                  <a:r>
                    <a:rPr lang="en-US" sz="1333" kern="0" err="1">
                      <a:solidFill>
                        <a:prstClr val="black"/>
                      </a:solidFill>
                      <a:latin typeface="Segoe UI" panose="020B0502040204020203" pitchFamily="34" charset="0"/>
                      <a:cs typeface="Segoe UI" panose="020B0502040204020203" pitchFamily="34" charset="0"/>
                    </a:rPr>
                    <a:t>DLWorkspace</a:t>
                  </a:r>
                  <a:r>
                    <a:rPr lang="en-US" sz="1333" kern="0">
                      <a:solidFill>
                        <a:prstClr val="black"/>
                      </a:solidFill>
                      <a:latin typeface="Segoe UI" panose="020B0502040204020203" pitchFamily="34" charset="0"/>
                      <a:cs typeface="Segoe UI" panose="020B0502040204020203" pitchFamily="34" charset="0"/>
                    </a:rPr>
                    <a:t>, etc.</a:t>
                  </a:r>
                </a:p>
              </p:txBody>
            </p:sp>
            <p:sp>
              <p:nvSpPr>
                <p:cNvPr id="47" name="Rectangle 46">
                  <a:extLst>
                    <a:ext uri="{FF2B5EF4-FFF2-40B4-BE49-F238E27FC236}">
                      <a16:creationId xmlns:a16="http://schemas.microsoft.com/office/drawing/2014/main" id="{66412FDD-022F-4B61-B728-BD887125F546}"/>
                    </a:ext>
                  </a:extLst>
                </p:cNvPr>
                <p:cNvSpPr/>
                <p:nvPr/>
              </p:nvSpPr>
              <p:spPr>
                <a:xfrm>
                  <a:off x="2180304" y="3600370"/>
                  <a:ext cx="4222248" cy="366152"/>
                </a:xfrm>
                <a:prstGeom prst="rect">
                  <a:avLst/>
                </a:prstGeom>
                <a:solidFill>
                  <a:srgbClr val="44546A">
                    <a:lumMod val="60000"/>
                    <a:lumOff val="40000"/>
                  </a:srgbClr>
                </a:solidFill>
                <a:ln w="12700" cap="flat" cmpd="sng" algn="ctr">
                  <a:solidFill>
                    <a:srgbClr val="4472C4">
                      <a:shade val="50000"/>
                    </a:srgbClr>
                  </a:solidFill>
                  <a:prstDash val="solid"/>
                  <a:miter lim="800000"/>
                </a:ln>
                <a:effectLst/>
              </p:spPr>
              <p:txBody>
                <a:bodyPr rtlCol="0" anchor="ctr"/>
                <a:lstStyle/>
                <a:p>
                  <a:pPr algn="ctr" defTabSz="761970">
                    <a:defRPr/>
                  </a:pPr>
                  <a:r>
                    <a:rPr lang="en-US" altLang="zh-CN" sz="1167" kern="0">
                      <a:solidFill>
                        <a:schemeClr val="bg1"/>
                      </a:solidFill>
                      <a:latin typeface="Segoe UI" panose="020B0502040204020203" pitchFamily="34" charset="0"/>
                      <a:ea typeface="等线" panose="02010600030101010101" pitchFamily="2" charset="-122"/>
                      <a:cs typeface="Segoe UI" panose="020B0502040204020203" pitchFamily="34" charset="0"/>
                    </a:rPr>
                    <a:t>Docker / Ubuntu</a:t>
                  </a:r>
                </a:p>
              </p:txBody>
            </p:sp>
            <p:sp>
              <p:nvSpPr>
                <p:cNvPr id="48" name="Rectangle 47">
                  <a:extLst>
                    <a:ext uri="{FF2B5EF4-FFF2-40B4-BE49-F238E27FC236}">
                      <a16:creationId xmlns:a16="http://schemas.microsoft.com/office/drawing/2014/main" id="{F65B38A6-5F40-4DE2-AAC9-A92ED78C9E82}"/>
                    </a:ext>
                  </a:extLst>
                </p:cNvPr>
                <p:cNvSpPr/>
                <p:nvPr/>
              </p:nvSpPr>
              <p:spPr>
                <a:xfrm>
                  <a:off x="523575" y="3633216"/>
                  <a:ext cx="1155076" cy="366152"/>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algn="ctr" defTabSz="761970">
                    <a:defRPr/>
                  </a:pPr>
                  <a:r>
                    <a:rPr lang="en-US" altLang="zh-CN" sz="1167" kern="0">
                      <a:solidFill>
                        <a:schemeClr val="bg1"/>
                      </a:solidFill>
                      <a:latin typeface="Segoe UI" panose="020B0502040204020203" pitchFamily="34" charset="0"/>
                      <a:ea typeface="等线" panose="02010600030101010101" pitchFamily="2" charset="-122"/>
                      <a:cs typeface="Segoe UI" panose="020B0502040204020203" pitchFamily="34" charset="0"/>
                    </a:rPr>
                    <a:t>Managed by Kubernetes</a:t>
                  </a:r>
                </a:p>
              </p:txBody>
            </p:sp>
            <p:sp>
              <p:nvSpPr>
                <p:cNvPr id="49" name="Rectangle 48">
                  <a:extLst>
                    <a:ext uri="{FF2B5EF4-FFF2-40B4-BE49-F238E27FC236}">
                      <a16:creationId xmlns:a16="http://schemas.microsoft.com/office/drawing/2014/main" id="{5CAF3037-95F3-4760-9C0A-7600EBD1B2EE}"/>
                    </a:ext>
                  </a:extLst>
                </p:cNvPr>
                <p:cNvSpPr/>
                <p:nvPr/>
              </p:nvSpPr>
              <p:spPr>
                <a:xfrm>
                  <a:off x="523575" y="3111178"/>
                  <a:ext cx="1155077" cy="366152"/>
                </a:xfrm>
                <a:prstGeom prst="rect">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algn="ctr" defTabSz="761970">
                    <a:defRPr/>
                  </a:pPr>
                  <a:r>
                    <a:rPr lang="en-US" altLang="zh-CN" sz="1167" kern="0">
                      <a:solidFill>
                        <a:schemeClr val="bg1"/>
                      </a:solidFill>
                      <a:latin typeface="Segoe UI" panose="020B0502040204020203" pitchFamily="34" charset="0"/>
                      <a:ea typeface="等线" panose="02010600030101010101" pitchFamily="2" charset="-122"/>
                      <a:cs typeface="Segoe UI" panose="020B0502040204020203" pitchFamily="34" charset="0"/>
                    </a:rPr>
                    <a:t>Managed by </a:t>
                  </a:r>
                  <a:r>
                    <a:rPr lang="en-US" altLang="zh-CN" sz="1167" kern="0" err="1">
                      <a:solidFill>
                        <a:schemeClr val="bg1"/>
                      </a:solidFill>
                      <a:latin typeface="Segoe UI" panose="020B0502040204020203" pitchFamily="34" charset="0"/>
                      <a:ea typeface="等线" panose="02010600030101010101" pitchFamily="2" charset="-122"/>
                      <a:cs typeface="Segoe UI" panose="020B0502040204020203" pitchFamily="34" charset="0"/>
                    </a:rPr>
                    <a:t>Hadoop+AI</a:t>
                  </a:r>
                  <a:endParaRPr lang="en-US" sz="1167" kern="0">
                    <a:solidFill>
                      <a:schemeClr val="bg1"/>
                    </a:solidFill>
                    <a:latin typeface="Segoe UI" panose="020B0502040204020203" pitchFamily="34" charset="0"/>
                    <a:cs typeface="Segoe UI" panose="020B0502040204020203" pitchFamily="34" charset="0"/>
                  </a:endParaRPr>
                </a:p>
              </p:txBody>
            </p:sp>
          </p:grpSp>
        </p:grpSp>
      </p:grpSp>
      <p:sp>
        <p:nvSpPr>
          <p:cNvPr id="39" name="Text Placeholder 2">
            <a:extLst>
              <a:ext uri="{FF2B5EF4-FFF2-40B4-BE49-F238E27FC236}">
                <a16:creationId xmlns:a16="http://schemas.microsoft.com/office/drawing/2014/main" id="{D7C93E06-2A76-4F1D-93AB-DC70AA3C01A5}"/>
              </a:ext>
            </a:extLst>
          </p:cNvPr>
          <p:cNvSpPr txBox="1">
            <a:spLocks/>
          </p:cNvSpPr>
          <p:nvPr/>
        </p:nvSpPr>
        <p:spPr>
          <a:xfrm>
            <a:off x="6240707" y="1608670"/>
            <a:ext cx="5645427" cy="4994944"/>
          </a:xfrm>
          <a:prstGeom prst="rect">
            <a:avLst/>
          </a:prstGeom>
        </p:spPr>
        <p:txBody>
          <a:bodyPr vert="horz" lIns="108852" tIns="54426" rIns="108852" bIns="54426" rtlCol="0" anchor="t">
            <a:normAutofit/>
          </a:bodyPr>
          <a:lstStyle>
            <a:lvl1pPr marL="349250" indent="-349250" algn="l" defTabSz="653110" rtl="0" eaLnBrk="1" latinLnBrk="0" hangingPunct="1">
              <a:spcBef>
                <a:spcPct val="20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30238" indent="-280988" algn="l" defTabSz="653110" rtl="0" eaLnBrk="1" latinLnBrk="0" hangingPunct="1">
              <a:spcBef>
                <a:spcPct val="200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914400" indent="-284163" algn="l" defTabSz="653110" rtl="0" eaLnBrk="1" latinLnBrk="0" hangingPunct="1">
              <a:spcBef>
                <a:spcPct val="200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260475" indent="-295275" algn="l" defTabSz="653110" rtl="0" eaLnBrk="1" latinLnBrk="0" hangingPunct="1">
              <a:spcBef>
                <a:spcPct val="20000"/>
              </a:spcBef>
              <a:buFont typeface="Arial" panose="020B0604020202020204" pitchFamily="34" charset="0"/>
              <a:buChar char="•"/>
              <a:defRPr sz="1800" kern="1200">
                <a:gradFill>
                  <a:gsLst>
                    <a:gs pos="16667">
                      <a:schemeClr val="tx1"/>
                    </a:gs>
                    <a:gs pos="38000">
                      <a:schemeClr val="tx1"/>
                    </a:gs>
                  </a:gsLst>
                  <a:lin ang="5400000" scaled="1"/>
                </a:gradFill>
                <a:latin typeface="Segoe UI" panose="020B0502040204020203" pitchFamily="34" charset="0"/>
                <a:ea typeface="+mn-ea"/>
                <a:cs typeface="Segoe UI" panose="020B0502040204020203" pitchFamily="34" charset="0"/>
              </a:defRPr>
            </a:lvl4pPr>
            <a:lvl5pPr marL="2612441" indent="0" algn="l" defTabSz="653110" rtl="0" eaLnBrk="1" latinLnBrk="0" hangingPunct="1">
              <a:spcBef>
                <a:spcPct val="20000"/>
              </a:spcBef>
              <a:buFont typeface="Arial" panose="020B0604020202020204" pitchFamily="34" charset="0"/>
              <a:buNone/>
              <a:defRPr lang="en-US" sz="2000" kern="1200" dirty="0">
                <a:solidFill>
                  <a:schemeClr val="tx1"/>
                </a:solidFill>
                <a:latin typeface="Segoe UI" panose="020B0502040204020203" pitchFamily="34" charset="0"/>
                <a:ea typeface="+mn-ea"/>
                <a:cs typeface="Segoe UI" panose="020B0502040204020203" pitchFamily="34" charset="0"/>
              </a:defRPr>
            </a:lvl5pPr>
            <a:lvl6pPr marL="3592106" indent="-326555" algn="l" defTabSz="653110" rtl="0" eaLnBrk="1" latinLnBrk="0" hangingPunct="1">
              <a:spcBef>
                <a:spcPct val="20000"/>
              </a:spcBef>
              <a:buFont typeface="Arial"/>
              <a:buChar char="•"/>
              <a:defRPr sz="2900" kern="1200">
                <a:solidFill>
                  <a:schemeClr val="tx1"/>
                </a:solidFill>
                <a:latin typeface="+mn-lt"/>
                <a:ea typeface="+mn-ea"/>
                <a:cs typeface="+mn-cs"/>
              </a:defRPr>
            </a:lvl6pPr>
            <a:lvl7pPr marL="4245216" indent="-326555" algn="l" defTabSz="653110" rtl="0" eaLnBrk="1" latinLnBrk="0" hangingPunct="1">
              <a:spcBef>
                <a:spcPct val="20000"/>
              </a:spcBef>
              <a:buFont typeface="Arial"/>
              <a:buChar char="•"/>
              <a:defRPr sz="2900" kern="1200">
                <a:solidFill>
                  <a:schemeClr val="tx1"/>
                </a:solidFill>
                <a:latin typeface="+mn-lt"/>
                <a:ea typeface="+mn-ea"/>
                <a:cs typeface="+mn-cs"/>
              </a:defRPr>
            </a:lvl7pPr>
            <a:lvl8pPr marL="4898327" indent="-326555" algn="l" defTabSz="653110" rtl="0" eaLnBrk="1" latinLnBrk="0" hangingPunct="1">
              <a:spcBef>
                <a:spcPct val="20000"/>
              </a:spcBef>
              <a:buFont typeface="Arial"/>
              <a:buChar char="•"/>
              <a:defRPr sz="2900" kern="1200">
                <a:solidFill>
                  <a:schemeClr val="tx1"/>
                </a:solidFill>
                <a:latin typeface="+mn-lt"/>
                <a:ea typeface="+mn-ea"/>
                <a:cs typeface="+mn-cs"/>
              </a:defRPr>
            </a:lvl8pPr>
            <a:lvl9pPr marL="5551437" indent="-326555" algn="l" defTabSz="653110" rtl="0" eaLnBrk="1" latinLnBrk="0" hangingPunct="1">
              <a:spcBef>
                <a:spcPct val="20000"/>
              </a:spcBef>
              <a:buFont typeface="Arial"/>
              <a:buChar char="•"/>
              <a:defRPr sz="2900" kern="1200">
                <a:solidFill>
                  <a:schemeClr val="tx1"/>
                </a:solidFill>
                <a:latin typeface="+mn-lt"/>
                <a:ea typeface="+mn-ea"/>
                <a:cs typeface="+mn-cs"/>
              </a:defRPr>
            </a:lvl9pPr>
          </a:lstStyle>
          <a:p>
            <a:pPr fontAlgn="base"/>
            <a:r>
              <a:rPr lang="zh-CN" altLang="en-US" sz="2000" b="1" dirty="0">
                <a:latin typeface="Segoe UI"/>
                <a:cs typeface="Segoe UI"/>
              </a:rPr>
              <a:t>提供接口和工具供用户提交训练任务</a:t>
            </a:r>
            <a:endParaRPr lang="en-US" altLang="zh-CN" sz="2000" b="1" dirty="0">
              <a:latin typeface="Segoe UI"/>
              <a:cs typeface="Segoe UI"/>
            </a:endParaRPr>
          </a:p>
          <a:p>
            <a:pPr fontAlgn="base"/>
            <a:r>
              <a:rPr lang="zh-CN" altLang="en-US" sz="2000" b="1" dirty="0">
                <a:latin typeface="Segoe UI"/>
                <a:cs typeface="Segoe UI"/>
              </a:rPr>
              <a:t>提供文件管理系统管理训练所需的大数据</a:t>
            </a:r>
            <a:endParaRPr lang="en-US" altLang="zh-CN" sz="2000" b="1" dirty="0">
              <a:latin typeface="Segoe UI"/>
              <a:cs typeface="Segoe UI"/>
            </a:endParaRPr>
          </a:p>
          <a:p>
            <a:pPr fontAlgn="base"/>
            <a:r>
              <a:rPr lang="zh-CN" altLang="en-US" sz="2000" b="1" dirty="0">
                <a:latin typeface="Segoe UI"/>
                <a:cs typeface="Segoe UI"/>
              </a:rPr>
              <a:t>提供运行环境供</a:t>
            </a:r>
            <a:r>
              <a:rPr lang="en-US" altLang="zh-CN" sz="2000" b="1" dirty="0">
                <a:latin typeface="Segoe UI"/>
                <a:cs typeface="Segoe UI"/>
              </a:rPr>
              <a:t>Frameworks</a:t>
            </a:r>
            <a:r>
              <a:rPr lang="zh-CN" altLang="en-US" sz="2000" b="1" dirty="0">
                <a:latin typeface="Segoe UI"/>
                <a:cs typeface="Segoe UI"/>
              </a:rPr>
              <a:t>访问</a:t>
            </a:r>
            <a:endParaRPr lang="en-US" altLang="zh-CN" sz="2000" b="1" dirty="0">
              <a:latin typeface="Segoe UI"/>
              <a:cs typeface="Segoe UI"/>
            </a:endParaRPr>
          </a:p>
          <a:p>
            <a:pPr lvl="1" fontAlgn="base"/>
            <a:r>
              <a:rPr lang="zh-CN" altLang="en-US" sz="2000" dirty="0">
                <a:latin typeface="Segoe UI"/>
                <a:cs typeface="Segoe UI"/>
              </a:rPr>
              <a:t>计算资源：</a:t>
            </a:r>
            <a:r>
              <a:rPr lang="en-US" sz="2000" dirty="0">
                <a:latin typeface="Segoe UI"/>
                <a:cs typeface="Segoe UI"/>
              </a:rPr>
              <a:t>GPU/FPGA/ASIC​</a:t>
            </a:r>
          </a:p>
          <a:p>
            <a:pPr lvl="1" fontAlgn="base"/>
            <a:r>
              <a:rPr lang="zh-CN" altLang="en-US" sz="2000" dirty="0">
                <a:latin typeface="Segoe UI"/>
                <a:cs typeface="Segoe UI"/>
              </a:rPr>
              <a:t>网络资源： </a:t>
            </a:r>
            <a:r>
              <a:rPr lang="en-US" altLang="zh-CN" sz="2000" dirty="0">
                <a:latin typeface="Segoe UI"/>
                <a:cs typeface="Segoe UI"/>
              </a:rPr>
              <a:t>IB/RDMA</a:t>
            </a:r>
          </a:p>
          <a:p>
            <a:pPr lvl="1" fontAlgn="base"/>
            <a:r>
              <a:rPr lang="zh-CN" altLang="en-US" sz="2000" dirty="0">
                <a:latin typeface="Segoe UI"/>
                <a:cs typeface="Segoe UI"/>
              </a:rPr>
              <a:t>存储资源：</a:t>
            </a:r>
            <a:r>
              <a:rPr lang="en-US" altLang="zh-CN" sz="2000" dirty="0">
                <a:latin typeface="Segoe UI"/>
                <a:cs typeface="Segoe UI"/>
              </a:rPr>
              <a:t>HDFS/NFS</a:t>
            </a:r>
            <a:endParaRPr lang="en-US" altLang="zh-CN" sz="2000" b="1" dirty="0">
              <a:latin typeface="Segoe UI"/>
              <a:cs typeface="Segoe UI"/>
            </a:endParaRPr>
          </a:p>
          <a:p>
            <a:pPr fontAlgn="base"/>
            <a:r>
              <a:rPr lang="zh-CN" altLang="en-US" sz="2000" b="1" dirty="0">
                <a:latin typeface="Segoe UI"/>
                <a:cs typeface="Segoe UI"/>
              </a:rPr>
              <a:t>高效的调度算法</a:t>
            </a:r>
            <a:endParaRPr lang="en-US" altLang="zh-CN" sz="2000" b="1" dirty="0">
              <a:latin typeface="Segoe UI"/>
              <a:cs typeface="Segoe UI"/>
            </a:endParaRPr>
          </a:p>
          <a:p>
            <a:pPr lvl="1" fontAlgn="base"/>
            <a:r>
              <a:rPr lang="zh-CN" altLang="en-US" sz="2000" dirty="0">
                <a:latin typeface="Segoe UI"/>
                <a:cs typeface="Segoe UI"/>
              </a:rPr>
              <a:t>分配异构计算资源</a:t>
            </a:r>
            <a:endParaRPr lang="en-US" altLang="zh-CN" sz="2000" dirty="0">
              <a:latin typeface="Segoe UI"/>
              <a:cs typeface="Segoe UI"/>
            </a:endParaRPr>
          </a:p>
          <a:p>
            <a:pPr lvl="1" fontAlgn="base"/>
            <a:r>
              <a:rPr lang="zh-CN" altLang="en-US" sz="2000" dirty="0">
                <a:latin typeface="Segoe UI"/>
                <a:cs typeface="Segoe UI"/>
              </a:rPr>
              <a:t>错误恢复和容错管理</a:t>
            </a:r>
            <a:endParaRPr lang="en-US" altLang="zh-CN" sz="2000" dirty="0">
              <a:latin typeface="Segoe UI"/>
              <a:cs typeface="Segoe UI"/>
            </a:endParaRPr>
          </a:p>
          <a:p>
            <a:pPr fontAlgn="base"/>
            <a:r>
              <a:rPr lang="zh-CN" altLang="en-US" sz="2000" b="1" dirty="0">
                <a:latin typeface="Segoe UI"/>
                <a:cs typeface="Segoe UI"/>
              </a:rPr>
              <a:t>日志、性能监控系统</a:t>
            </a:r>
            <a:endParaRPr lang="en-US" sz="2000" b="1" dirty="0">
              <a:latin typeface="Segoe UI"/>
              <a:cs typeface="Segoe UI"/>
            </a:endParaRPr>
          </a:p>
          <a:p>
            <a:pPr fontAlgn="base"/>
            <a:r>
              <a:rPr lang="zh-CN" altLang="en-US" sz="2000" b="1" dirty="0">
                <a:latin typeface="Segoe UI"/>
                <a:cs typeface="Segoe UI"/>
              </a:rPr>
              <a:t>用户、安全管理</a:t>
            </a:r>
            <a:endParaRPr lang="en-US" sz="2000" b="1" dirty="0">
              <a:latin typeface="Segoe UI"/>
              <a:cs typeface="Segoe UI"/>
            </a:endParaRPr>
          </a:p>
        </p:txBody>
      </p:sp>
      <p:sp>
        <p:nvSpPr>
          <p:cNvPr id="8" name="Title 7">
            <a:extLst>
              <a:ext uri="{FF2B5EF4-FFF2-40B4-BE49-F238E27FC236}">
                <a16:creationId xmlns:a16="http://schemas.microsoft.com/office/drawing/2014/main" id="{F6EB49CF-3442-4F3E-8B01-73C4392D69AA}"/>
              </a:ext>
            </a:extLst>
          </p:cNvPr>
          <p:cNvSpPr>
            <a:spLocks noGrp="1"/>
          </p:cNvSpPr>
          <p:nvPr>
            <p:ph type="title"/>
          </p:nvPr>
        </p:nvSpPr>
        <p:spPr/>
        <p:txBody>
          <a:bodyPr/>
          <a:lstStyle/>
          <a:p>
            <a:r>
              <a:rPr lang="zh-CN" altLang="en-US" dirty="0"/>
              <a:t>一个基本的训练平台示例：</a:t>
            </a:r>
            <a:r>
              <a:rPr lang="en-US" altLang="zh-CN" dirty="0"/>
              <a:t>OpenPAI</a:t>
            </a:r>
            <a:endParaRPr lang="en-US" dirty="0"/>
          </a:p>
        </p:txBody>
      </p:sp>
    </p:spTree>
    <p:extLst>
      <p:ext uri="{BB962C8B-B14F-4D97-AF65-F5344CB8AC3E}">
        <p14:creationId xmlns:p14="http://schemas.microsoft.com/office/powerpoint/2010/main" val="6049903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7E697-F147-4B3F-80BE-D3B95C6256E5}"/>
              </a:ext>
            </a:extLst>
          </p:cNvPr>
          <p:cNvSpPr>
            <a:spLocks noGrp="1"/>
          </p:cNvSpPr>
          <p:nvPr>
            <p:ph type="title"/>
          </p:nvPr>
        </p:nvSpPr>
        <p:spPr/>
        <p:txBody>
          <a:bodyPr/>
          <a:lstStyle/>
          <a:p>
            <a:r>
              <a:rPr lang="zh-CN" altLang="en-US" dirty="0"/>
              <a:t>小结</a:t>
            </a:r>
            <a:endParaRPr lang="en-US" dirty="0"/>
          </a:p>
        </p:txBody>
      </p:sp>
      <p:sp>
        <p:nvSpPr>
          <p:cNvPr id="3" name="Content Placeholder 2">
            <a:extLst>
              <a:ext uri="{FF2B5EF4-FFF2-40B4-BE49-F238E27FC236}">
                <a16:creationId xmlns:a16="http://schemas.microsoft.com/office/drawing/2014/main" id="{C7FE2625-7E03-40BD-ACC5-A2FC02CD5267}"/>
              </a:ext>
            </a:extLst>
          </p:cNvPr>
          <p:cNvSpPr>
            <a:spLocks noGrp="1"/>
          </p:cNvSpPr>
          <p:nvPr>
            <p:ph idx="1"/>
          </p:nvPr>
        </p:nvSpPr>
        <p:spPr>
          <a:xfrm>
            <a:off x="584200" y="1435503"/>
            <a:ext cx="11018520" cy="3003899"/>
          </a:xfrm>
        </p:spPr>
        <p:txBody>
          <a:bodyPr/>
          <a:lstStyle/>
          <a:p>
            <a:r>
              <a:rPr lang="zh-CN" altLang="en-US" dirty="0"/>
              <a:t>框架、语言、编译、优化、调度等系统问题需要为深度学习重新思考与设计</a:t>
            </a:r>
            <a:endParaRPr lang="en-US" altLang="zh-CN" dirty="0"/>
          </a:p>
          <a:p>
            <a:pPr lvl="1"/>
            <a:r>
              <a:rPr lang="zh-CN" altLang="en-US"/>
              <a:t>哪些最先得到重视，哪些更具长远</a:t>
            </a:r>
            <a:r>
              <a:rPr lang="zh-CN" altLang="en-US" dirty="0"/>
              <a:t>影响</a:t>
            </a:r>
            <a:r>
              <a:rPr lang="zh-CN" altLang="en-US"/>
              <a:t>？</a:t>
            </a:r>
            <a:endParaRPr lang="en-US" altLang="zh-CN" dirty="0"/>
          </a:p>
          <a:p>
            <a:r>
              <a:rPr lang="zh-CN" altLang="en-US"/>
              <a:t>性能优化必须贯穿整个</a:t>
            </a:r>
            <a:r>
              <a:rPr lang="zh-CN" altLang="en-US" dirty="0"/>
              <a:t>系统栈</a:t>
            </a:r>
            <a:endParaRPr lang="en-US" altLang="zh-CN" dirty="0"/>
          </a:p>
          <a:p>
            <a:pPr lvl="1"/>
            <a:r>
              <a:rPr lang="zh-CN" altLang="en-US"/>
              <a:t>为什么性能优化</a:t>
            </a:r>
            <a:r>
              <a:rPr lang="zh-CN" altLang="en-US" dirty="0"/>
              <a:t>对深度学习系统如此重要？</a:t>
            </a:r>
            <a:endParaRPr lang="en-US" altLang="zh-CN" dirty="0"/>
          </a:p>
          <a:p>
            <a:r>
              <a:rPr lang="zh-CN" altLang="en-US" dirty="0"/>
              <a:t>后面的课程将依次介绍各个重要组成部分</a:t>
            </a:r>
            <a:endParaRPr lang="en-US" altLang="zh-CN"/>
          </a:p>
          <a:p>
            <a:pPr lvl="1"/>
            <a:r>
              <a:rPr lang="zh-CN" altLang="en-US" dirty="0"/>
              <a:t>相辅相成</a:t>
            </a:r>
            <a:endParaRPr lang="en-US" dirty="0"/>
          </a:p>
        </p:txBody>
      </p:sp>
      <p:sp>
        <p:nvSpPr>
          <p:cNvPr id="4" name="Slide Number Placeholder 3">
            <a:extLst>
              <a:ext uri="{FF2B5EF4-FFF2-40B4-BE49-F238E27FC236}">
                <a16:creationId xmlns:a16="http://schemas.microsoft.com/office/drawing/2014/main" id="{213A4696-FAEC-4D38-B6B5-1F3BB69C7907}"/>
              </a:ext>
            </a:extLst>
          </p:cNvPr>
          <p:cNvSpPr>
            <a:spLocks noGrp="1"/>
          </p:cNvSpPr>
          <p:nvPr>
            <p:ph type="sldNum" sz="quarter" idx="12"/>
          </p:nvPr>
        </p:nvSpPr>
        <p:spPr/>
        <p:txBody>
          <a:bodyPr/>
          <a:lstStyle/>
          <a:p>
            <a:fld id="{75405F3C-E1F1-4016-982B-CA91284A1E2D}" type="slidenum">
              <a:rPr lang="en-US" smtClean="0"/>
              <a:t>57</a:t>
            </a:fld>
            <a:endParaRPr lang="en-US"/>
          </a:p>
        </p:txBody>
      </p:sp>
    </p:spTree>
    <p:extLst>
      <p:ext uri="{BB962C8B-B14F-4D97-AF65-F5344CB8AC3E}">
        <p14:creationId xmlns:p14="http://schemas.microsoft.com/office/powerpoint/2010/main" val="1524135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934C-2F12-4EDB-8356-E672CDF53DD2}"/>
              </a:ext>
            </a:extLst>
          </p:cNvPr>
          <p:cNvSpPr>
            <a:spLocks noGrp="1"/>
          </p:cNvSpPr>
          <p:nvPr>
            <p:ph type="title"/>
          </p:nvPr>
        </p:nvSpPr>
        <p:spPr/>
        <p:txBody>
          <a:bodyPr/>
          <a:lstStyle/>
          <a:p>
            <a:r>
              <a:rPr lang="zh-CN" altLang="en-US" dirty="0"/>
              <a:t>课后作业</a:t>
            </a:r>
            <a:endParaRPr lang="en-US" dirty="0"/>
          </a:p>
        </p:txBody>
      </p:sp>
      <p:sp>
        <p:nvSpPr>
          <p:cNvPr id="3" name="Content Placeholder 2">
            <a:extLst>
              <a:ext uri="{FF2B5EF4-FFF2-40B4-BE49-F238E27FC236}">
                <a16:creationId xmlns:a16="http://schemas.microsoft.com/office/drawing/2014/main" id="{C215EFB8-5A37-4195-8644-18190F8E358A}"/>
              </a:ext>
            </a:extLst>
          </p:cNvPr>
          <p:cNvSpPr>
            <a:spLocks noGrp="1"/>
          </p:cNvSpPr>
          <p:nvPr>
            <p:ph idx="1"/>
          </p:nvPr>
        </p:nvSpPr>
        <p:spPr>
          <a:xfrm>
            <a:off x="584200" y="1435503"/>
            <a:ext cx="11018520" cy="800219"/>
          </a:xfrm>
        </p:spPr>
        <p:txBody>
          <a:bodyPr/>
          <a:lstStyle/>
          <a:p>
            <a:r>
              <a:rPr lang="zh-CN" altLang="en-US" dirty="0"/>
              <a:t>推荐补充阅读材料</a:t>
            </a:r>
            <a:endParaRPr lang="en-US" altLang="zh-CN" dirty="0"/>
          </a:p>
          <a:p>
            <a:pPr lvl="1"/>
            <a:endParaRPr lang="en-US" dirty="0"/>
          </a:p>
        </p:txBody>
      </p:sp>
      <p:sp>
        <p:nvSpPr>
          <p:cNvPr id="4" name="Slide Number Placeholder 3">
            <a:extLst>
              <a:ext uri="{FF2B5EF4-FFF2-40B4-BE49-F238E27FC236}">
                <a16:creationId xmlns:a16="http://schemas.microsoft.com/office/drawing/2014/main" id="{22E9BFAB-5D29-4AE6-9517-B3E9BD9BB62E}"/>
              </a:ext>
            </a:extLst>
          </p:cNvPr>
          <p:cNvSpPr>
            <a:spLocks noGrp="1"/>
          </p:cNvSpPr>
          <p:nvPr>
            <p:ph type="sldNum" sz="quarter" idx="12"/>
          </p:nvPr>
        </p:nvSpPr>
        <p:spPr/>
        <p:txBody>
          <a:bodyPr/>
          <a:lstStyle/>
          <a:p>
            <a:fld id="{75405F3C-E1F1-4016-982B-CA91284A1E2D}" type="slidenum">
              <a:rPr lang="en-US" smtClean="0"/>
              <a:t>58</a:t>
            </a:fld>
            <a:endParaRPr lang="en-US"/>
          </a:p>
        </p:txBody>
      </p:sp>
    </p:spTree>
    <p:extLst>
      <p:ext uri="{BB962C8B-B14F-4D97-AF65-F5344CB8AC3E}">
        <p14:creationId xmlns:p14="http://schemas.microsoft.com/office/powerpoint/2010/main" val="31592967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8B071-03F0-4416-994A-C83A82E14A21}"/>
              </a:ext>
            </a:extLst>
          </p:cNvPr>
          <p:cNvSpPr>
            <a:spLocks noGrp="1"/>
          </p:cNvSpPr>
          <p:nvPr>
            <p:ph type="title"/>
          </p:nvPr>
        </p:nvSpPr>
        <p:spPr/>
        <p:txBody>
          <a:bodyPr/>
          <a:lstStyle/>
          <a:p>
            <a:r>
              <a:rPr lang="en-US" dirty="0"/>
              <a:t>Lab 1 (for week 1, 2)</a:t>
            </a:r>
          </a:p>
        </p:txBody>
      </p:sp>
      <p:sp>
        <p:nvSpPr>
          <p:cNvPr id="3" name="Content Placeholder 2">
            <a:extLst>
              <a:ext uri="{FF2B5EF4-FFF2-40B4-BE49-F238E27FC236}">
                <a16:creationId xmlns:a16="http://schemas.microsoft.com/office/drawing/2014/main" id="{146609CB-6F23-4EA1-A7F1-AFF2120FACEA}"/>
              </a:ext>
            </a:extLst>
          </p:cNvPr>
          <p:cNvSpPr>
            <a:spLocks noGrp="1"/>
          </p:cNvSpPr>
          <p:nvPr>
            <p:ph idx="1"/>
          </p:nvPr>
        </p:nvSpPr>
        <p:spPr>
          <a:xfrm>
            <a:off x="584200" y="1435503"/>
            <a:ext cx="11018520" cy="3090077"/>
          </a:xfrm>
        </p:spPr>
        <p:txBody>
          <a:bodyPr/>
          <a:lstStyle/>
          <a:p>
            <a:pPr fontAlgn="base"/>
            <a:r>
              <a:rPr lang="en-US" b="1" dirty="0"/>
              <a:t>Purpose</a:t>
            </a:r>
          </a:p>
          <a:p>
            <a:pPr lvl="1" fontAlgn="base"/>
            <a:r>
              <a:rPr lang="en-US" dirty="0"/>
              <a:t>A simple throughout end-to-end AI example, from a system perspective </a:t>
            </a:r>
          </a:p>
          <a:p>
            <a:pPr lvl="1" fontAlgn="base"/>
            <a:r>
              <a:rPr lang="en-US" dirty="0"/>
              <a:t>Understand the systems from debugger info and system logs</a:t>
            </a:r>
          </a:p>
          <a:p>
            <a:pPr fontAlgn="base"/>
            <a:r>
              <a:rPr lang="en-US" b="1" dirty="0"/>
              <a:t>Get ready</a:t>
            </a:r>
          </a:p>
          <a:p>
            <a:pPr lvl="1" fontAlgn="base"/>
            <a:r>
              <a:rPr lang="en-US" dirty="0"/>
              <a:t>https://github.com/microsoft/ai-edu/ai-system/labs/1</a:t>
            </a:r>
            <a:endParaRPr lang="en-US" b="1" dirty="0"/>
          </a:p>
          <a:p>
            <a:pPr fontAlgn="base"/>
            <a:endParaRPr lang="en-US" dirty="0"/>
          </a:p>
          <a:p>
            <a:endParaRPr lang="en-US" dirty="0"/>
          </a:p>
        </p:txBody>
      </p:sp>
      <p:sp>
        <p:nvSpPr>
          <p:cNvPr id="4" name="Slide Number Placeholder 3">
            <a:extLst>
              <a:ext uri="{FF2B5EF4-FFF2-40B4-BE49-F238E27FC236}">
                <a16:creationId xmlns:a16="http://schemas.microsoft.com/office/drawing/2014/main" id="{370B5DA9-E941-4667-8F7F-7C368B3DABE3}"/>
              </a:ext>
            </a:extLst>
          </p:cNvPr>
          <p:cNvSpPr>
            <a:spLocks noGrp="1"/>
          </p:cNvSpPr>
          <p:nvPr>
            <p:ph type="sldNum" sz="quarter" idx="12"/>
          </p:nvPr>
        </p:nvSpPr>
        <p:spPr/>
        <p:txBody>
          <a:bodyPr/>
          <a:lstStyle/>
          <a:p>
            <a:fld id="{75405F3C-E1F1-4016-982B-CA91284A1E2D}" type="slidenum">
              <a:rPr lang="en-US" smtClean="0"/>
              <a:t>59</a:t>
            </a:fld>
            <a:endParaRPr lang="en-US"/>
          </a:p>
        </p:txBody>
      </p:sp>
    </p:spTree>
    <p:extLst>
      <p:ext uri="{BB962C8B-B14F-4D97-AF65-F5344CB8AC3E}">
        <p14:creationId xmlns:p14="http://schemas.microsoft.com/office/powerpoint/2010/main" val="286945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CDA6F-33BF-4718-ADEE-03EE00F817CB}"/>
              </a:ext>
            </a:extLst>
          </p:cNvPr>
          <p:cNvSpPr>
            <a:spLocks noGrp="1"/>
          </p:cNvSpPr>
          <p:nvPr>
            <p:ph type="title"/>
          </p:nvPr>
        </p:nvSpPr>
        <p:spPr/>
        <p:txBody>
          <a:bodyPr/>
          <a:lstStyle/>
          <a:p>
            <a:r>
              <a:rPr lang="zh-CN" altLang="en-US" dirty="0"/>
              <a:t>课程大纲 </a:t>
            </a:r>
            <a:r>
              <a:rPr lang="en-US" altLang="zh-CN" dirty="0"/>
              <a:t>– </a:t>
            </a:r>
            <a:r>
              <a:rPr lang="zh-CN" altLang="en-US" dirty="0"/>
              <a:t>基础知识</a:t>
            </a:r>
            <a:endParaRPr lang="en-US" dirty="0"/>
          </a:p>
        </p:txBody>
      </p:sp>
      <p:sp>
        <p:nvSpPr>
          <p:cNvPr id="3" name="Text Placeholder 2">
            <a:extLst>
              <a:ext uri="{FF2B5EF4-FFF2-40B4-BE49-F238E27FC236}">
                <a16:creationId xmlns:a16="http://schemas.microsoft.com/office/drawing/2014/main" id="{FF6F14A0-B877-4F1E-8B8C-7F2FBB33CF19}"/>
              </a:ext>
            </a:extLst>
          </p:cNvPr>
          <p:cNvSpPr>
            <a:spLocks noGrp="1"/>
          </p:cNvSpPr>
          <p:nvPr>
            <p:ph type="body" sz="quarter" idx="10"/>
          </p:nvPr>
        </p:nvSpPr>
        <p:spPr/>
        <p:txBody>
          <a:bodyPr/>
          <a:lstStyle/>
          <a:p>
            <a:endParaRPr lang="en-US" dirty="0"/>
          </a:p>
        </p:txBody>
      </p:sp>
      <p:graphicFrame>
        <p:nvGraphicFramePr>
          <p:cNvPr id="5" name="Table 4">
            <a:extLst>
              <a:ext uri="{FF2B5EF4-FFF2-40B4-BE49-F238E27FC236}">
                <a16:creationId xmlns:a16="http://schemas.microsoft.com/office/drawing/2014/main" id="{F91B3227-C740-4459-B839-5F335827191A}"/>
              </a:ext>
            </a:extLst>
          </p:cNvPr>
          <p:cNvGraphicFramePr>
            <a:graphicFrameLocks noGrp="1"/>
          </p:cNvGraphicFramePr>
          <p:nvPr>
            <p:extLst>
              <p:ext uri="{D42A27DB-BD31-4B8C-83A1-F6EECF244321}">
                <p14:modId xmlns:p14="http://schemas.microsoft.com/office/powerpoint/2010/main" val="3607984246"/>
              </p:ext>
            </p:extLst>
          </p:nvPr>
        </p:nvGraphicFramePr>
        <p:xfrm>
          <a:off x="584200" y="1435496"/>
          <a:ext cx="11018520" cy="4965303"/>
        </p:xfrm>
        <a:graphic>
          <a:graphicData uri="http://schemas.openxmlformats.org/drawingml/2006/table">
            <a:tbl>
              <a:tblPr firstRow="1" firstCol="1" bandRow="1">
                <a:tableStyleId>{B301B821-A1FF-4177-AEE7-76D212191A09}</a:tableStyleId>
              </a:tblPr>
              <a:tblGrid>
                <a:gridCol w="666355">
                  <a:extLst>
                    <a:ext uri="{9D8B030D-6E8A-4147-A177-3AD203B41FA5}">
                      <a16:colId xmlns:a16="http://schemas.microsoft.com/office/drawing/2014/main" val="114978057"/>
                    </a:ext>
                  </a:extLst>
                </a:gridCol>
                <a:gridCol w="4258231">
                  <a:extLst>
                    <a:ext uri="{9D8B030D-6E8A-4147-A177-3AD203B41FA5}">
                      <a16:colId xmlns:a16="http://schemas.microsoft.com/office/drawing/2014/main" val="1412761817"/>
                    </a:ext>
                  </a:extLst>
                </a:gridCol>
                <a:gridCol w="6093934">
                  <a:extLst>
                    <a:ext uri="{9D8B030D-6E8A-4147-A177-3AD203B41FA5}">
                      <a16:colId xmlns:a16="http://schemas.microsoft.com/office/drawing/2014/main" val="1029765569"/>
                    </a:ext>
                  </a:extLst>
                </a:gridCol>
              </a:tblGrid>
              <a:tr h="238141">
                <a:tc>
                  <a:txBody>
                    <a:bodyPr/>
                    <a:lstStyle/>
                    <a:p>
                      <a:pPr fontAlgn="base">
                        <a:spcAft>
                          <a:spcPts val="0"/>
                        </a:spcAft>
                      </a:pPr>
                      <a:r>
                        <a:rPr lang="zh-CN" sz="1400" dirty="0">
                          <a:effectLst/>
                        </a:rPr>
                        <a:t>课程</a:t>
                      </a:r>
                      <a:r>
                        <a:rPr lang="en-US" sz="1400" dirty="0">
                          <a:effectLst/>
                        </a:rPr>
                        <a:t> </a:t>
                      </a:r>
                      <a:endParaRPr lang="en-US" sz="1400" dirty="0">
                        <a:effectLst/>
                        <a:latin typeface="宋体" panose="02010600030101010101" pitchFamily="2" charset="-122"/>
                        <a:ea typeface="宋体" panose="02010600030101010101" pitchFamily="2" charset="-122"/>
                        <a:cs typeface="宋体" panose="02010600030101010101" pitchFamily="2" charset="-122"/>
                      </a:endParaRPr>
                    </a:p>
                  </a:txBody>
                  <a:tcPr marL="4436" marR="4436" marT="4436" marB="4436" anchor="ctr"/>
                </a:tc>
                <a:tc>
                  <a:txBody>
                    <a:bodyPr/>
                    <a:lstStyle/>
                    <a:p>
                      <a:pPr fontAlgn="base">
                        <a:spcAft>
                          <a:spcPts val="0"/>
                        </a:spcAft>
                      </a:pPr>
                      <a:r>
                        <a:rPr lang="zh-CN" sz="1400" dirty="0">
                          <a:effectLst/>
                        </a:rPr>
                        <a:t>讲义名称</a:t>
                      </a:r>
                      <a:r>
                        <a:rPr lang="en-US" sz="1400" dirty="0">
                          <a:effectLst/>
                        </a:rPr>
                        <a:t> </a:t>
                      </a:r>
                      <a:endParaRPr lang="en-US" sz="1400" dirty="0">
                        <a:effectLst/>
                        <a:latin typeface="宋体" panose="02010600030101010101" pitchFamily="2" charset="-122"/>
                        <a:ea typeface="宋体" panose="02010600030101010101" pitchFamily="2" charset="-122"/>
                        <a:cs typeface="宋体" panose="02010600030101010101" pitchFamily="2" charset="-122"/>
                      </a:endParaRPr>
                    </a:p>
                  </a:txBody>
                  <a:tcPr marL="4436" marR="4436" marT="4436" marB="4436" anchor="ctr"/>
                </a:tc>
                <a:tc>
                  <a:txBody>
                    <a:bodyPr/>
                    <a:lstStyle/>
                    <a:p>
                      <a:pPr fontAlgn="base">
                        <a:spcAft>
                          <a:spcPts val="0"/>
                        </a:spcAft>
                      </a:pPr>
                      <a:r>
                        <a:rPr lang="zh-CN" sz="1400">
                          <a:effectLst/>
                        </a:rPr>
                        <a:t>备注</a:t>
                      </a:r>
                      <a:r>
                        <a:rPr lang="en-US" sz="1400">
                          <a:effectLst/>
                        </a:rPr>
                        <a:t> </a:t>
                      </a:r>
                      <a:endParaRPr lang="en-US" sz="1400">
                        <a:effectLst/>
                        <a:latin typeface="宋体" panose="02010600030101010101" pitchFamily="2" charset="-122"/>
                        <a:ea typeface="宋体" panose="02010600030101010101" pitchFamily="2" charset="-122"/>
                        <a:cs typeface="宋体" panose="02010600030101010101" pitchFamily="2" charset="-122"/>
                      </a:endParaRPr>
                    </a:p>
                  </a:txBody>
                  <a:tcPr marL="4436" marR="4436" marT="4436" marB="4436" anchor="ctr"/>
                </a:tc>
                <a:extLst>
                  <a:ext uri="{0D108BD9-81ED-4DB2-BD59-A6C34878D82A}">
                    <a16:rowId xmlns:a16="http://schemas.microsoft.com/office/drawing/2014/main" val="2826036930"/>
                  </a:ext>
                </a:extLst>
              </a:tr>
              <a:tr h="238141">
                <a:tc>
                  <a:txBody>
                    <a:bodyPr/>
                    <a:lstStyle/>
                    <a:p>
                      <a:pPr fontAlgn="base">
                        <a:spcAft>
                          <a:spcPts val="0"/>
                        </a:spcAft>
                      </a:pPr>
                      <a:r>
                        <a:rPr lang="en-US" sz="1400">
                          <a:effectLst/>
                        </a:rPr>
                        <a:t>1 </a:t>
                      </a:r>
                      <a:endParaRPr lang="en-US" sz="1400">
                        <a:effectLst/>
                        <a:latin typeface="宋体" panose="02010600030101010101" pitchFamily="2" charset="-122"/>
                        <a:ea typeface="宋体" panose="02010600030101010101" pitchFamily="2" charset="-122"/>
                        <a:cs typeface="宋体" panose="02010600030101010101" pitchFamily="2" charset="-122"/>
                      </a:endParaRPr>
                    </a:p>
                  </a:txBody>
                  <a:tcPr marL="4436" marR="4436" marT="4436" marB="4436" anchor="ctr"/>
                </a:tc>
                <a:tc>
                  <a:txBody>
                    <a:bodyPr/>
                    <a:lstStyle/>
                    <a:p>
                      <a:pPr fontAlgn="base">
                        <a:spcAft>
                          <a:spcPts val="0"/>
                        </a:spcAft>
                      </a:pPr>
                      <a:r>
                        <a:rPr lang="zh-CN" sz="1400" dirty="0">
                          <a:effectLst/>
                        </a:rPr>
                        <a:t>课程介绍</a:t>
                      </a:r>
                      <a:r>
                        <a:rPr lang="en-US" sz="1400" dirty="0">
                          <a:effectLst/>
                        </a:rPr>
                        <a:t> </a:t>
                      </a:r>
                      <a:endParaRPr lang="en-US" sz="1400" dirty="0">
                        <a:effectLst/>
                        <a:latin typeface="宋体" panose="02010600030101010101" pitchFamily="2" charset="-122"/>
                        <a:ea typeface="宋体" panose="02010600030101010101" pitchFamily="2" charset="-122"/>
                        <a:cs typeface="宋体" panose="02010600030101010101" pitchFamily="2" charset="-122"/>
                      </a:endParaRPr>
                    </a:p>
                  </a:txBody>
                  <a:tcPr marL="4436" marR="4436" marT="4436" marB="4436" anchor="ctr"/>
                </a:tc>
                <a:tc>
                  <a:txBody>
                    <a:bodyPr/>
                    <a:lstStyle/>
                    <a:p>
                      <a:pPr fontAlgn="base">
                        <a:spcAft>
                          <a:spcPts val="0"/>
                        </a:spcAft>
                      </a:pPr>
                      <a:r>
                        <a:rPr lang="en-US" sz="1400">
                          <a:effectLst/>
                        </a:rPr>
                        <a:t>Overview and system/AI basics </a:t>
                      </a:r>
                      <a:endParaRPr lang="en-US" sz="1400">
                        <a:effectLst/>
                        <a:latin typeface="宋体" panose="02010600030101010101" pitchFamily="2" charset="-122"/>
                        <a:ea typeface="宋体" panose="02010600030101010101" pitchFamily="2" charset="-122"/>
                        <a:cs typeface="宋体" panose="02010600030101010101" pitchFamily="2" charset="-122"/>
                      </a:endParaRPr>
                    </a:p>
                  </a:txBody>
                  <a:tcPr marL="4436" marR="4436" marT="4436" marB="4436" anchor="ctr"/>
                </a:tc>
                <a:extLst>
                  <a:ext uri="{0D108BD9-81ED-4DB2-BD59-A6C34878D82A}">
                    <a16:rowId xmlns:a16="http://schemas.microsoft.com/office/drawing/2014/main" val="3144341856"/>
                  </a:ext>
                </a:extLst>
              </a:tr>
              <a:tr h="672300">
                <a:tc>
                  <a:txBody>
                    <a:bodyPr/>
                    <a:lstStyle/>
                    <a:p>
                      <a:pPr fontAlgn="base">
                        <a:spcAft>
                          <a:spcPts val="0"/>
                        </a:spcAft>
                      </a:pPr>
                      <a:r>
                        <a:rPr lang="en-US" sz="1400">
                          <a:effectLst/>
                        </a:rPr>
                        <a:t>2 </a:t>
                      </a:r>
                      <a:endParaRPr lang="en-US" sz="1400">
                        <a:effectLst/>
                        <a:latin typeface="宋体" panose="02010600030101010101" pitchFamily="2" charset="-122"/>
                        <a:ea typeface="宋体" panose="02010600030101010101" pitchFamily="2" charset="-122"/>
                        <a:cs typeface="宋体" panose="02010600030101010101" pitchFamily="2" charset="-122"/>
                      </a:endParaRPr>
                    </a:p>
                  </a:txBody>
                  <a:tcPr marL="4436" marR="4436" marT="4436" marB="4436" anchor="ctr"/>
                </a:tc>
                <a:tc>
                  <a:txBody>
                    <a:bodyPr/>
                    <a:lstStyle/>
                    <a:p>
                      <a:pPr fontAlgn="base">
                        <a:spcAft>
                          <a:spcPts val="0"/>
                        </a:spcAft>
                      </a:pPr>
                      <a:r>
                        <a:rPr lang="zh-CN" sz="1400" dirty="0">
                          <a:effectLst/>
                        </a:rPr>
                        <a:t>人工智能系统概述</a:t>
                      </a:r>
                      <a:r>
                        <a:rPr lang="en-US" sz="1400" dirty="0">
                          <a:effectLst/>
                        </a:rPr>
                        <a:t> </a:t>
                      </a:r>
                    </a:p>
                    <a:p>
                      <a:pPr fontAlgn="base">
                        <a:spcAft>
                          <a:spcPts val="0"/>
                        </a:spcAft>
                      </a:pPr>
                      <a:r>
                        <a:rPr lang="en-US" sz="1400" dirty="0">
                          <a:effectLst/>
                        </a:rPr>
                        <a:t>System perspective of System for AI </a:t>
                      </a:r>
                      <a:endParaRPr lang="en-US" sz="1400" dirty="0">
                        <a:effectLst/>
                        <a:latin typeface="宋体" panose="02010600030101010101" pitchFamily="2" charset="-122"/>
                        <a:ea typeface="宋体" panose="02010600030101010101" pitchFamily="2" charset="-122"/>
                        <a:cs typeface="宋体" panose="02010600030101010101" pitchFamily="2" charset="-122"/>
                      </a:endParaRPr>
                    </a:p>
                  </a:txBody>
                  <a:tcPr marL="4436" marR="4436" marT="4436" marB="4436" anchor="ctr"/>
                </a:tc>
                <a:tc>
                  <a:txBody>
                    <a:bodyPr/>
                    <a:lstStyle/>
                    <a:p>
                      <a:pPr fontAlgn="base">
                        <a:spcAft>
                          <a:spcPts val="0"/>
                        </a:spcAft>
                      </a:pPr>
                      <a:r>
                        <a:rPr lang="en-US" sz="1400" dirty="0">
                          <a:effectLst/>
                        </a:rPr>
                        <a:t>System for AI: a historic view; Fundamentals of neural networks; Fundamentals of System for AI </a:t>
                      </a:r>
                      <a:endParaRPr lang="en-US" sz="1400" dirty="0">
                        <a:effectLst/>
                        <a:latin typeface="宋体" panose="02010600030101010101" pitchFamily="2" charset="-122"/>
                        <a:ea typeface="宋体" panose="02010600030101010101" pitchFamily="2" charset="-122"/>
                        <a:cs typeface="宋体" panose="02010600030101010101" pitchFamily="2" charset="-122"/>
                      </a:endParaRPr>
                    </a:p>
                  </a:txBody>
                  <a:tcPr marL="4436" marR="4436" marT="4436" marB="4436" anchor="ctr"/>
                </a:tc>
                <a:extLst>
                  <a:ext uri="{0D108BD9-81ED-4DB2-BD59-A6C34878D82A}">
                    <a16:rowId xmlns:a16="http://schemas.microsoft.com/office/drawing/2014/main" val="2997345086"/>
                  </a:ext>
                </a:extLst>
              </a:tr>
              <a:tr h="672300">
                <a:tc>
                  <a:txBody>
                    <a:bodyPr/>
                    <a:lstStyle/>
                    <a:p>
                      <a:pPr fontAlgn="base">
                        <a:spcAft>
                          <a:spcPts val="0"/>
                        </a:spcAft>
                      </a:pPr>
                      <a:r>
                        <a:rPr lang="en-US" sz="1400" dirty="0">
                          <a:effectLst/>
                        </a:rPr>
                        <a:t>3 </a:t>
                      </a:r>
                      <a:endParaRPr lang="en-US" sz="1400" dirty="0">
                        <a:effectLst/>
                        <a:latin typeface="宋体" panose="02010600030101010101" pitchFamily="2" charset="-122"/>
                        <a:ea typeface="宋体" panose="02010600030101010101" pitchFamily="2" charset="-122"/>
                        <a:cs typeface="宋体" panose="02010600030101010101" pitchFamily="2" charset="-122"/>
                      </a:endParaRPr>
                    </a:p>
                  </a:txBody>
                  <a:tcPr marL="4436" marR="4436" marT="4436" marB="4436" anchor="ctr"/>
                </a:tc>
                <a:tc>
                  <a:txBody>
                    <a:bodyPr/>
                    <a:lstStyle/>
                    <a:p>
                      <a:pPr fontAlgn="base">
                        <a:spcAft>
                          <a:spcPts val="0"/>
                        </a:spcAft>
                      </a:pPr>
                      <a:r>
                        <a:rPr lang="zh-CN" sz="1400">
                          <a:effectLst/>
                        </a:rPr>
                        <a:t>深度神经网络计算框架基础</a:t>
                      </a:r>
                      <a:r>
                        <a:rPr lang="en-US" sz="1400">
                          <a:effectLst/>
                        </a:rPr>
                        <a:t> </a:t>
                      </a:r>
                    </a:p>
                    <a:p>
                      <a:pPr fontAlgn="base">
                        <a:spcAft>
                          <a:spcPts val="0"/>
                        </a:spcAft>
                      </a:pPr>
                      <a:r>
                        <a:rPr lang="en-US" sz="1400">
                          <a:effectLst/>
                        </a:rPr>
                        <a:t>Computation frameworks for DNN </a:t>
                      </a:r>
                      <a:endParaRPr lang="en-US" sz="1400">
                        <a:effectLst/>
                        <a:latin typeface="宋体" panose="02010600030101010101" pitchFamily="2" charset="-122"/>
                        <a:ea typeface="宋体" panose="02010600030101010101" pitchFamily="2" charset="-122"/>
                        <a:cs typeface="宋体" panose="02010600030101010101" pitchFamily="2" charset="-122"/>
                      </a:endParaRPr>
                    </a:p>
                  </a:txBody>
                  <a:tcPr marL="4436" marR="4436" marT="4436" marB="4436" anchor="ctr"/>
                </a:tc>
                <a:tc>
                  <a:txBody>
                    <a:bodyPr/>
                    <a:lstStyle/>
                    <a:p>
                      <a:pPr fontAlgn="base">
                        <a:spcAft>
                          <a:spcPts val="0"/>
                        </a:spcAft>
                      </a:pPr>
                      <a:r>
                        <a:rPr lang="en-US" sz="1400">
                          <a:effectLst/>
                        </a:rPr>
                        <a:t>Backprop and AD, Tensor, DAG, Execution graph </a:t>
                      </a:r>
                    </a:p>
                    <a:p>
                      <a:pPr fontAlgn="base">
                        <a:spcAft>
                          <a:spcPts val="0"/>
                        </a:spcAft>
                      </a:pPr>
                      <a:r>
                        <a:rPr lang="en-US" sz="1400">
                          <a:effectLst/>
                        </a:rPr>
                        <a:t>Papers and systems: PyTorch, TensorFlow </a:t>
                      </a:r>
                      <a:endParaRPr lang="en-US" sz="1400">
                        <a:effectLst/>
                        <a:latin typeface="宋体" panose="02010600030101010101" pitchFamily="2" charset="-122"/>
                        <a:ea typeface="宋体" panose="02010600030101010101" pitchFamily="2" charset="-122"/>
                        <a:cs typeface="宋体" panose="02010600030101010101" pitchFamily="2" charset="-122"/>
                      </a:endParaRPr>
                    </a:p>
                  </a:txBody>
                  <a:tcPr marL="4436" marR="4436" marT="4436" marB="4436" anchor="ctr"/>
                </a:tc>
                <a:extLst>
                  <a:ext uri="{0D108BD9-81ED-4DB2-BD59-A6C34878D82A}">
                    <a16:rowId xmlns:a16="http://schemas.microsoft.com/office/drawing/2014/main" val="3279491966"/>
                  </a:ext>
                </a:extLst>
              </a:tr>
              <a:tr h="672300">
                <a:tc>
                  <a:txBody>
                    <a:bodyPr/>
                    <a:lstStyle/>
                    <a:p>
                      <a:pPr fontAlgn="base">
                        <a:spcAft>
                          <a:spcPts val="0"/>
                        </a:spcAft>
                      </a:pPr>
                      <a:r>
                        <a:rPr lang="en-US" sz="1400">
                          <a:effectLst/>
                        </a:rPr>
                        <a:t>4 </a:t>
                      </a:r>
                      <a:endParaRPr lang="en-US" sz="1400">
                        <a:effectLst/>
                        <a:latin typeface="宋体" panose="02010600030101010101" pitchFamily="2" charset="-122"/>
                        <a:ea typeface="宋体" panose="02010600030101010101" pitchFamily="2" charset="-122"/>
                        <a:cs typeface="宋体" panose="02010600030101010101" pitchFamily="2" charset="-122"/>
                      </a:endParaRPr>
                    </a:p>
                  </a:txBody>
                  <a:tcPr marL="4436" marR="4436" marT="4436" marB="4436" anchor="ctr"/>
                </a:tc>
                <a:tc>
                  <a:txBody>
                    <a:bodyPr/>
                    <a:lstStyle/>
                    <a:p>
                      <a:pPr fontAlgn="base">
                        <a:spcAft>
                          <a:spcPts val="0"/>
                        </a:spcAft>
                      </a:pPr>
                      <a:r>
                        <a:rPr lang="zh-CN" sz="1400">
                          <a:effectLst/>
                        </a:rPr>
                        <a:t>矩阵运算与计算机体系结构</a:t>
                      </a:r>
                      <a:r>
                        <a:rPr lang="en-US" sz="1400">
                          <a:effectLst/>
                        </a:rPr>
                        <a:t> </a:t>
                      </a:r>
                    </a:p>
                    <a:p>
                      <a:pPr fontAlgn="base">
                        <a:spcAft>
                          <a:spcPts val="0"/>
                        </a:spcAft>
                      </a:pPr>
                      <a:r>
                        <a:rPr lang="en-US" sz="1400">
                          <a:effectLst/>
                        </a:rPr>
                        <a:t>Computer architecture for Matrix computation </a:t>
                      </a:r>
                      <a:endParaRPr lang="en-US" sz="1400">
                        <a:effectLst/>
                        <a:latin typeface="宋体" panose="02010600030101010101" pitchFamily="2" charset="-122"/>
                        <a:ea typeface="宋体" panose="02010600030101010101" pitchFamily="2" charset="-122"/>
                        <a:cs typeface="宋体" panose="02010600030101010101" pitchFamily="2" charset="-122"/>
                      </a:endParaRPr>
                    </a:p>
                  </a:txBody>
                  <a:tcPr marL="4436" marR="4436" marT="4436" marB="4436" anchor="ctr"/>
                </a:tc>
                <a:tc>
                  <a:txBody>
                    <a:bodyPr/>
                    <a:lstStyle/>
                    <a:p>
                      <a:pPr fontAlgn="base">
                        <a:spcAft>
                          <a:spcPts val="0"/>
                        </a:spcAft>
                      </a:pPr>
                      <a:r>
                        <a:rPr lang="en-US" sz="1400">
                          <a:effectLst/>
                        </a:rPr>
                        <a:t>Matrix computation, CPU/SIMD, GPGPU, ASIC/TPU </a:t>
                      </a:r>
                    </a:p>
                    <a:p>
                      <a:pPr fontAlgn="base">
                        <a:spcAft>
                          <a:spcPts val="0"/>
                        </a:spcAft>
                      </a:pPr>
                      <a:r>
                        <a:rPr lang="en-US" sz="1400">
                          <a:effectLst/>
                        </a:rPr>
                        <a:t>Papers and systems: Blas, TPU </a:t>
                      </a:r>
                      <a:endParaRPr lang="en-US" sz="1400">
                        <a:effectLst/>
                        <a:latin typeface="宋体" panose="02010600030101010101" pitchFamily="2" charset="-122"/>
                        <a:ea typeface="宋体" panose="02010600030101010101" pitchFamily="2" charset="-122"/>
                        <a:cs typeface="宋体" panose="02010600030101010101" pitchFamily="2" charset="-122"/>
                      </a:endParaRPr>
                    </a:p>
                  </a:txBody>
                  <a:tcPr marL="4436" marR="4436" marT="4436" marB="4436" anchor="ctr"/>
                </a:tc>
                <a:extLst>
                  <a:ext uri="{0D108BD9-81ED-4DB2-BD59-A6C34878D82A}">
                    <a16:rowId xmlns:a16="http://schemas.microsoft.com/office/drawing/2014/main" val="2391451865"/>
                  </a:ext>
                </a:extLst>
              </a:tr>
              <a:tr h="672300">
                <a:tc>
                  <a:txBody>
                    <a:bodyPr/>
                    <a:lstStyle/>
                    <a:p>
                      <a:pPr fontAlgn="base">
                        <a:spcAft>
                          <a:spcPts val="0"/>
                        </a:spcAft>
                      </a:pPr>
                      <a:r>
                        <a:rPr lang="en-US" sz="1400">
                          <a:effectLst/>
                        </a:rPr>
                        <a:t>5 </a:t>
                      </a:r>
                      <a:endParaRPr lang="en-US" sz="1400">
                        <a:effectLst/>
                        <a:latin typeface="宋体" panose="02010600030101010101" pitchFamily="2" charset="-122"/>
                        <a:ea typeface="宋体" panose="02010600030101010101" pitchFamily="2" charset="-122"/>
                        <a:cs typeface="宋体" panose="02010600030101010101" pitchFamily="2" charset="-122"/>
                      </a:endParaRPr>
                    </a:p>
                  </a:txBody>
                  <a:tcPr marL="4436" marR="4436" marT="4436" marB="4436" anchor="ctr"/>
                </a:tc>
                <a:tc>
                  <a:txBody>
                    <a:bodyPr/>
                    <a:lstStyle/>
                    <a:p>
                      <a:pPr fontAlgn="base">
                        <a:spcAft>
                          <a:spcPts val="0"/>
                        </a:spcAft>
                      </a:pPr>
                      <a:r>
                        <a:rPr lang="zh-CN" sz="1400" dirty="0">
                          <a:effectLst/>
                        </a:rPr>
                        <a:t>分布式训练算法</a:t>
                      </a:r>
                      <a:r>
                        <a:rPr lang="en-US" sz="1400" dirty="0">
                          <a:effectLst/>
                        </a:rPr>
                        <a:t> </a:t>
                      </a:r>
                    </a:p>
                    <a:p>
                      <a:pPr fontAlgn="base">
                        <a:spcAft>
                          <a:spcPts val="0"/>
                        </a:spcAft>
                      </a:pPr>
                      <a:r>
                        <a:rPr lang="en-US" sz="1400" dirty="0">
                          <a:effectLst/>
                        </a:rPr>
                        <a:t>Distributed training algorithms </a:t>
                      </a:r>
                      <a:endParaRPr lang="en-US" sz="1400" dirty="0">
                        <a:effectLst/>
                        <a:latin typeface="宋体" panose="02010600030101010101" pitchFamily="2" charset="-122"/>
                        <a:ea typeface="宋体" panose="02010600030101010101" pitchFamily="2" charset="-122"/>
                        <a:cs typeface="宋体" panose="02010600030101010101" pitchFamily="2" charset="-122"/>
                      </a:endParaRPr>
                    </a:p>
                  </a:txBody>
                  <a:tcPr marL="4436" marR="4436" marT="4436" marB="4436" anchor="ctr"/>
                </a:tc>
                <a:tc>
                  <a:txBody>
                    <a:bodyPr/>
                    <a:lstStyle/>
                    <a:p>
                      <a:pPr fontAlgn="base">
                        <a:spcAft>
                          <a:spcPts val="0"/>
                        </a:spcAft>
                      </a:pPr>
                      <a:r>
                        <a:rPr lang="en-US" sz="1400">
                          <a:effectLst/>
                        </a:rPr>
                        <a:t>Data parallelism, model parallelism, distributed SGD </a:t>
                      </a:r>
                    </a:p>
                    <a:p>
                      <a:pPr fontAlgn="base">
                        <a:spcAft>
                          <a:spcPts val="0"/>
                        </a:spcAft>
                      </a:pPr>
                      <a:r>
                        <a:rPr lang="en-US" sz="1400">
                          <a:effectLst/>
                        </a:rPr>
                        <a:t>Papers and systems: </a:t>
                      </a:r>
                      <a:endParaRPr lang="en-US" sz="1400">
                        <a:effectLst/>
                        <a:latin typeface="宋体" panose="02010600030101010101" pitchFamily="2" charset="-122"/>
                        <a:ea typeface="宋体" panose="02010600030101010101" pitchFamily="2" charset="-122"/>
                        <a:cs typeface="宋体" panose="02010600030101010101" pitchFamily="2" charset="-122"/>
                      </a:endParaRPr>
                    </a:p>
                  </a:txBody>
                  <a:tcPr marL="4436" marR="4436" marT="4436" marB="4436" anchor="ctr"/>
                </a:tc>
                <a:extLst>
                  <a:ext uri="{0D108BD9-81ED-4DB2-BD59-A6C34878D82A}">
                    <a16:rowId xmlns:a16="http://schemas.microsoft.com/office/drawing/2014/main" val="959100545"/>
                  </a:ext>
                </a:extLst>
              </a:tr>
              <a:tr h="455221">
                <a:tc>
                  <a:txBody>
                    <a:bodyPr/>
                    <a:lstStyle/>
                    <a:p>
                      <a:pPr fontAlgn="base">
                        <a:spcAft>
                          <a:spcPts val="0"/>
                        </a:spcAft>
                      </a:pPr>
                      <a:r>
                        <a:rPr lang="en-US" sz="1400">
                          <a:effectLst/>
                        </a:rPr>
                        <a:t>6 </a:t>
                      </a:r>
                      <a:endParaRPr lang="en-US" sz="1400">
                        <a:effectLst/>
                        <a:latin typeface="宋体" panose="02010600030101010101" pitchFamily="2" charset="-122"/>
                        <a:ea typeface="宋体" panose="02010600030101010101" pitchFamily="2" charset="-122"/>
                        <a:cs typeface="宋体" panose="02010600030101010101" pitchFamily="2" charset="-122"/>
                      </a:endParaRPr>
                    </a:p>
                  </a:txBody>
                  <a:tcPr marL="4436" marR="4436" marT="4436" marB="4436" anchor="ctr"/>
                </a:tc>
                <a:tc>
                  <a:txBody>
                    <a:bodyPr/>
                    <a:lstStyle/>
                    <a:p>
                      <a:pPr fontAlgn="base">
                        <a:spcAft>
                          <a:spcPts val="0"/>
                        </a:spcAft>
                      </a:pPr>
                      <a:r>
                        <a:rPr lang="zh-CN" sz="1400" dirty="0">
                          <a:effectLst/>
                        </a:rPr>
                        <a:t>分布式训练系统</a:t>
                      </a:r>
                      <a:r>
                        <a:rPr lang="en-US" sz="1400" dirty="0">
                          <a:effectLst/>
                        </a:rPr>
                        <a:t> </a:t>
                      </a:r>
                    </a:p>
                    <a:p>
                      <a:pPr fontAlgn="base">
                        <a:spcAft>
                          <a:spcPts val="0"/>
                        </a:spcAft>
                      </a:pPr>
                      <a:r>
                        <a:rPr lang="en-US" sz="1400" dirty="0">
                          <a:effectLst/>
                        </a:rPr>
                        <a:t>Distributed training systems </a:t>
                      </a:r>
                      <a:endParaRPr lang="en-US" sz="1400" dirty="0">
                        <a:effectLst/>
                        <a:latin typeface="宋体" panose="02010600030101010101" pitchFamily="2" charset="-122"/>
                        <a:ea typeface="宋体" panose="02010600030101010101" pitchFamily="2" charset="-122"/>
                        <a:cs typeface="宋体" panose="02010600030101010101" pitchFamily="2" charset="-122"/>
                      </a:endParaRPr>
                    </a:p>
                  </a:txBody>
                  <a:tcPr marL="4436" marR="4436" marT="4436" marB="4436" anchor="ctr"/>
                </a:tc>
                <a:tc>
                  <a:txBody>
                    <a:bodyPr/>
                    <a:lstStyle/>
                    <a:p>
                      <a:pPr fontAlgn="base">
                        <a:spcAft>
                          <a:spcPts val="0"/>
                        </a:spcAft>
                      </a:pPr>
                      <a:r>
                        <a:rPr lang="en-US" sz="1400">
                          <a:effectLst/>
                        </a:rPr>
                        <a:t>MPI, parameter servers, all-reduce, RDMA </a:t>
                      </a:r>
                    </a:p>
                    <a:p>
                      <a:pPr fontAlgn="base">
                        <a:spcAft>
                          <a:spcPts val="0"/>
                        </a:spcAft>
                      </a:pPr>
                      <a:r>
                        <a:rPr lang="en-US" sz="1400">
                          <a:effectLst/>
                        </a:rPr>
                        <a:t>Papers and systems: Horovod </a:t>
                      </a:r>
                      <a:endParaRPr lang="en-US" sz="1400">
                        <a:effectLst/>
                        <a:latin typeface="宋体" panose="02010600030101010101" pitchFamily="2" charset="-122"/>
                        <a:ea typeface="宋体" panose="02010600030101010101" pitchFamily="2" charset="-122"/>
                        <a:cs typeface="宋体" panose="02010600030101010101" pitchFamily="2" charset="-122"/>
                      </a:endParaRPr>
                    </a:p>
                  </a:txBody>
                  <a:tcPr marL="4436" marR="4436" marT="4436" marB="4436" anchor="ctr"/>
                </a:tc>
                <a:extLst>
                  <a:ext uri="{0D108BD9-81ED-4DB2-BD59-A6C34878D82A}">
                    <a16:rowId xmlns:a16="http://schemas.microsoft.com/office/drawing/2014/main" val="270214559"/>
                  </a:ext>
                </a:extLst>
              </a:tr>
              <a:tr h="889379">
                <a:tc>
                  <a:txBody>
                    <a:bodyPr/>
                    <a:lstStyle/>
                    <a:p>
                      <a:pPr fontAlgn="base">
                        <a:spcAft>
                          <a:spcPts val="0"/>
                        </a:spcAft>
                      </a:pPr>
                      <a:r>
                        <a:rPr lang="en-US" sz="1400">
                          <a:effectLst/>
                        </a:rPr>
                        <a:t>7 </a:t>
                      </a:r>
                      <a:endParaRPr lang="en-US" sz="1400">
                        <a:effectLst/>
                        <a:latin typeface="宋体" panose="02010600030101010101" pitchFamily="2" charset="-122"/>
                        <a:ea typeface="宋体" panose="02010600030101010101" pitchFamily="2" charset="-122"/>
                        <a:cs typeface="宋体" panose="02010600030101010101" pitchFamily="2" charset="-122"/>
                      </a:endParaRPr>
                    </a:p>
                  </a:txBody>
                  <a:tcPr marL="4436" marR="4436" marT="4436" marB="4436" anchor="ctr"/>
                </a:tc>
                <a:tc>
                  <a:txBody>
                    <a:bodyPr/>
                    <a:lstStyle/>
                    <a:p>
                      <a:pPr fontAlgn="base">
                        <a:spcAft>
                          <a:spcPts val="0"/>
                        </a:spcAft>
                      </a:pPr>
                      <a:r>
                        <a:rPr lang="zh-CN" sz="1400">
                          <a:effectLst/>
                        </a:rPr>
                        <a:t>异构计算集群调度与资源管理系统</a:t>
                      </a:r>
                      <a:r>
                        <a:rPr lang="en-US" sz="1400">
                          <a:effectLst/>
                        </a:rPr>
                        <a:t> </a:t>
                      </a:r>
                    </a:p>
                    <a:p>
                      <a:pPr fontAlgn="base">
                        <a:spcAft>
                          <a:spcPts val="0"/>
                        </a:spcAft>
                      </a:pPr>
                      <a:r>
                        <a:rPr lang="en-US" sz="1400">
                          <a:effectLst/>
                        </a:rPr>
                        <a:t>Scheduling and resource management system </a:t>
                      </a:r>
                      <a:endParaRPr lang="en-US" sz="1400">
                        <a:effectLst/>
                        <a:latin typeface="宋体" panose="02010600030101010101" pitchFamily="2" charset="-122"/>
                        <a:ea typeface="宋体" panose="02010600030101010101" pitchFamily="2" charset="-122"/>
                        <a:cs typeface="宋体" panose="02010600030101010101" pitchFamily="2" charset="-122"/>
                      </a:endParaRPr>
                    </a:p>
                  </a:txBody>
                  <a:tcPr marL="4436" marR="4436" marT="4436" marB="4436" anchor="ctr"/>
                </a:tc>
                <a:tc>
                  <a:txBody>
                    <a:bodyPr/>
                    <a:lstStyle/>
                    <a:p>
                      <a:pPr fontAlgn="base">
                        <a:spcAft>
                          <a:spcPts val="0"/>
                        </a:spcAft>
                      </a:pPr>
                      <a:r>
                        <a:rPr lang="en-US" sz="1400">
                          <a:effectLst/>
                        </a:rPr>
                        <a:t>Running DNN job on cluster: container, resource allocation, scheduling </a:t>
                      </a:r>
                    </a:p>
                    <a:p>
                      <a:pPr fontAlgn="base">
                        <a:spcAft>
                          <a:spcPts val="0"/>
                        </a:spcAft>
                      </a:pPr>
                      <a:r>
                        <a:rPr lang="en-US" sz="1400">
                          <a:effectLst/>
                        </a:rPr>
                        <a:t>Papers and systems: KubeFlow, OpenPAI, Gandiva, HiveD  </a:t>
                      </a:r>
                      <a:endParaRPr lang="en-US" sz="1400">
                        <a:effectLst/>
                        <a:latin typeface="宋体" panose="02010600030101010101" pitchFamily="2" charset="-122"/>
                        <a:ea typeface="宋体" panose="02010600030101010101" pitchFamily="2" charset="-122"/>
                        <a:cs typeface="宋体" panose="02010600030101010101" pitchFamily="2" charset="-122"/>
                      </a:endParaRPr>
                    </a:p>
                  </a:txBody>
                  <a:tcPr marL="4436" marR="4436" marT="4436" marB="4436" anchor="ctr"/>
                </a:tc>
                <a:extLst>
                  <a:ext uri="{0D108BD9-81ED-4DB2-BD59-A6C34878D82A}">
                    <a16:rowId xmlns:a16="http://schemas.microsoft.com/office/drawing/2014/main" val="3538363108"/>
                  </a:ext>
                </a:extLst>
              </a:tr>
              <a:tr h="455221">
                <a:tc>
                  <a:txBody>
                    <a:bodyPr/>
                    <a:lstStyle/>
                    <a:p>
                      <a:pPr fontAlgn="base">
                        <a:spcAft>
                          <a:spcPts val="0"/>
                        </a:spcAft>
                      </a:pPr>
                      <a:r>
                        <a:rPr lang="en-US" sz="1400">
                          <a:effectLst/>
                        </a:rPr>
                        <a:t>8 </a:t>
                      </a:r>
                      <a:endParaRPr lang="en-US" sz="1400">
                        <a:effectLst/>
                        <a:latin typeface="宋体" panose="02010600030101010101" pitchFamily="2" charset="-122"/>
                        <a:ea typeface="宋体" panose="02010600030101010101" pitchFamily="2" charset="-122"/>
                        <a:cs typeface="宋体" panose="02010600030101010101" pitchFamily="2" charset="-122"/>
                      </a:endParaRPr>
                    </a:p>
                  </a:txBody>
                  <a:tcPr marL="4436" marR="4436" marT="4436" marB="4436" anchor="ctr"/>
                </a:tc>
                <a:tc>
                  <a:txBody>
                    <a:bodyPr/>
                    <a:lstStyle/>
                    <a:p>
                      <a:pPr fontAlgn="base">
                        <a:spcAft>
                          <a:spcPts val="0"/>
                        </a:spcAft>
                      </a:pPr>
                      <a:r>
                        <a:rPr lang="zh-CN" sz="1400">
                          <a:effectLst/>
                        </a:rPr>
                        <a:t>深度学习推导系统</a:t>
                      </a:r>
                      <a:r>
                        <a:rPr lang="en-US" sz="1400">
                          <a:effectLst/>
                        </a:rPr>
                        <a:t> </a:t>
                      </a:r>
                    </a:p>
                    <a:p>
                      <a:pPr fontAlgn="base">
                        <a:spcAft>
                          <a:spcPts val="0"/>
                        </a:spcAft>
                      </a:pPr>
                      <a:r>
                        <a:rPr lang="en-US" sz="1400">
                          <a:effectLst/>
                        </a:rPr>
                        <a:t>Inference systems </a:t>
                      </a:r>
                      <a:endParaRPr lang="en-US" sz="1400">
                        <a:effectLst/>
                        <a:latin typeface="宋体" panose="02010600030101010101" pitchFamily="2" charset="-122"/>
                        <a:ea typeface="宋体" panose="02010600030101010101" pitchFamily="2" charset="-122"/>
                        <a:cs typeface="宋体" panose="02010600030101010101" pitchFamily="2" charset="-122"/>
                      </a:endParaRPr>
                    </a:p>
                  </a:txBody>
                  <a:tcPr marL="4436" marR="4436" marT="4436" marB="4436" anchor="ctr"/>
                </a:tc>
                <a:tc>
                  <a:txBody>
                    <a:bodyPr/>
                    <a:lstStyle/>
                    <a:p>
                      <a:pPr fontAlgn="base">
                        <a:spcAft>
                          <a:spcPts val="0"/>
                        </a:spcAft>
                      </a:pPr>
                      <a:r>
                        <a:rPr lang="en-US" sz="1400" dirty="0">
                          <a:effectLst/>
                        </a:rPr>
                        <a:t>Efficiency, latency, throughput, and deployment </a:t>
                      </a:r>
                      <a:endParaRPr lang="en-US" sz="1400" dirty="0">
                        <a:effectLst/>
                        <a:latin typeface="宋体" panose="02010600030101010101" pitchFamily="2" charset="-122"/>
                        <a:ea typeface="宋体" panose="02010600030101010101" pitchFamily="2" charset="-122"/>
                        <a:cs typeface="宋体" panose="02010600030101010101" pitchFamily="2" charset="-122"/>
                      </a:endParaRPr>
                    </a:p>
                  </a:txBody>
                  <a:tcPr marL="4436" marR="4436" marT="4436" marB="4436" anchor="ctr"/>
                </a:tc>
                <a:extLst>
                  <a:ext uri="{0D108BD9-81ED-4DB2-BD59-A6C34878D82A}">
                    <a16:rowId xmlns:a16="http://schemas.microsoft.com/office/drawing/2014/main" val="1239017874"/>
                  </a:ext>
                </a:extLst>
              </a:tr>
            </a:tbl>
          </a:graphicData>
        </a:graphic>
      </p:graphicFrame>
    </p:spTree>
    <p:extLst>
      <p:ext uri="{BB962C8B-B14F-4D97-AF65-F5344CB8AC3E}">
        <p14:creationId xmlns:p14="http://schemas.microsoft.com/office/powerpoint/2010/main" val="79010487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3AA5F-CDE7-4D9A-8DDA-4DF6777A220D}"/>
              </a:ext>
            </a:extLst>
          </p:cNvPr>
          <p:cNvSpPr>
            <a:spLocks noGrp="1"/>
          </p:cNvSpPr>
          <p:nvPr>
            <p:ph type="title"/>
          </p:nvPr>
        </p:nvSpPr>
        <p:spPr/>
        <p:txBody>
          <a:bodyPr/>
          <a:lstStyle/>
          <a:p>
            <a:r>
              <a:rPr lang="en-US" dirty="0"/>
              <a:t>Backups</a:t>
            </a:r>
          </a:p>
        </p:txBody>
      </p:sp>
    </p:spTree>
    <p:extLst>
      <p:ext uri="{BB962C8B-B14F-4D97-AF65-F5344CB8AC3E}">
        <p14:creationId xmlns:p14="http://schemas.microsoft.com/office/powerpoint/2010/main" val="691107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hart 10">
            <a:extLst>
              <a:ext uri="{FF2B5EF4-FFF2-40B4-BE49-F238E27FC236}">
                <a16:creationId xmlns:a16="http://schemas.microsoft.com/office/drawing/2014/main" id="{5C965C09-7888-410B-A4EE-C9A7CDCAD3BA}"/>
              </a:ext>
            </a:extLst>
          </p:cNvPr>
          <p:cNvGraphicFramePr>
            <a:graphicFrameLocks/>
          </p:cNvGraphicFramePr>
          <p:nvPr/>
        </p:nvGraphicFramePr>
        <p:xfrm>
          <a:off x="2959962" y="1852994"/>
          <a:ext cx="6553200" cy="4396740"/>
        </p:xfrm>
        <a:graphic>
          <a:graphicData uri="http://schemas.openxmlformats.org/drawingml/2006/chart">
            <c:chart xmlns:c="http://schemas.openxmlformats.org/drawingml/2006/chart" xmlns:r="http://schemas.openxmlformats.org/officeDocument/2006/relationships" r:id="rId3"/>
          </a:graphicData>
        </a:graphic>
      </p:graphicFrame>
      <p:sp>
        <p:nvSpPr>
          <p:cNvPr id="19" name="Freeform: Shape 18">
            <a:extLst>
              <a:ext uri="{FF2B5EF4-FFF2-40B4-BE49-F238E27FC236}">
                <a16:creationId xmlns:a16="http://schemas.microsoft.com/office/drawing/2014/main" id="{F54EED26-641A-4E6E-A29D-07327F5F9A7A}"/>
              </a:ext>
            </a:extLst>
          </p:cNvPr>
          <p:cNvSpPr/>
          <p:nvPr/>
        </p:nvSpPr>
        <p:spPr>
          <a:xfrm>
            <a:off x="3904281" y="4163627"/>
            <a:ext cx="4598633" cy="1447060"/>
          </a:xfrm>
          <a:custGeom>
            <a:avLst/>
            <a:gdLst>
              <a:gd name="connsiteX0" fmla="*/ 0 w 4598633"/>
              <a:gd name="connsiteY0" fmla="*/ 1447060 h 1447060"/>
              <a:gd name="connsiteX1" fmla="*/ 2530136 w 4598633"/>
              <a:gd name="connsiteY1" fmla="*/ 301841 h 1447060"/>
              <a:gd name="connsiteX2" fmla="*/ 4598633 w 4598633"/>
              <a:gd name="connsiteY2" fmla="*/ 0 h 1447060"/>
            </a:gdLst>
            <a:ahLst/>
            <a:cxnLst>
              <a:cxn ang="0">
                <a:pos x="connsiteX0" y="connsiteY0"/>
              </a:cxn>
              <a:cxn ang="0">
                <a:pos x="connsiteX1" y="connsiteY1"/>
              </a:cxn>
              <a:cxn ang="0">
                <a:pos x="connsiteX2" y="connsiteY2"/>
              </a:cxn>
            </a:cxnLst>
            <a:rect l="l" t="t" r="r" b="b"/>
            <a:pathLst>
              <a:path w="4598633" h="1447060">
                <a:moveTo>
                  <a:pt x="0" y="1447060"/>
                </a:moveTo>
                <a:cubicBezTo>
                  <a:pt x="881848" y="995039"/>
                  <a:pt x="1763697" y="543018"/>
                  <a:pt x="2530136" y="301841"/>
                </a:cubicBezTo>
                <a:cubicBezTo>
                  <a:pt x="3296575" y="60664"/>
                  <a:pt x="3947604" y="30332"/>
                  <a:pt x="4598633" y="0"/>
                </a:cubicBezTo>
              </a:path>
            </a:pathLst>
          </a:custGeom>
          <a:noFill/>
          <a:ln w="28575">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BC182E-57BC-4204-8020-1BA3A7579A79}"/>
              </a:ext>
            </a:extLst>
          </p:cNvPr>
          <p:cNvSpPr>
            <a:spLocks noGrp="1"/>
          </p:cNvSpPr>
          <p:nvPr>
            <p:ph type="title"/>
          </p:nvPr>
        </p:nvSpPr>
        <p:spPr/>
        <p:txBody>
          <a:bodyPr/>
          <a:lstStyle/>
          <a:p>
            <a:r>
              <a:rPr lang="en-US" altLang="zh-CN"/>
              <a:t>Piling up</a:t>
            </a:r>
            <a:r>
              <a:rPr lang="en-US"/>
              <a:t> hardware is not sustainable:</a:t>
            </a:r>
            <a:br>
              <a:rPr lang="en-US"/>
            </a:br>
            <a:r>
              <a:rPr lang="en-US">
                <a:solidFill>
                  <a:srgbClr val="FF0000"/>
                </a:solidFill>
              </a:rPr>
              <a:t>energy-efficiency </a:t>
            </a:r>
            <a:r>
              <a:rPr lang="en-US"/>
              <a:t>wall</a:t>
            </a:r>
          </a:p>
        </p:txBody>
      </p:sp>
      <p:grpSp>
        <p:nvGrpSpPr>
          <p:cNvPr id="25" name="Group 24">
            <a:extLst>
              <a:ext uri="{FF2B5EF4-FFF2-40B4-BE49-F238E27FC236}">
                <a16:creationId xmlns:a16="http://schemas.microsoft.com/office/drawing/2014/main" id="{B72F3265-377B-4263-9F17-39C9C72352B6}"/>
              </a:ext>
            </a:extLst>
          </p:cNvPr>
          <p:cNvGrpSpPr/>
          <p:nvPr/>
        </p:nvGrpSpPr>
        <p:grpSpPr>
          <a:xfrm>
            <a:off x="3590899" y="3927692"/>
            <a:ext cx="5250180" cy="341617"/>
            <a:chOff x="1737360" y="4007591"/>
            <a:chExt cx="5250180" cy="341617"/>
          </a:xfrm>
        </p:grpSpPr>
        <p:cxnSp>
          <p:nvCxnSpPr>
            <p:cNvPr id="21" name="Straight Connector 20">
              <a:extLst>
                <a:ext uri="{FF2B5EF4-FFF2-40B4-BE49-F238E27FC236}">
                  <a16:creationId xmlns:a16="http://schemas.microsoft.com/office/drawing/2014/main" id="{DE2AD4F7-85E8-4CCD-8298-57E7E0413CAC}"/>
                </a:ext>
              </a:extLst>
            </p:cNvPr>
            <p:cNvCxnSpPr/>
            <p:nvPr/>
          </p:nvCxnSpPr>
          <p:spPr>
            <a:xfrm>
              <a:off x="1737360" y="4175760"/>
              <a:ext cx="525018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A710A5A0-613F-494A-9821-86476B5D30AD}"/>
                </a:ext>
              </a:extLst>
            </p:cNvPr>
            <p:cNvGrpSpPr/>
            <p:nvPr/>
          </p:nvGrpSpPr>
          <p:grpSpPr>
            <a:xfrm>
              <a:off x="1838415" y="4007591"/>
              <a:ext cx="2409735" cy="341617"/>
              <a:chOff x="2031690" y="4035660"/>
              <a:chExt cx="2409735" cy="341617"/>
            </a:xfrm>
          </p:grpSpPr>
          <p:sp>
            <p:nvSpPr>
              <p:cNvPr id="22" name="Flowchart: Terminator 21">
                <a:extLst>
                  <a:ext uri="{FF2B5EF4-FFF2-40B4-BE49-F238E27FC236}">
                    <a16:creationId xmlns:a16="http://schemas.microsoft.com/office/drawing/2014/main" id="{415D474F-E1B8-4E80-AB7D-F0B2BCD358AB}"/>
                  </a:ext>
                </a:extLst>
              </p:cNvPr>
              <p:cNvSpPr/>
              <p:nvPr/>
            </p:nvSpPr>
            <p:spPr>
              <a:xfrm>
                <a:off x="2050741" y="4042010"/>
                <a:ext cx="2346234" cy="335267"/>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F33B3781-5009-47C9-943B-D2707D656476}"/>
                  </a:ext>
                </a:extLst>
              </p:cNvPr>
              <p:cNvSpPr txBox="1"/>
              <p:nvPr/>
            </p:nvSpPr>
            <p:spPr>
              <a:xfrm>
                <a:off x="2031690" y="4035660"/>
                <a:ext cx="2409735" cy="338554"/>
              </a:xfrm>
              <a:prstGeom prst="rect">
                <a:avLst/>
              </a:prstGeom>
              <a:noFill/>
            </p:spPr>
            <p:txBody>
              <a:bodyPr wrap="square" rtlCol="0">
                <a:spAutoFit/>
              </a:bodyPr>
              <a:lstStyle/>
              <a:p>
                <a:r>
                  <a:rPr lang="en-US" altLang="zh-CN" sz="1600" b="1"/>
                  <a:t>CPU </a:t>
                </a:r>
                <a:r>
                  <a:rPr lang="en-US" altLang="zh-CN" sz="1600"/>
                  <a:t>energy-efficiency wall</a:t>
                </a:r>
                <a:endParaRPr lang="en-US" sz="1600"/>
              </a:p>
            </p:txBody>
          </p:sp>
        </p:grpSp>
      </p:grpSp>
      <p:grpSp>
        <p:nvGrpSpPr>
          <p:cNvPr id="37" name="Group 36">
            <a:extLst>
              <a:ext uri="{FF2B5EF4-FFF2-40B4-BE49-F238E27FC236}">
                <a16:creationId xmlns:a16="http://schemas.microsoft.com/office/drawing/2014/main" id="{E2F17741-0D60-42E4-9474-20E9A5F6565D}"/>
              </a:ext>
            </a:extLst>
          </p:cNvPr>
          <p:cNvGrpSpPr/>
          <p:nvPr/>
        </p:nvGrpSpPr>
        <p:grpSpPr>
          <a:xfrm>
            <a:off x="3590899" y="2898992"/>
            <a:ext cx="5250180" cy="341617"/>
            <a:chOff x="1737360" y="4007591"/>
            <a:chExt cx="5250180" cy="341617"/>
          </a:xfrm>
        </p:grpSpPr>
        <p:cxnSp>
          <p:nvCxnSpPr>
            <p:cNvPr id="38" name="Straight Connector 37">
              <a:extLst>
                <a:ext uri="{FF2B5EF4-FFF2-40B4-BE49-F238E27FC236}">
                  <a16:creationId xmlns:a16="http://schemas.microsoft.com/office/drawing/2014/main" id="{E1523876-F55F-4777-9229-39CD55E0B54A}"/>
                </a:ext>
              </a:extLst>
            </p:cNvPr>
            <p:cNvCxnSpPr/>
            <p:nvPr/>
          </p:nvCxnSpPr>
          <p:spPr>
            <a:xfrm>
              <a:off x="1737360" y="4175760"/>
              <a:ext cx="525018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57339018-6739-4406-A62E-7E973E160173}"/>
                </a:ext>
              </a:extLst>
            </p:cNvPr>
            <p:cNvGrpSpPr/>
            <p:nvPr/>
          </p:nvGrpSpPr>
          <p:grpSpPr>
            <a:xfrm>
              <a:off x="1838415" y="4007591"/>
              <a:ext cx="2409735" cy="341617"/>
              <a:chOff x="2031690" y="4035660"/>
              <a:chExt cx="2409735" cy="341617"/>
            </a:xfrm>
          </p:grpSpPr>
          <p:sp>
            <p:nvSpPr>
              <p:cNvPr id="40" name="Flowchart: Terminator 39">
                <a:extLst>
                  <a:ext uri="{FF2B5EF4-FFF2-40B4-BE49-F238E27FC236}">
                    <a16:creationId xmlns:a16="http://schemas.microsoft.com/office/drawing/2014/main" id="{9A92EB33-F774-4F88-9CD5-B3622EB6D308}"/>
                  </a:ext>
                </a:extLst>
              </p:cNvPr>
              <p:cNvSpPr/>
              <p:nvPr/>
            </p:nvSpPr>
            <p:spPr>
              <a:xfrm>
                <a:off x="2050741" y="4042010"/>
                <a:ext cx="2346234" cy="335267"/>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0932A7C2-53AF-44D8-951A-1B19063BD986}"/>
                  </a:ext>
                </a:extLst>
              </p:cNvPr>
              <p:cNvSpPr txBox="1"/>
              <p:nvPr/>
            </p:nvSpPr>
            <p:spPr>
              <a:xfrm>
                <a:off x="2031690" y="4035660"/>
                <a:ext cx="2409735" cy="338554"/>
              </a:xfrm>
              <a:prstGeom prst="rect">
                <a:avLst/>
              </a:prstGeom>
              <a:noFill/>
            </p:spPr>
            <p:txBody>
              <a:bodyPr wrap="square" rtlCol="0">
                <a:spAutoFit/>
              </a:bodyPr>
              <a:lstStyle/>
              <a:p>
                <a:r>
                  <a:rPr lang="en-US" altLang="zh-CN" sz="1600" b="1"/>
                  <a:t>GPU</a:t>
                </a:r>
                <a:r>
                  <a:rPr lang="en-US" altLang="zh-CN" sz="1600"/>
                  <a:t> energy-efficiency wall</a:t>
                </a:r>
                <a:endParaRPr lang="en-US" sz="1600"/>
              </a:p>
            </p:txBody>
          </p:sp>
        </p:grpSp>
      </p:grpSp>
      <p:grpSp>
        <p:nvGrpSpPr>
          <p:cNvPr id="42" name="Group 41">
            <a:extLst>
              <a:ext uri="{FF2B5EF4-FFF2-40B4-BE49-F238E27FC236}">
                <a16:creationId xmlns:a16="http://schemas.microsoft.com/office/drawing/2014/main" id="{A3784B73-4F67-4371-AFA2-F1550F828406}"/>
              </a:ext>
            </a:extLst>
          </p:cNvPr>
          <p:cNvGrpSpPr/>
          <p:nvPr/>
        </p:nvGrpSpPr>
        <p:grpSpPr>
          <a:xfrm>
            <a:off x="3590899" y="2088576"/>
            <a:ext cx="5250180" cy="341617"/>
            <a:chOff x="1737360" y="4007591"/>
            <a:chExt cx="5250180" cy="341617"/>
          </a:xfrm>
        </p:grpSpPr>
        <p:cxnSp>
          <p:nvCxnSpPr>
            <p:cNvPr id="43" name="Straight Connector 42">
              <a:extLst>
                <a:ext uri="{FF2B5EF4-FFF2-40B4-BE49-F238E27FC236}">
                  <a16:creationId xmlns:a16="http://schemas.microsoft.com/office/drawing/2014/main" id="{9B8FB1D2-0043-4FC2-9011-A5C74E4CDD17}"/>
                </a:ext>
              </a:extLst>
            </p:cNvPr>
            <p:cNvCxnSpPr/>
            <p:nvPr/>
          </p:nvCxnSpPr>
          <p:spPr>
            <a:xfrm>
              <a:off x="1737360" y="4175760"/>
              <a:ext cx="5250180"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0DFA3D26-6467-4CEB-A8AA-072CF7C99CF8}"/>
                </a:ext>
              </a:extLst>
            </p:cNvPr>
            <p:cNvGrpSpPr/>
            <p:nvPr/>
          </p:nvGrpSpPr>
          <p:grpSpPr>
            <a:xfrm>
              <a:off x="1838415" y="4007591"/>
              <a:ext cx="2409735" cy="341617"/>
              <a:chOff x="2031690" y="4035660"/>
              <a:chExt cx="2409735" cy="341617"/>
            </a:xfrm>
          </p:grpSpPr>
          <p:sp>
            <p:nvSpPr>
              <p:cNvPr id="45" name="Flowchart: Terminator 44">
                <a:extLst>
                  <a:ext uri="{FF2B5EF4-FFF2-40B4-BE49-F238E27FC236}">
                    <a16:creationId xmlns:a16="http://schemas.microsoft.com/office/drawing/2014/main" id="{61258A9D-5E0F-4E13-AF6D-BB507A79F825}"/>
                  </a:ext>
                </a:extLst>
              </p:cNvPr>
              <p:cNvSpPr/>
              <p:nvPr/>
            </p:nvSpPr>
            <p:spPr>
              <a:xfrm>
                <a:off x="2050741" y="4042010"/>
                <a:ext cx="2346234" cy="335267"/>
              </a:xfrm>
              <a:prstGeom prst="flowChartTerminator">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0EFC41ED-8326-4E99-ACE8-1CA8F3F9E8EF}"/>
                  </a:ext>
                </a:extLst>
              </p:cNvPr>
              <p:cNvSpPr txBox="1"/>
              <p:nvPr/>
            </p:nvSpPr>
            <p:spPr>
              <a:xfrm>
                <a:off x="2031690" y="4035660"/>
                <a:ext cx="2409735" cy="338554"/>
              </a:xfrm>
              <a:prstGeom prst="rect">
                <a:avLst/>
              </a:prstGeom>
              <a:noFill/>
            </p:spPr>
            <p:txBody>
              <a:bodyPr wrap="square" rtlCol="0">
                <a:spAutoFit/>
              </a:bodyPr>
              <a:lstStyle/>
              <a:p>
                <a:r>
                  <a:rPr lang="en-US" altLang="zh-CN" sz="1600" b="1"/>
                  <a:t>TPU</a:t>
                </a:r>
                <a:r>
                  <a:rPr lang="en-US" altLang="zh-CN" sz="1600"/>
                  <a:t> energy-efficiency wall</a:t>
                </a:r>
                <a:endParaRPr lang="en-US" sz="1600"/>
              </a:p>
            </p:txBody>
          </p:sp>
        </p:grpSp>
      </p:grpSp>
      <p:grpSp>
        <p:nvGrpSpPr>
          <p:cNvPr id="4" name="Group 3">
            <a:extLst>
              <a:ext uri="{FF2B5EF4-FFF2-40B4-BE49-F238E27FC236}">
                <a16:creationId xmlns:a16="http://schemas.microsoft.com/office/drawing/2014/main" id="{56FB2BD1-E0D3-4C6E-AD9E-69CA7F4BA04F}"/>
              </a:ext>
            </a:extLst>
          </p:cNvPr>
          <p:cNvGrpSpPr/>
          <p:nvPr/>
        </p:nvGrpSpPr>
        <p:grpSpPr>
          <a:xfrm>
            <a:off x="6962824" y="3235331"/>
            <a:ext cx="1529640" cy="1058022"/>
            <a:chOff x="6962824" y="3235331"/>
            <a:chExt cx="1529640" cy="1058022"/>
          </a:xfrm>
        </p:grpSpPr>
        <p:sp>
          <p:nvSpPr>
            <p:cNvPr id="47" name="Rectangle 46">
              <a:extLst>
                <a:ext uri="{FF2B5EF4-FFF2-40B4-BE49-F238E27FC236}">
                  <a16:creationId xmlns:a16="http://schemas.microsoft.com/office/drawing/2014/main" id="{B84B378D-7B6D-4E1A-8134-8651D1504F65}"/>
                </a:ext>
              </a:extLst>
            </p:cNvPr>
            <p:cNvSpPr/>
            <p:nvPr/>
          </p:nvSpPr>
          <p:spPr>
            <a:xfrm>
              <a:off x="6962824" y="4210170"/>
              <a:ext cx="83183" cy="83183"/>
            </a:xfrm>
            <a:prstGeom prst="rect">
              <a:avLst/>
            </a:prstGeom>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6F0EBE12-A4E2-451E-949E-96E4B7A778F9}"/>
                </a:ext>
              </a:extLst>
            </p:cNvPr>
            <p:cNvSpPr/>
            <p:nvPr/>
          </p:nvSpPr>
          <p:spPr>
            <a:xfrm>
              <a:off x="7001802" y="3235331"/>
              <a:ext cx="1490662" cy="1009120"/>
            </a:xfrm>
            <a:custGeom>
              <a:avLst/>
              <a:gdLst>
                <a:gd name="connsiteX0" fmla="*/ 0 w 1490662"/>
                <a:gd name="connsiteY0" fmla="*/ 1062037 h 1062037"/>
                <a:gd name="connsiteX1" fmla="*/ 695325 w 1490662"/>
                <a:gd name="connsiteY1" fmla="*/ 247650 h 1062037"/>
                <a:gd name="connsiteX2" fmla="*/ 1490662 w 1490662"/>
                <a:gd name="connsiteY2" fmla="*/ 0 h 1062037"/>
              </a:gdLst>
              <a:ahLst/>
              <a:cxnLst>
                <a:cxn ang="0">
                  <a:pos x="connsiteX0" y="connsiteY0"/>
                </a:cxn>
                <a:cxn ang="0">
                  <a:pos x="connsiteX1" y="connsiteY1"/>
                </a:cxn>
                <a:cxn ang="0">
                  <a:pos x="connsiteX2" y="connsiteY2"/>
                </a:cxn>
              </a:cxnLst>
              <a:rect l="l" t="t" r="r" b="b"/>
              <a:pathLst>
                <a:path w="1490662" h="1062037">
                  <a:moveTo>
                    <a:pt x="0" y="1062037"/>
                  </a:moveTo>
                  <a:cubicBezTo>
                    <a:pt x="223440" y="743346"/>
                    <a:pt x="446881" y="424656"/>
                    <a:pt x="695325" y="247650"/>
                  </a:cubicBezTo>
                  <a:cubicBezTo>
                    <a:pt x="943769" y="70644"/>
                    <a:pt x="1362868" y="39687"/>
                    <a:pt x="1490662" y="0"/>
                  </a:cubicBezTo>
                </a:path>
              </a:pathLst>
            </a:custGeom>
            <a:noFill/>
            <a:ln w="19050">
              <a:solidFill>
                <a:schemeClr val="accent1">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Box 49">
            <a:extLst>
              <a:ext uri="{FF2B5EF4-FFF2-40B4-BE49-F238E27FC236}">
                <a16:creationId xmlns:a16="http://schemas.microsoft.com/office/drawing/2014/main" id="{E17950D3-07BB-4A1E-90EF-A1A8233706C9}"/>
              </a:ext>
            </a:extLst>
          </p:cNvPr>
          <p:cNvSpPr txBox="1"/>
          <p:nvPr/>
        </p:nvSpPr>
        <p:spPr>
          <a:xfrm rot="16200000">
            <a:off x="1396615" y="3981142"/>
            <a:ext cx="2849306" cy="400110"/>
          </a:xfrm>
          <a:prstGeom prst="rect">
            <a:avLst/>
          </a:prstGeom>
          <a:noFill/>
        </p:spPr>
        <p:txBody>
          <a:bodyPr wrap="none" rtlCol="0">
            <a:spAutoFit/>
          </a:bodyPr>
          <a:lstStyle/>
          <a:p>
            <a:r>
              <a:rPr lang="en-US" sz="2000"/>
              <a:t>Giga-operations per Joule</a:t>
            </a:r>
          </a:p>
        </p:txBody>
      </p:sp>
      <p:sp>
        <p:nvSpPr>
          <p:cNvPr id="51" name="TextBox 50">
            <a:extLst>
              <a:ext uri="{FF2B5EF4-FFF2-40B4-BE49-F238E27FC236}">
                <a16:creationId xmlns:a16="http://schemas.microsoft.com/office/drawing/2014/main" id="{3FC690C6-4A4A-4280-9CCE-A6BE09951EED}"/>
              </a:ext>
            </a:extLst>
          </p:cNvPr>
          <p:cNvSpPr txBox="1"/>
          <p:nvPr/>
        </p:nvSpPr>
        <p:spPr>
          <a:xfrm>
            <a:off x="5920194" y="6211498"/>
            <a:ext cx="632737" cy="400110"/>
          </a:xfrm>
          <a:prstGeom prst="rect">
            <a:avLst/>
          </a:prstGeom>
          <a:noFill/>
        </p:spPr>
        <p:txBody>
          <a:bodyPr wrap="none" rtlCol="0">
            <a:spAutoFit/>
          </a:bodyPr>
          <a:lstStyle/>
          <a:p>
            <a:r>
              <a:rPr lang="en-US" sz="2000"/>
              <a:t>Year</a:t>
            </a:r>
          </a:p>
        </p:txBody>
      </p:sp>
      <p:grpSp>
        <p:nvGrpSpPr>
          <p:cNvPr id="60" name="Group 59">
            <a:extLst>
              <a:ext uri="{FF2B5EF4-FFF2-40B4-BE49-F238E27FC236}">
                <a16:creationId xmlns:a16="http://schemas.microsoft.com/office/drawing/2014/main" id="{B01EB543-0DC3-4706-8257-C1D1C7BB1968}"/>
              </a:ext>
            </a:extLst>
          </p:cNvPr>
          <p:cNvGrpSpPr/>
          <p:nvPr/>
        </p:nvGrpSpPr>
        <p:grpSpPr>
          <a:xfrm>
            <a:off x="8861913" y="4181197"/>
            <a:ext cx="596637" cy="1522031"/>
            <a:chOff x="8767412" y="4193161"/>
            <a:chExt cx="596637" cy="1522031"/>
          </a:xfrm>
        </p:grpSpPr>
        <p:sp>
          <p:nvSpPr>
            <p:cNvPr id="58" name="Arrow: Up 57">
              <a:extLst>
                <a:ext uri="{FF2B5EF4-FFF2-40B4-BE49-F238E27FC236}">
                  <a16:creationId xmlns:a16="http://schemas.microsoft.com/office/drawing/2014/main" id="{AB15CE75-6A6C-419C-9FD4-4D322572654E}"/>
                </a:ext>
              </a:extLst>
            </p:cNvPr>
            <p:cNvSpPr/>
            <p:nvPr/>
          </p:nvSpPr>
          <p:spPr>
            <a:xfrm>
              <a:off x="8767412" y="4193161"/>
              <a:ext cx="596637" cy="1522031"/>
            </a:xfrm>
            <a:prstGeom prst="up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7D4DFBD5-420C-4AD0-9C07-6E46C37D625D}"/>
                </a:ext>
              </a:extLst>
            </p:cNvPr>
            <p:cNvSpPr txBox="1"/>
            <p:nvPr/>
          </p:nvSpPr>
          <p:spPr>
            <a:xfrm rot="16200000">
              <a:off x="8400067" y="4774350"/>
              <a:ext cx="1331326" cy="369332"/>
            </a:xfrm>
            <a:prstGeom prst="rect">
              <a:avLst/>
            </a:prstGeom>
            <a:noFill/>
          </p:spPr>
          <p:txBody>
            <a:bodyPr wrap="none" rtlCol="0">
              <a:spAutoFit/>
            </a:bodyPr>
            <a:lstStyle/>
            <a:p>
              <a:r>
                <a:rPr lang="en-US">
                  <a:solidFill>
                    <a:schemeClr val="bg1"/>
                  </a:solidFill>
                </a:rPr>
                <a:t>Moore’s law</a:t>
              </a:r>
            </a:p>
          </p:txBody>
        </p:sp>
      </p:grpSp>
      <p:grpSp>
        <p:nvGrpSpPr>
          <p:cNvPr id="61" name="Group 60">
            <a:extLst>
              <a:ext uri="{FF2B5EF4-FFF2-40B4-BE49-F238E27FC236}">
                <a16:creationId xmlns:a16="http://schemas.microsoft.com/office/drawing/2014/main" id="{4B86823E-3A9C-443B-938B-5A577C9B3210}"/>
              </a:ext>
            </a:extLst>
          </p:cNvPr>
          <p:cNvGrpSpPr/>
          <p:nvPr/>
        </p:nvGrpSpPr>
        <p:grpSpPr>
          <a:xfrm>
            <a:off x="8849630" y="2412011"/>
            <a:ext cx="596637" cy="1522031"/>
            <a:chOff x="8767412" y="4193161"/>
            <a:chExt cx="596637" cy="1522031"/>
          </a:xfrm>
        </p:grpSpPr>
        <p:sp>
          <p:nvSpPr>
            <p:cNvPr id="62" name="Arrow: Up 61">
              <a:extLst>
                <a:ext uri="{FF2B5EF4-FFF2-40B4-BE49-F238E27FC236}">
                  <a16:creationId xmlns:a16="http://schemas.microsoft.com/office/drawing/2014/main" id="{1BFFC655-9F78-4B38-8146-58C7C15A5433}"/>
                </a:ext>
              </a:extLst>
            </p:cNvPr>
            <p:cNvSpPr/>
            <p:nvPr/>
          </p:nvSpPr>
          <p:spPr>
            <a:xfrm>
              <a:off x="8767412" y="4193161"/>
              <a:ext cx="596637" cy="1522031"/>
            </a:xfrm>
            <a:prstGeom prst="up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0F0483A8-9BDA-4878-B45A-D74C1B502FA4}"/>
                </a:ext>
              </a:extLst>
            </p:cNvPr>
            <p:cNvSpPr txBox="1"/>
            <p:nvPr/>
          </p:nvSpPr>
          <p:spPr>
            <a:xfrm rot="16200000">
              <a:off x="8559888" y="4774350"/>
              <a:ext cx="1011687" cy="369332"/>
            </a:xfrm>
            <a:prstGeom prst="rect">
              <a:avLst/>
            </a:prstGeom>
            <a:noFill/>
          </p:spPr>
          <p:txBody>
            <a:bodyPr wrap="none" rtlCol="0">
              <a:spAutoFit/>
            </a:bodyPr>
            <a:lstStyle/>
            <a:p>
              <a:r>
                <a:rPr lang="en-US">
                  <a:solidFill>
                    <a:schemeClr val="bg1"/>
                  </a:solidFill>
                </a:rPr>
                <a:t>Dedi</a:t>
              </a:r>
              <a:r>
                <a:rPr lang="en-US" altLang="zh-CN">
                  <a:solidFill>
                    <a:schemeClr val="bg1"/>
                  </a:solidFill>
                </a:rPr>
                <a:t>c</a:t>
              </a:r>
              <a:r>
                <a:rPr lang="en-US">
                  <a:solidFill>
                    <a:schemeClr val="bg1"/>
                  </a:solidFill>
                </a:rPr>
                <a:t>ate</a:t>
              </a:r>
            </a:p>
          </p:txBody>
        </p:sp>
      </p:grpSp>
      <p:sp>
        <p:nvSpPr>
          <p:cNvPr id="3" name="Rectangle 2">
            <a:extLst>
              <a:ext uri="{FF2B5EF4-FFF2-40B4-BE49-F238E27FC236}">
                <a16:creationId xmlns:a16="http://schemas.microsoft.com/office/drawing/2014/main" id="{1B8AFBE4-15D1-48F9-B562-3702BA341338}"/>
              </a:ext>
            </a:extLst>
          </p:cNvPr>
          <p:cNvSpPr/>
          <p:nvPr/>
        </p:nvSpPr>
        <p:spPr>
          <a:xfrm>
            <a:off x="10738665" y="3001475"/>
            <a:ext cx="894805" cy="8550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a:extLst>
              <a:ext uri="{FF2B5EF4-FFF2-40B4-BE49-F238E27FC236}">
                <a16:creationId xmlns:a16="http://schemas.microsoft.com/office/drawing/2014/main" id="{05FCDEFC-39F5-4564-8192-061BCA85C7D8}"/>
              </a:ext>
            </a:extLst>
          </p:cNvPr>
          <p:cNvSpPr>
            <a:spLocks noGrp="1"/>
          </p:cNvSpPr>
          <p:nvPr>
            <p:ph type="sldNum" sz="quarter" idx="12"/>
          </p:nvPr>
        </p:nvSpPr>
        <p:spPr/>
        <p:txBody>
          <a:bodyPr/>
          <a:lstStyle/>
          <a:p>
            <a:fld id="{83212F52-AF0E-4FA3-97AA-8CAD8CC8BD74}" type="slidenum">
              <a:rPr lang="en-US" smtClean="0"/>
              <a:t>61</a:t>
            </a:fld>
            <a:endParaRPr lang="en-US"/>
          </a:p>
        </p:txBody>
      </p:sp>
    </p:spTree>
    <p:extLst>
      <p:ext uri="{BB962C8B-B14F-4D97-AF65-F5344CB8AC3E}">
        <p14:creationId xmlns:p14="http://schemas.microsoft.com/office/powerpoint/2010/main" val="411571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down)">
                                      <p:cBhvr>
                                        <p:cTn id="7" dur="500"/>
                                        <p:tgtEl>
                                          <p:spTgt spid="6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childTnLst>
                          </p:cTn>
                        </p:par>
                        <p:par>
                          <p:cTn id="23" fill="hold">
                            <p:stCondLst>
                              <p:cond delay="500"/>
                            </p:stCondLst>
                            <p:childTnLst>
                              <p:par>
                                <p:cTn id="24" presetID="22" presetClass="entr" presetSubtype="4" fill="hold" nodeType="afterEffect">
                                  <p:stCondLst>
                                    <p:cond delay="0"/>
                                  </p:stCondLst>
                                  <p:childTnLst>
                                    <p:set>
                                      <p:cBhvr>
                                        <p:cTn id="25" dur="1" fill="hold">
                                          <p:stCondLst>
                                            <p:cond delay="0"/>
                                          </p:stCondLst>
                                        </p:cTn>
                                        <p:tgtEl>
                                          <p:spTgt spid="61"/>
                                        </p:tgtEl>
                                        <p:attrNameLst>
                                          <p:attrName>style.visibility</p:attrName>
                                        </p:attrNameLst>
                                      </p:cBhvr>
                                      <p:to>
                                        <p:strVal val="visible"/>
                                      </p:to>
                                    </p:set>
                                    <p:animEffect transition="in" filter="wipe(down)">
                                      <p:cBhvr>
                                        <p:cTn id="2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CDA6F-33BF-4718-ADEE-03EE00F817CB}"/>
              </a:ext>
            </a:extLst>
          </p:cNvPr>
          <p:cNvSpPr>
            <a:spLocks noGrp="1"/>
          </p:cNvSpPr>
          <p:nvPr>
            <p:ph type="title"/>
          </p:nvPr>
        </p:nvSpPr>
        <p:spPr/>
        <p:txBody>
          <a:bodyPr/>
          <a:lstStyle/>
          <a:p>
            <a:r>
              <a:rPr lang="zh-CN" altLang="en-US" dirty="0"/>
              <a:t>课程大纲 （</a:t>
            </a:r>
            <a:r>
              <a:rPr lang="en-US" altLang="zh-CN" dirty="0"/>
              <a:t>2</a:t>
            </a:r>
            <a:r>
              <a:rPr lang="zh-CN" altLang="en-US" dirty="0"/>
              <a:t>）</a:t>
            </a:r>
            <a:r>
              <a:rPr lang="en-US" altLang="zh-CN" dirty="0"/>
              <a:t>- </a:t>
            </a:r>
            <a:r>
              <a:rPr lang="zh-CN" altLang="en-US" dirty="0"/>
              <a:t>高级技术</a:t>
            </a:r>
            <a:endParaRPr lang="en-US" dirty="0"/>
          </a:p>
        </p:txBody>
      </p:sp>
      <p:sp>
        <p:nvSpPr>
          <p:cNvPr id="3" name="Text Placeholder 2">
            <a:extLst>
              <a:ext uri="{FF2B5EF4-FFF2-40B4-BE49-F238E27FC236}">
                <a16:creationId xmlns:a16="http://schemas.microsoft.com/office/drawing/2014/main" id="{FF6F14A0-B877-4F1E-8B8C-7F2FBB33CF19}"/>
              </a:ext>
            </a:extLst>
          </p:cNvPr>
          <p:cNvSpPr>
            <a:spLocks noGrp="1"/>
          </p:cNvSpPr>
          <p:nvPr>
            <p:ph type="body" sz="quarter" idx="10"/>
          </p:nvPr>
        </p:nvSpPr>
        <p:spPr/>
        <p:txBody>
          <a:bodyPr/>
          <a:lstStyle/>
          <a:p>
            <a:endParaRPr lang="en-US" dirty="0"/>
          </a:p>
        </p:txBody>
      </p:sp>
      <p:graphicFrame>
        <p:nvGraphicFramePr>
          <p:cNvPr id="5" name="Table 4">
            <a:extLst>
              <a:ext uri="{FF2B5EF4-FFF2-40B4-BE49-F238E27FC236}">
                <a16:creationId xmlns:a16="http://schemas.microsoft.com/office/drawing/2014/main" id="{F91B3227-C740-4459-B839-5F335827191A}"/>
              </a:ext>
            </a:extLst>
          </p:cNvPr>
          <p:cNvGraphicFramePr>
            <a:graphicFrameLocks noGrp="1"/>
          </p:cNvGraphicFramePr>
          <p:nvPr>
            <p:extLst>
              <p:ext uri="{D42A27DB-BD31-4B8C-83A1-F6EECF244321}">
                <p14:modId xmlns:p14="http://schemas.microsoft.com/office/powerpoint/2010/main" val="3115178513"/>
              </p:ext>
            </p:extLst>
          </p:nvPr>
        </p:nvGraphicFramePr>
        <p:xfrm>
          <a:off x="584200" y="1435496"/>
          <a:ext cx="11018520" cy="4248331"/>
        </p:xfrm>
        <a:graphic>
          <a:graphicData uri="http://schemas.openxmlformats.org/drawingml/2006/table">
            <a:tbl>
              <a:tblPr firstRow="1" firstCol="1" bandRow="1">
                <a:tableStyleId>{B301B821-A1FF-4177-AEE7-76D212191A09}</a:tableStyleId>
              </a:tblPr>
              <a:tblGrid>
                <a:gridCol w="666355">
                  <a:extLst>
                    <a:ext uri="{9D8B030D-6E8A-4147-A177-3AD203B41FA5}">
                      <a16:colId xmlns:a16="http://schemas.microsoft.com/office/drawing/2014/main" val="114978057"/>
                    </a:ext>
                  </a:extLst>
                </a:gridCol>
                <a:gridCol w="4258231">
                  <a:extLst>
                    <a:ext uri="{9D8B030D-6E8A-4147-A177-3AD203B41FA5}">
                      <a16:colId xmlns:a16="http://schemas.microsoft.com/office/drawing/2014/main" val="1412761817"/>
                    </a:ext>
                  </a:extLst>
                </a:gridCol>
                <a:gridCol w="6093934">
                  <a:extLst>
                    <a:ext uri="{9D8B030D-6E8A-4147-A177-3AD203B41FA5}">
                      <a16:colId xmlns:a16="http://schemas.microsoft.com/office/drawing/2014/main" val="1029765569"/>
                    </a:ext>
                  </a:extLst>
                </a:gridCol>
              </a:tblGrid>
              <a:tr h="245030">
                <a:tc>
                  <a:txBody>
                    <a:bodyPr/>
                    <a:lstStyle/>
                    <a:p>
                      <a:pPr fontAlgn="base">
                        <a:spcAft>
                          <a:spcPts val="0"/>
                        </a:spcAft>
                      </a:pPr>
                      <a:r>
                        <a:rPr lang="zh-CN" sz="1400">
                          <a:effectLst/>
                        </a:rPr>
                        <a:t>课程</a:t>
                      </a:r>
                      <a:r>
                        <a:rPr lang="en-US" sz="1400">
                          <a:effectLst/>
                        </a:rPr>
                        <a:t> </a:t>
                      </a:r>
                      <a:endParaRPr lang="en-US" sz="1400">
                        <a:effectLst/>
                        <a:latin typeface="宋体" panose="02010600030101010101" pitchFamily="2" charset="-122"/>
                        <a:ea typeface="宋体" panose="02010600030101010101" pitchFamily="2" charset="-122"/>
                        <a:cs typeface="宋体" panose="02010600030101010101" pitchFamily="2" charset="-122"/>
                      </a:endParaRPr>
                    </a:p>
                  </a:txBody>
                  <a:tcPr marL="4436" marR="4436" marT="4436" marB="4436" anchor="ctr"/>
                </a:tc>
                <a:tc>
                  <a:txBody>
                    <a:bodyPr/>
                    <a:lstStyle/>
                    <a:p>
                      <a:pPr fontAlgn="base">
                        <a:spcAft>
                          <a:spcPts val="0"/>
                        </a:spcAft>
                      </a:pPr>
                      <a:r>
                        <a:rPr lang="zh-CN" sz="1400">
                          <a:effectLst/>
                        </a:rPr>
                        <a:t>讲义名称</a:t>
                      </a:r>
                      <a:r>
                        <a:rPr lang="en-US" sz="1400">
                          <a:effectLst/>
                        </a:rPr>
                        <a:t> </a:t>
                      </a:r>
                      <a:endParaRPr lang="en-US" sz="1400">
                        <a:effectLst/>
                        <a:latin typeface="宋体" panose="02010600030101010101" pitchFamily="2" charset="-122"/>
                        <a:ea typeface="宋体" panose="02010600030101010101" pitchFamily="2" charset="-122"/>
                        <a:cs typeface="宋体" panose="02010600030101010101" pitchFamily="2" charset="-122"/>
                      </a:endParaRPr>
                    </a:p>
                  </a:txBody>
                  <a:tcPr marL="4436" marR="4436" marT="4436" marB="4436" anchor="ctr"/>
                </a:tc>
                <a:tc>
                  <a:txBody>
                    <a:bodyPr/>
                    <a:lstStyle/>
                    <a:p>
                      <a:pPr fontAlgn="base">
                        <a:spcAft>
                          <a:spcPts val="0"/>
                        </a:spcAft>
                      </a:pPr>
                      <a:r>
                        <a:rPr lang="zh-CN" sz="1400">
                          <a:effectLst/>
                        </a:rPr>
                        <a:t>备注</a:t>
                      </a:r>
                      <a:r>
                        <a:rPr lang="en-US" sz="1400">
                          <a:effectLst/>
                        </a:rPr>
                        <a:t> </a:t>
                      </a:r>
                      <a:endParaRPr lang="en-US" sz="1400">
                        <a:effectLst/>
                        <a:latin typeface="宋体" panose="02010600030101010101" pitchFamily="2" charset="-122"/>
                        <a:ea typeface="宋体" panose="02010600030101010101" pitchFamily="2" charset="-122"/>
                        <a:cs typeface="宋体" panose="02010600030101010101" pitchFamily="2" charset="-122"/>
                      </a:endParaRPr>
                    </a:p>
                  </a:txBody>
                  <a:tcPr marL="4436" marR="4436" marT="4436" marB="4436" anchor="ctr"/>
                </a:tc>
                <a:extLst>
                  <a:ext uri="{0D108BD9-81ED-4DB2-BD59-A6C34878D82A}">
                    <a16:rowId xmlns:a16="http://schemas.microsoft.com/office/drawing/2014/main" val="2826036930"/>
                  </a:ext>
                </a:extLst>
              </a:tr>
              <a:tr h="736621">
                <a:tc>
                  <a:txBody>
                    <a:bodyPr/>
                    <a:lstStyle/>
                    <a:p>
                      <a:pPr>
                        <a:lnSpc>
                          <a:spcPct val="107000"/>
                        </a:lnSpc>
                        <a:spcAft>
                          <a:spcPts val="0"/>
                        </a:spcAft>
                      </a:pPr>
                      <a:r>
                        <a:rPr lang="en-US" sz="1400" b="1">
                          <a:solidFill>
                            <a:schemeClr val="tx1"/>
                          </a:solidFill>
                          <a:effectLst/>
                          <a:latin typeface="+mn-lt"/>
                          <a:ea typeface="等线" panose="02010600030101010101" pitchFamily="2" charset="-122"/>
                          <a:cs typeface="Times New Roman" panose="02020603050405020304" pitchFamily="18" charset="0"/>
                        </a:rPr>
                        <a:t>9</a:t>
                      </a:r>
                      <a:endParaRPr lang="en-US" sz="1400">
                        <a:solidFill>
                          <a:schemeClr val="tx1"/>
                        </a:solidFill>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marL="0" algn="l" defTabSz="932742" rtl="0" eaLnBrk="1" fontAlgn="base" latinLnBrk="0" hangingPunct="1">
                        <a:lnSpc>
                          <a:spcPct val="107000"/>
                        </a:lnSpc>
                        <a:spcBef>
                          <a:spcPts val="200"/>
                        </a:spcBef>
                        <a:spcAft>
                          <a:spcPts val="0"/>
                        </a:spcAft>
                      </a:pPr>
                      <a:r>
                        <a:rPr lang="zh-CN" altLang="en-US" sz="1400" kern="1200" dirty="0">
                          <a:solidFill>
                            <a:schemeClr val="dk1"/>
                          </a:solidFill>
                          <a:effectLst/>
                          <a:latin typeface="+mn-lt"/>
                          <a:ea typeface="+mn-ea"/>
                          <a:cs typeface="+mn-cs"/>
                        </a:rPr>
                        <a:t>计算图编译优化</a:t>
                      </a:r>
                      <a:endParaRPr lang="en-US" sz="1400" kern="1200" dirty="0">
                        <a:solidFill>
                          <a:schemeClr val="dk1"/>
                        </a:solidFill>
                        <a:effectLst/>
                        <a:latin typeface="+mn-lt"/>
                        <a:ea typeface="+mn-ea"/>
                        <a:cs typeface="+mn-cs"/>
                      </a:endParaRPr>
                    </a:p>
                    <a:p>
                      <a:pPr marL="0" algn="l" defTabSz="932742" rtl="0" eaLnBrk="1" fontAlgn="base" latinLnBrk="0" hangingPunct="1">
                        <a:lnSpc>
                          <a:spcPct val="107000"/>
                        </a:lnSpc>
                        <a:spcBef>
                          <a:spcPts val="200"/>
                        </a:spcBef>
                        <a:spcAft>
                          <a:spcPts val="0"/>
                        </a:spcAft>
                      </a:pPr>
                      <a:r>
                        <a:rPr lang="en-US" sz="1400" kern="1200" dirty="0">
                          <a:solidFill>
                            <a:schemeClr val="dk1"/>
                          </a:solidFill>
                          <a:effectLst/>
                          <a:latin typeface="+mn-lt"/>
                          <a:ea typeface="+mn-ea"/>
                          <a:cs typeface="+mn-cs"/>
                        </a:rPr>
                        <a:t>Computation graph compilation and optimization</a:t>
                      </a:r>
                    </a:p>
                  </a:txBody>
                  <a:tcPr marL="68580" marR="68580" marT="0" marB="0" anchor="ctr"/>
                </a:tc>
                <a:tc>
                  <a:txBody>
                    <a:bodyPr/>
                    <a:lstStyle/>
                    <a:p>
                      <a:pPr>
                        <a:lnSpc>
                          <a:spcPct val="107000"/>
                        </a:lnSpc>
                        <a:spcAft>
                          <a:spcPts val="0"/>
                        </a:spcAft>
                      </a:pPr>
                      <a:r>
                        <a:rPr lang="en-US" sz="1400" b="0">
                          <a:solidFill>
                            <a:schemeClr val="tx1"/>
                          </a:solidFill>
                          <a:effectLst/>
                          <a:latin typeface="+mn-lt"/>
                          <a:ea typeface="等线" panose="02010600030101010101" pitchFamily="2" charset="-122"/>
                          <a:cs typeface="Times New Roman" panose="02020603050405020304" pitchFamily="18" charset="0"/>
                        </a:rPr>
                        <a:t>IR, sub-graph pattern match, Matrix multiplication and memory optimization</a:t>
                      </a:r>
                    </a:p>
                    <a:p>
                      <a:pPr>
                        <a:lnSpc>
                          <a:spcPct val="107000"/>
                        </a:lnSpc>
                        <a:spcAft>
                          <a:spcPts val="0"/>
                        </a:spcAft>
                      </a:pPr>
                      <a:r>
                        <a:rPr lang="en-US" sz="1400" b="0">
                          <a:solidFill>
                            <a:schemeClr val="tx1"/>
                          </a:solidFill>
                          <a:effectLst/>
                          <a:latin typeface="+mn-lt"/>
                          <a:ea typeface="等线" panose="02010600030101010101" pitchFamily="2" charset="-122"/>
                          <a:cs typeface="Times New Roman" panose="02020603050405020304" pitchFamily="18" charset="0"/>
                        </a:rPr>
                        <a:t>Papers and systems: XLA, MLIR, TVM, NNFusion</a:t>
                      </a:r>
                    </a:p>
                  </a:txBody>
                  <a:tcPr marL="68580" marR="68580" marT="0" marB="0" anchor="ctr"/>
                </a:tc>
                <a:extLst>
                  <a:ext uri="{0D108BD9-81ED-4DB2-BD59-A6C34878D82A}">
                    <a16:rowId xmlns:a16="http://schemas.microsoft.com/office/drawing/2014/main" val="3144341856"/>
                  </a:ext>
                </a:extLst>
              </a:tr>
              <a:tr h="672378">
                <a:tc>
                  <a:txBody>
                    <a:bodyPr/>
                    <a:lstStyle/>
                    <a:p>
                      <a:pPr>
                        <a:lnSpc>
                          <a:spcPct val="107000"/>
                        </a:lnSpc>
                        <a:spcAft>
                          <a:spcPts val="0"/>
                        </a:spcAft>
                      </a:pPr>
                      <a:r>
                        <a:rPr lang="en-US" sz="1400" b="1">
                          <a:solidFill>
                            <a:schemeClr val="tx1"/>
                          </a:solidFill>
                          <a:effectLst/>
                          <a:latin typeface="+mn-lt"/>
                          <a:ea typeface="等线" panose="02010600030101010101" pitchFamily="2" charset="-122"/>
                          <a:cs typeface="Times New Roman" panose="02020603050405020304" pitchFamily="18" charset="0"/>
                        </a:rPr>
                        <a:t>10 </a:t>
                      </a:r>
                      <a:endParaRPr lang="en-US" sz="1400">
                        <a:solidFill>
                          <a:schemeClr val="tx1"/>
                        </a:solidFill>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marL="0" marR="0" lvl="0" indent="0" algn="l" defTabSz="932742" rtl="0" eaLnBrk="1" fontAlgn="auto" latinLnBrk="0" hangingPunct="1">
                        <a:lnSpc>
                          <a:spcPct val="107000"/>
                        </a:lnSpc>
                        <a:spcBef>
                          <a:spcPts val="200"/>
                        </a:spcBef>
                        <a:spcAft>
                          <a:spcPts val="0"/>
                        </a:spcAft>
                        <a:buClrTx/>
                        <a:buSzTx/>
                        <a:buFontTx/>
                        <a:buNone/>
                        <a:tabLst/>
                        <a:defRPr/>
                      </a:pPr>
                      <a:r>
                        <a:rPr lang="zh-CN" altLang="en-US" sz="1400" kern="1200" dirty="0">
                          <a:solidFill>
                            <a:schemeClr val="dk1"/>
                          </a:solidFill>
                          <a:effectLst/>
                          <a:latin typeface="+mn-lt"/>
                          <a:ea typeface="+mn-ea"/>
                          <a:cs typeface="+mn-cs"/>
                        </a:rPr>
                        <a:t>模型压缩和稀疏化处理</a:t>
                      </a:r>
                      <a:endParaRPr lang="en-US" sz="1400" b="0" dirty="0">
                        <a:solidFill>
                          <a:schemeClr val="tx1"/>
                        </a:solidFill>
                        <a:effectLst/>
                        <a:latin typeface="+mn-lt"/>
                        <a:ea typeface="等线 Light" panose="02010600030101010101" pitchFamily="2" charset="-122"/>
                        <a:cs typeface="Times New Roman" panose="02020603050405020304" pitchFamily="18" charset="0"/>
                      </a:endParaRPr>
                    </a:p>
                    <a:p>
                      <a:pPr>
                        <a:lnSpc>
                          <a:spcPct val="107000"/>
                        </a:lnSpc>
                        <a:spcBef>
                          <a:spcPts val="200"/>
                        </a:spcBef>
                        <a:spcAft>
                          <a:spcPts val="0"/>
                        </a:spcAft>
                      </a:pPr>
                      <a:r>
                        <a:rPr lang="en-US" sz="1400" b="0" dirty="0">
                          <a:solidFill>
                            <a:schemeClr val="tx1"/>
                          </a:solidFill>
                          <a:effectLst/>
                          <a:latin typeface="+mn-lt"/>
                          <a:ea typeface="等线 Light" panose="02010600030101010101" pitchFamily="2" charset="-122"/>
                          <a:cs typeface="Times New Roman" panose="02020603050405020304" pitchFamily="18" charset="0"/>
                        </a:rPr>
                        <a:t>Efficiency via compression and sparsity</a:t>
                      </a:r>
                    </a:p>
                  </a:txBody>
                  <a:tcPr marL="68580" marR="68580" marT="0" marB="0" anchor="ctr"/>
                </a:tc>
                <a:tc>
                  <a:txBody>
                    <a:bodyPr/>
                    <a:lstStyle/>
                    <a:p>
                      <a:pPr>
                        <a:lnSpc>
                          <a:spcPct val="107000"/>
                        </a:lnSpc>
                        <a:spcAft>
                          <a:spcPts val="0"/>
                        </a:spcAft>
                      </a:pPr>
                      <a:r>
                        <a:rPr lang="en-US" sz="1400" b="0">
                          <a:solidFill>
                            <a:schemeClr val="tx1"/>
                          </a:solidFill>
                          <a:effectLst/>
                          <a:latin typeface="+mn-lt"/>
                          <a:ea typeface="等线" panose="02010600030101010101" pitchFamily="2" charset="-122"/>
                          <a:cs typeface="Times New Roman" panose="02020603050405020304" pitchFamily="18" charset="0"/>
                        </a:rPr>
                        <a:t>Model compression, Sparsity</a:t>
                      </a:r>
                    </a:p>
                    <a:p>
                      <a:pPr>
                        <a:lnSpc>
                          <a:spcPct val="107000"/>
                        </a:lnSpc>
                        <a:spcAft>
                          <a:spcPts val="0"/>
                        </a:spcAft>
                      </a:pPr>
                      <a:r>
                        <a:rPr lang="en-US" sz="1400" b="0">
                          <a:solidFill>
                            <a:schemeClr val="tx1"/>
                          </a:solidFill>
                          <a:effectLst/>
                          <a:latin typeface="+mn-lt"/>
                          <a:ea typeface="等线" panose="02010600030101010101" pitchFamily="2" charset="-122"/>
                          <a:cs typeface="Times New Roman" panose="02020603050405020304" pitchFamily="18" charset="0"/>
                        </a:rPr>
                        <a:t>Pruning</a:t>
                      </a:r>
                    </a:p>
                  </a:txBody>
                  <a:tcPr marL="68580" marR="68580" marT="0" marB="0" anchor="ctr"/>
                </a:tc>
                <a:extLst>
                  <a:ext uri="{0D108BD9-81ED-4DB2-BD59-A6C34878D82A}">
                    <a16:rowId xmlns:a16="http://schemas.microsoft.com/office/drawing/2014/main" val="2997345086"/>
                  </a:ext>
                </a:extLst>
              </a:tr>
              <a:tr h="736621">
                <a:tc>
                  <a:txBody>
                    <a:bodyPr/>
                    <a:lstStyle/>
                    <a:p>
                      <a:pPr>
                        <a:lnSpc>
                          <a:spcPct val="107000"/>
                        </a:lnSpc>
                        <a:spcAft>
                          <a:spcPts val="0"/>
                        </a:spcAft>
                      </a:pPr>
                      <a:r>
                        <a:rPr lang="en-US" sz="1400" b="1">
                          <a:solidFill>
                            <a:schemeClr val="tx1"/>
                          </a:solidFill>
                          <a:effectLst/>
                          <a:latin typeface="+mn-lt"/>
                          <a:ea typeface="等线" panose="02010600030101010101" pitchFamily="2" charset="-122"/>
                          <a:cs typeface="Times New Roman" panose="02020603050405020304" pitchFamily="18" charset="0"/>
                        </a:rPr>
                        <a:t>11</a:t>
                      </a:r>
                      <a:endParaRPr lang="en-US" sz="1400">
                        <a:solidFill>
                          <a:schemeClr val="tx1"/>
                        </a:solidFill>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marL="0" marR="0" lvl="0" indent="0" algn="l" defTabSz="932742" rtl="0" eaLnBrk="1" fontAlgn="auto" latinLnBrk="0" hangingPunct="1">
                        <a:lnSpc>
                          <a:spcPct val="107000"/>
                        </a:lnSpc>
                        <a:spcBef>
                          <a:spcPts val="200"/>
                        </a:spcBef>
                        <a:spcAft>
                          <a:spcPts val="0"/>
                        </a:spcAft>
                        <a:buClrTx/>
                        <a:buSzTx/>
                        <a:buFontTx/>
                        <a:buNone/>
                        <a:tabLst/>
                        <a:defRPr/>
                      </a:pPr>
                      <a:r>
                        <a:rPr lang="zh-CN" altLang="en-US" sz="1400" kern="1200" dirty="0">
                          <a:solidFill>
                            <a:schemeClr val="dk1"/>
                          </a:solidFill>
                          <a:effectLst/>
                          <a:latin typeface="+mn-lt"/>
                          <a:ea typeface="+mn-ea"/>
                          <a:cs typeface="+mn-cs"/>
                        </a:rPr>
                        <a:t>自动机器学习系统</a:t>
                      </a:r>
                      <a:endParaRPr lang="en-US" sz="1400" b="0" dirty="0">
                        <a:solidFill>
                          <a:schemeClr val="tx1"/>
                        </a:solidFill>
                        <a:effectLst/>
                        <a:latin typeface="+mn-lt"/>
                        <a:ea typeface="等线 Light" panose="02010600030101010101" pitchFamily="2" charset="-122"/>
                        <a:cs typeface="Times New Roman" panose="02020603050405020304" pitchFamily="18" charset="0"/>
                      </a:endParaRPr>
                    </a:p>
                    <a:p>
                      <a:pPr>
                        <a:lnSpc>
                          <a:spcPct val="107000"/>
                        </a:lnSpc>
                        <a:spcBef>
                          <a:spcPts val="200"/>
                        </a:spcBef>
                        <a:spcAft>
                          <a:spcPts val="0"/>
                        </a:spcAft>
                      </a:pPr>
                      <a:r>
                        <a:rPr lang="en-US" sz="1400" b="0" dirty="0">
                          <a:solidFill>
                            <a:schemeClr val="tx1"/>
                          </a:solidFill>
                          <a:effectLst/>
                          <a:latin typeface="+mn-lt"/>
                          <a:ea typeface="等线 Light" panose="02010600030101010101" pitchFamily="2" charset="-122"/>
                          <a:cs typeface="Times New Roman" panose="02020603050405020304" pitchFamily="18" charset="0"/>
                        </a:rPr>
                        <a:t>AutoML systems</a:t>
                      </a:r>
                    </a:p>
                  </a:txBody>
                  <a:tcPr marL="68580" marR="68580" marT="0" marB="0" anchor="ctr"/>
                </a:tc>
                <a:tc>
                  <a:txBody>
                    <a:bodyPr/>
                    <a:lstStyle/>
                    <a:p>
                      <a:pPr>
                        <a:lnSpc>
                          <a:spcPct val="107000"/>
                        </a:lnSpc>
                        <a:spcAft>
                          <a:spcPts val="0"/>
                        </a:spcAft>
                      </a:pPr>
                      <a:r>
                        <a:rPr lang="en-US" sz="1400" b="0">
                          <a:solidFill>
                            <a:schemeClr val="tx1"/>
                          </a:solidFill>
                          <a:effectLst/>
                          <a:latin typeface="+mn-lt"/>
                          <a:ea typeface="等线" panose="02010600030101010101" pitchFamily="2" charset="-122"/>
                          <a:cs typeface="Times New Roman" panose="02020603050405020304" pitchFamily="18" charset="0"/>
                        </a:rPr>
                        <a:t>Hyper parameter tuning, NAS</a:t>
                      </a:r>
                    </a:p>
                    <a:p>
                      <a:pPr>
                        <a:lnSpc>
                          <a:spcPct val="107000"/>
                        </a:lnSpc>
                        <a:spcAft>
                          <a:spcPts val="0"/>
                        </a:spcAft>
                      </a:pPr>
                      <a:r>
                        <a:rPr lang="en-US" sz="1400" b="0">
                          <a:solidFill>
                            <a:schemeClr val="tx1"/>
                          </a:solidFill>
                          <a:effectLst/>
                          <a:latin typeface="+mn-lt"/>
                          <a:ea typeface="等线" panose="02010600030101010101" pitchFamily="2" charset="-122"/>
                          <a:cs typeface="Times New Roman" panose="02020603050405020304" pitchFamily="18" charset="0"/>
                        </a:rPr>
                        <a:t>Papers and systems: Hyperband, SMAC, ENAS,</a:t>
                      </a:r>
                    </a:p>
                    <a:p>
                      <a:pPr>
                        <a:lnSpc>
                          <a:spcPct val="107000"/>
                        </a:lnSpc>
                        <a:spcAft>
                          <a:spcPts val="0"/>
                        </a:spcAft>
                      </a:pPr>
                      <a:r>
                        <a:rPr lang="en-US" sz="1400" b="0">
                          <a:solidFill>
                            <a:schemeClr val="tx1"/>
                          </a:solidFill>
                          <a:effectLst/>
                          <a:latin typeface="+mn-lt"/>
                          <a:ea typeface="等线" panose="02010600030101010101" pitchFamily="2" charset="-122"/>
                          <a:cs typeface="Times New Roman" panose="02020603050405020304" pitchFamily="18" charset="0"/>
                        </a:rPr>
                        <a:t> AutoKeras, NNI</a:t>
                      </a:r>
                    </a:p>
                  </a:txBody>
                  <a:tcPr marL="68580" marR="68580" marT="0" marB="0" anchor="ctr"/>
                </a:tc>
                <a:extLst>
                  <a:ext uri="{0D108BD9-81ED-4DB2-BD59-A6C34878D82A}">
                    <a16:rowId xmlns:a16="http://schemas.microsoft.com/office/drawing/2014/main" val="3279491966"/>
                  </a:ext>
                </a:extLst>
              </a:tr>
              <a:tr h="672378">
                <a:tc>
                  <a:txBody>
                    <a:bodyPr/>
                    <a:lstStyle/>
                    <a:p>
                      <a:pPr>
                        <a:lnSpc>
                          <a:spcPct val="107000"/>
                        </a:lnSpc>
                        <a:spcAft>
                          <a:spcPts val="0"/>
                        </a:spcAft>
                      </a:pPr>
                      <a:r>
                        <a:rPr lang="en-US" sz="1400" b="1">
                          <a:solidFill>
                            <a:schemeClr val="tx1"/>
                          </a:solidFill>
                          <a:effectLst/>
                          <a:latin typeface="+mn-lt"/>
                          <a:ea typeface="等线" panose="02010600030101010101" pitchFamily="2" charset="-122"/>
                          <a:cs typeface="Times New Roman" panose="02020603050405020304" pitchFamily="18" charset="0"/>
                        </a:rPr>
                        <a:t>12</a:t>
                      </a:r>
                      <a:endParaRPr lang="en-US" sz="1400">
                        <a:solidFill>
                          <a:schemeClr val="tx1"/>
                        </a:solidFill>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marL="0" marR="0" lvl="0" indent="0" algn="l" defTabSz="932742" rtl="0" eaLnBrk="1" fontAlgn="auto" latinLnBrk="0" hangingPunct="1">
                        <a:lnSpc>
                          <a:spcPct val="107000"/>
                        </a:lnSpc>
                        <a:spcBef>
                          <a:spcPts val="200"/>
                        </a:spcBef>
                        <a:spcAft>
                          <a:spcPts val="0"/>
                        </a:spcAft>
                        <a:buClrTx/>
                        <a:buSzTx/>
                        <a:buFontTx/>
                        <a:buNone/>
                        <a:tabLst/>
                        <a:defRPr/>
                      </a:pPr>
                      <a:r>
                        <a:rPr lang="zh-CN" altLang="en-US" sz="1400" kern="1200" dirty="0">
                          <a:solidFill>
                            <a:schemeClr val="dk1"/>
                          </a:solidFill>
                          <a:effectLst/>
                          <a:latin typeface="+mn-lt"/>
                          <a:ea typeface="+mn-ea"/>
                          <a:cs typeface="+mn-cs"/>
                        </a:rPr>
                        <a:t>强化学习系统</a:t>
                      </a:r>
                      <a:endParaRPr lang="en-US" sz="1400" kern="1200" dirty="0">
                        <a:solidFill>
                          <a:schemeClr val="dk1"/>
                        </a:solidFill>
                        <a:effectLst/>
                        <a:latin typeface="+mn-lt"/>
                        <a:ea typeface="+mn-ea"/>
                        <a:cs typeface="+mn-cs"/>
                      </a:endParaRPr>
                    </a:p>
                    <a:p>
                      <a:pPr marL="0" marR="0" lvl="0" indent="0" algn="l" defTabSz="932742" rtl="0" eaLnBrk="1" fontAlgn="auto" latinLnBrk="0" hangingPunct="1">
                        <a:lnSpc>
                          <a:spcPct val="107000"/>
                        </a:lnSpc>
                        <a:spcBef>
                          <a:spcPts val="200"/>
                        </a:spcBef>
                        <a:spcAft>
                          <a:spcPts val="0"/>
                        </a:spcAft>
                        <a:buClrTx/>
                        <a:buSzTx/>
                        <a:buFontTx/>
                        <a:buNone/>
                        <a:tabLst/>
                        <a:defRPr/>
                      </a:pPr>
                      <a:r>
                        <a:rPr lang="en-US" sz="1400" b="0" dirty="0">
                          <a:solidFill>
                            <a:schemeClr val="tx1"/>
                          </a:solidFill>
                          <a:effectLst/>
                          <a:latin typeface="+mn-lt"/>
                          <a:ea typeface="等线 Light" panose="02010600030101010101" pitchFamily="2" charset="-122"/>
                          <a:cs typeface="Times New Roman" panose="02020603050405020304" pitchFamily="18" charset="0"/>
                        </a:rPr>
                        <a:t>Reinforcement learning systems</a:t>
                      </a:r>
                    </a:p>
                  </a:txBody>
                  <a:tcPr marL="68580" marR="68580" marT="0" marB="0" anchor="ctr"/>
                </a:tc>
                <a:tc>
                  <a:txBody>
                    <a:bodyPr/>
                    <a:lstStyle/>
                    <a:p>
                      <a:pPr>
                        <a:lnSpc>
                          <a:spcPct val="107000"/>
                        </a:lnSpc>
                        <a:spcAft>
                          <a:spcPts val="0"/>
                        </a:spcAft>
                      </a:pPr>
                      <a:r>
                        <a:rPr lang="en-US" sz="1400" b="0" dirty="0">
                          <a:solidFill>
                            <a:schemeClr val="tx1"/>
                          </a:solidFill>
                          <a:effectLst/>
                          <a:latin typeface="+mn-lt"/>
                          <a:ea typeface="等线" panose="02010600030101010101" pitchFamily="2" charset="-122"/>
                          <a:cs typeface="Times New Roman" panose="02020603050405020304" pitchFamily="18" charset="0"/>
                        </a:rPr>
                        <a:t>Theory of RL, systems for RL</a:t>
                      </a:r>
                    </a:p>
                    <a:p>
                      <a:pPr>
                        <a:lnSpc>
                          <a:spcPct val="107000"/>
                        </a:lnSpc>
                        <a:spcAft>
                          <a:spcPts val="0"/>
                        </a:spcAft>
                      </a:pPr>
                      <a:r>
                        <a:rPr lang="en-US" sz="1400" b="0" dirty="0">
                          <a:solidFill>
                            <a:schemeClr val="tx1"/>
                          </a:solidFill>
                          <a:effectLst/>
                          <a:latin typeface="+mn-lt"/>
                          <a:ea typeface="等线" panose="02010600030101010101" pitchFamily="2" charset="-122"/>
                          <a:cs typeface="Times New Roman" panose="02020603050405020304" pitchFamily="18" charset="0"/>
                        </a:rPr>
                        <a:t>Papers and systems: AC3, </a:t>
                      </a:r>
                      <a:r>
                        <a:rPr lang="en-US" sz="1400" b="0" dirty="0" err="1">
                          <a:solidFill>
                            <a:schemeClr val="tx1"/>
                          </a:solidFill>
                          <a:effectLst/>
                          <a:latin typeface="+mn-lt"/>
                          <a:ea typeface="等线" panose="02010600030101010101" pitchFamily="2" charset="-122"/>
                          <a:cs typeface="Times New Roman" panose="02020603050405020304" pitchFamily="18" charset="0"/>
                        </a:rPr>
                        <a:t>RLlib</a:t>
                      </a:r>
                      <a:r>
                        <a:rPr lang="en-US" sz="1400" b="0" dirty="0">
                          <a:solidFill>
                            <a:schemeClr val="tx1"/>
                          </a:solidFill>
                          <a:effectLst/>
                          <a:latin typeface="+mn-lt"/>
                          <a:ea typeface="等线" panose="02010600030101010101" pitchFamily="2" charset="-122"/>
                          <a:cs typeface="Times New Roman" panose="02020603050405020304" pitchFamily="18" charset="0"/>
                        </a:rPr>
                        <a:t>, </a:t>
                      </a:r>
                      <a:r>
                        <a:rPr lang="en-US" sz="1400" b="0" dirty="0" err="1">
                          <a:solidFill>
                            <a:schemeClr val="tx1"/>
                          </a:solidFill>
                          <a:effectLst/>
                          <a:latin typeface="+mn-lt"/>
                          <a:ea typeface="等线" panose="02010600030101010101" pitchFamily="2" charset="-122"/>
                          <a:cs typeface="Times New Roman" panose="02020603050405020304" pitchFamily="18" charset="0"/>
                        </a:rPr>
                        <a:t>AlphaZero</a:t>
                      </a:r>
                      <a:endParaRPr lang="en-US" sz="1400" b="0" dirty="0">
                        <a:solidFill>
                          <a:schemeClr val="tx1"/>
                        </a:solidFill>
                        <a:effectLst/>
                        <a:latin typeface="+mn-lt"/>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91451865"/>
                  </a:ext>
                </a:extLst>
              </a:tr>
              <a:tr h="672378">
                <a:tc>
                  <a:txBody>
                    <a:bodyPr/>
                    <a:lstStyle/>
                    <a:p>
                      <a:pPr>
                        <a:lnSpc>
                          <a:spcPct val="107000"/>
                        </a:lnSpc>
                        <a:spcAft>
                          <a:spcPts val="0"/>
                        </a:spcAft>
                      </a:pPr>
                      <a:r>
                        <a:rPr lang="en-US" sz="1400" b="1">
                          <a:solidFill>
                            <a:schemeClr val="tx1"/>
                          </a:solidFill>
                          <a:effectLst/>
                          <a:latin typeface="+mn-lt"/>
                          <a:ea typeface="等线" panose="02010600030101010101" pitchFamily="2" charset="-122"/>
                          <a:cs typeface="Times New Roman" panose="02020603050405020304" pitchFamily="18" charset="0"/>
                        </a:rPr>
                        <a:t>13</a:t>
                      </a:r>
                      <a:endParaRPr lang="en-US" sz="1400">
                        <a:solidFill>
                          <a:schemeClr val="tx1"/>
                        </a:solidFill>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marL="0" marR="0" lvl="0" indent="0" algn="l" defTabSz="932742" rtl="0" eaLnBrk="1" fontAlgn="auto" latinLnBrk="0" hangingPunct="1">
                        <a:lnSpc>
                          <a:spcPct val="107000"/>
                        </a:lnSpc>
                        <a:spcBef>
                          <a:spcPts val="200"/>
                        </a:spcBef>
                        <a:spcAft>
                          <a:spcPts val="0"/>
                        </a:spcAft>
                        <a:buClrTx/>
                        <a:buSzTx/>
                        <a:buFontTx/>
                        <a:buNone/>
                        <a:tabLst/>
                        <a:defRPr/>
                      </a:pPr>
                      <a:r>
                        <a:rPr lang="zh-CN" altLang="en-US" sz="1400" b="0" kern="1200" dirty="0">
                          <a:solidFill>
                            <a:schemeClr val="dk1"/>
                          </a:solidFill>
                          <a:effectLst/>
                          <a:latin typeface="+mn-lt"/>
                          <a:ea typeface="+mn-ea"/>
                          <a:cs typeface="+mn-cs"/>
                        </a:rPr>
                        <a:t>模型安全与隐私保护</a:t>
                      </a:r>
                      <a:endParaRPr lang="en-US" sz="1400" b="0" dirty="0">
                        <a:solidFill>
                          <a:schemeClr val="tx1"/>
                        </a:solidFill>
                        <a:effectLst/>
                        <a:latin typeface="+mn-lt"/>
                        <a:ea typeface="等线 Light" panose="02010600030101010101" pitchFamily="2" charset="-122"/>
                        <a:cs typeface="Times New Roman" panose="02020603050405020304" pitchFamily="18" charset="0"/>
                      </a:endParaRPr>
                    </a:p>
                    <a:p>
                      <a:pPr>
                        <a:lnSpc>
                          <a:spcPct val="107000"/>
                        </a:lnSpc>
                        <a:spcBef>
                          <a:spcPts val="200"/>
                        </a:spcBef>
                        <a:spcAft>
                          <a:spcPts val="0"/>
                        </a:spcAft>
                      </a:pPr>
                      <a:r>
                        <a:rPr lang="en-US" sz="1400" b="0" dirty="0">
                          <a:solidFill>
                            <a:schemeClr val="tx1"/>
                          </a:solidFill>
                          <a:effectLst/>
                          <a:latin typeface="+mn-lt"/>
                          <a:ea typeface="等线 Light" panose="02010600030101010101" pitchFamily="2" charset="-122"/>
                          <a:cs typeface="Times New Roman" panose="02020603050405020304" pitchFamily="18" charset="0"/>
                        </a:rPr>
                        <a:t>Security and Privacy</a:t>
                      </a:r>
                    </a:p>
                  </a:txBody>
                  <a:tcPr marL="68580" marR="68580" marT="0" marB="0" anchor="ctr"/>
                </a:tc>
                <a:tc>
                  <a:txBody>
                    <a:bodyPr/>
                    <a:lstStyle/>
                    <a:p>
                      <a:pPr>
                        <a:lnSpc>
                          <a:spcPct val="107000"/>
                        </a:lnSpc>
                        <a:spcAft>
                          <a:spcPts val="0"/>
                        </a:spcAft>
                      </a:pPr>
                      <a:r>
                        <a:rPr lang="en-US" sz="1400" b="0" dirty="0">
                          <a:solidFill>
                            <a:schemeClr val="tx1"/>
                          </a:solidFill>
                          <a:effectLst/>
                          <a:latin typeface="+mn-lt"/>
                          <a:ea typeface="等线" panose="02010600030101010101" pitchFamily="2" charset="-122"/>
                          <a:cs typeface="Times New Roman" panose="02020603050405020304" pitchFamily="18" charset="0"/>
                        </a:rPr>
                        <a:t>Federated learning, security, privacy</a:t>
                      </a:r>
                    </a:p>
                    <a:p>
                      <a:pPr>
                        <a:lnSpc>
                          <a:spcPct val="107000"/>
                        </a:lnSpc>
                        <a:spcAft>
                          <a:spcPts val="0"/>
                        </a:spcAft>
                      </a:pPr>
                      <a:r>
                        <a:rPr lang="en-US" sz="1400" b="0" dirty="0">
                          <a:solidFill>
                            <a:schemeClr val="tx1"/>
                          </a:solidFill>
                          <a:effectLst/>
                          <a:latin typeface="+mn-lt"/>
                          <a:ea typeface="等线" panose="02010600030101010101" pitchFamily="2" charset="-122"/>
                          <a:cs typeface="Times New Roman" panose="02020603050405020304" pitchFamily="18" charset="0"/>
                        </a:rPr>
                        <a:t>Papers and systems: </a:t>
                      </a:r>
                      <a:r>
                        <a:rPr lang="en-US" sz="1400" b="0" dirty="0" err="1">
                          <a:solidFill>
                            <a:schemeClr val="tx1"/>
                          </a:solidFill>
                          <a:effectLst/>
                          <a:latin typeface="+mn-lt"/>
                          <a:ea typeface="等线" panose="02010600030101010101" pitchFamily="2" charset="-122"/>
                          <a:cs typeface="Times New Roman" panose="02020603050405020304" pitchFamily="18" charset="0"/>
                        </a:rPr>
                        <a:t>DeepFake</a:t>
                      </a:r>
                      <a:endParaRPr lang="en-US" sz="1400" b="0" dirty="0">
                        <a:solidFill>
                          <a:schemeClr val="tx1"/>
                        </a:solidFill>
                        <a:effectLst/>
                        <a:latin typeface="+mn-lt"/>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59100545"/>
                  </a:ext>
                </a:extLst>
              </a:tr>
              <a:tr h="512925">
                <a:tc>
                  <a:txBody>
                    <a:bodyPr/>
                    <a:lstStyle/>
                    <a:p>
                      <a:pPr>
                        <a:lnSpc>
                          <a:spcPct val="107000"/>
                        </a:lnSpc>
                        <a:spcAft>
                          <a:spcPts val="0"/>
                        </a:spcAft>
                      </a:pPr>
                      <a:r>
                        <a:rPr lang="en-US" sz="1400" b="1">
                          <a:solidFill>
                            <a:schemeClr val="tx1"/>
                          </a:solidFill>
                          <a:effectLst/>
                          <a:latin typeface="+mn-lt"/>
                          <a:ea typeface="等线" panose="02010600030101010101" pitchFamily="2" charset="-122"/>
                          <a:cs typeface="Times New Roman" panose="02020603050405020304" pitchFamily="18" charset="0"/>
                        </a:rPr>
                        <a:t>14</a:t>
                      </a:r>
                      <a:endParaRPr lang="en-US" sz="1400">
                        <a:solidFill>
                          <a:schemeClr val="tx1"/>
                        </a:solidFill>
                        <a:effectLst/>
                        <a:latin typeface="+mn-lt"/>
                        <a:ea typeface="等线" panose="02010600030101010101" pitchFamily="2" charset="-122"/>
                        <a:cs typeface="Times New Roman" panose="02020603050405020304" pitchFamily="18" charset="0"/>
                      </a:endParaRPr>
                    </a:p>
                  </a:txBody>
                  <a:tcPr marL="68580" marR="68580" marT="0" marB="0" anchor="ctr"/>
                </a:tc>
                <a:tc>
                  <a:txBody>
                    <a:bodyPr/>
                    <a:lstStyle/>
                    <a:p>
                      <a:pPr marL="0" marR="0" lvl="0" indent="0" algn="l" defTabSz="932742" rtl="0" eaLnBrk="1" fontAlgn="auto" latinLnBrk="0" hangingPunct="1">
                        <a:lnSpc>
                          <a:spcPct val="107000"/>
                        </a:lnSpc>
                        <a:spcBef>
                          <a:spcPts val="200"/>
                        </a:spcBef>
                        <a:spcAft>
                          <a:spcPts val="0"/>
                        </a:spcAft>
                        <a:buClrTx/>
                        <a:buSzTx/>
                        <a:buFontTx/>
                        <a:buNone/>
                        <a:tabLst/>
                        <a:defRPr/>
                      </a:pPr>
                      <a:r>
                        <a:rPr lang="zh-CN" altLang="en-US" sz="1400" kern="1200" dirty="0">
                          <a:solidFill>
                            <a:schemeClr val="dk1"/>
                          </a:solidFill>
                          <a:effectLst/>
                          <a:latin typeface="+mn-lt"/>
                          <a:ea typeface="+mn-ea"/>
                          <a:cs typeface="+mn-cs"/>
                        </a:rPr>
                        <a:t>用</a:t>
                      </a:r>
                      <a:r>
                        <a:rPr lang="en-US" altLang="zh-CN" sz="1400" kern="1200" dirty="0">
                          <a:solidFill>
                            <a:schemeClr val="dk1"/>
                          </a:solidFill>
                          <a:effectLst/>
                          <a:latin typeface="+mn-lt"/>
                          <a:ea typeface="+mn-ea"/>
                          <a:cs typeface="+mn-cs"/>
                        </a:rPr>
                        <a:t>AI</a:t>
                      </a:r>
                      <a:r>
                        <a:rPr lang="zh-CN" altLang="en-US" sz="1400" kern="1200" dirty="0">
                          <a:solidFill>
                            <a:schemeClr val="dk1"/>
                          </a:solidFill>
                          <a:effectLst/>
                          <a:latin typeface="+mn-lt"/>
                          <a:ea typeface="+mn-ea"/>
                          <a:cs typeface="+mn-cs"/>
                        </a:rPr>
                        <a:t>技术优化计算机系统</a:t>
                      </a:r>
                      <a:endParaRPr lang="en-US" sz="1400" kern="1200" dirty="0">
                        <a:solidFill>
                          <a:schemeClr val="dk1"/>
                        </a:solidFill>
                        <a:effectLst/>
                        <a:latin typeface="+mn-lt"/>
                        <a:ea typeface="+mn-ea"/>
                        <a:cs typeface="+mn-cs"/>
                      </a:endParaRPr>
                    </a:p>
                    <a:p>
                      <a:pPr>
                        <a:lnSpc>
                          <a:spcPct val="107000"/>
                        </a:lnSpc>
                        <a:spcBef>
                          <a:spcPts val="200"/>
                        </a:spcBef>
                        <a:spcAft>
                          <a:spcPts val="0"/>
                        </a:spcAft>
                      </a:pPr>
                      <a:r>
                        <a:rPr lang="en-US" sz="1400" b="0" dirty="0">
                          <a:solidFill>
                            <a:schemeClr val="tx1"/>
                          </a:solidFill>
                          <a:effectLst/>
                          <a:latin typeface="+mn-lt"/>
                          <a:ea typeface="等线 Light" panose="02010600030101010101" pitchFamily="2" charset="-122"/>
                          <a:cs typeface="Times New Roman" panose="02020603050405020304" pitchFamily="18" charset="0"/>
                        </a:rPr>
                        <a:t>AI for systems</a:t>
                      </a:r>
                    </a:p>
                  </a:txBody>
                  <a:tcPr marL="68580" marR="68580" marT="0" marB="0" anchor="ctr"/>
                </a:tc>
                <a:tc>
                  <a:txBody>
                    <a:bodyPr/>
                    <a:lstStyle/>
                    <a:p>
                      <a:pPr>
                        <a:lnSpc>
                          <a:spcPct val="107000"/>
                        </a:lnSpc>
                        <a:spcAft>
                          <a:spcPts val="0"/>
                        </a:spcAft>
                      </a:pPr>
                      <a:r>
                        <a:rPr lang="en-US" sz="1400" b="0" dirty="0">
                          <a:solidFill>
                            <a:schemeClr val="tx1"/>
                          </a:solidFill>
                          <a:effectLst/>
                          <a:latin typeface="+mn-lt"/>
                          <a:ea typeface="等线" panose="02010600030101010101" pitchFamily="2" charset="-122"/>
                          <a:cs typeface="Times New Roman" panose="02020603050405020304" pitchFamily="18" charset="0"/>
                        </a:rPr>
                        <a:t>AI for traditional systems problems, for system algorithms</a:t>
                      </a:r>
                    </a:p>
                    <a:p>
                      <a:pPr>
                        <a:lnSpc>
                          <a:spcPct val="107000"/>
                        </a:lnSpc>
                        <a:spcAft>
                          <a:spcPts val="0"/>
                        </a:spcAft>
                      </a:pPr>
                      <a:r>
                        <a:rPr lang="en-US" sz="1400" b="0" dirty="0">
                          <a:solidFill>
                            <a:schemeClr val="tx1"/>
                          </a:solidFill>
                          <a:effectLst/>
                          <a:latin typeface="+mn-lt"/>
                          <a:ea typeface="等线" panose="02010600030101010101" pitchFamily="2" charset="-122"/>
                          <a:cs typeface="Times New Roman" panose="02020603050405020304" pitchFamily="18" charset="0"/>
                        </a:rPr>
                        <a:t>Papers and systems: Learned Indexes, Learned query path</a:t>
                      </a:r>
                    </a:p>
                  </a:txBody>
                  <a:tcPr marL="68580" marR="68580" marT="0" marB="0" anchor="ctr"/>
                </a:tc>
                <a:extLst>
                  <a:ext uri="{0D108BD9-81ED-4DB2-BD59-A6C34878D82A}">
                    <a16:rowId xmlns:a16="http://schemas.microsoft.com/office/drawing/2014/main" val="270214559"/>
                  </a:ext>
                </a:extLst>
              </a:tr>
            </a:tbl>
          </a:graphicData>
        </a:graphic>
      </p:graphicFrame>
    </p:spTree>
    <p:extLst>
      <p:ext uri="{BB962C8B-B14F-4D97-AF65-F5344CB8AC3E}">
        <p14:creationId xmlns:p14="http://schemas.microsoft.com/office/powerpoint/2010/main" val="141616016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CDA6F-33BF-4718-ADEE-03EE00F817CB}"/>
              </a:ext>
            </a:extLst>
          </p:cNvPr>
          <p:cNvSpPr>
            <a:spLocks noGrp="1"/>
          </p:cNvSpPr>
          <p:nvPr>
            <p:ph type="title"/>
          </p:nvPr>
        </p:nvSpPr>
        <p:spPr/>
        <p:txBody>
          <a:bodyPr/>
          <a:lstStyle/>
          <a:p>
            <a:r>
              <a:rPr lang="zh-CN" altLang="en-US" dirty="0"/>
              <a:t>课程大纲 （</a:t>
            </a:r>
            <a:r>
              <a:rPr lang="en-US" altLang="zh-CN" dirty="0"/>
              <a:t>3</a:t>
            </a:r>
            <a:r>
              <a:rPr lang="zh-CN" altLang="en-US" dirty="0"/>
              <a:t>）</a:t>
            </a:r>
            <a:r>
              <a:rPr lang="en-US" altLang="zh-CN" dirty="0"/>
              <a:t>- </a:t>
            </a:r>
            <a:r>
              <a:rPr lang="zh-CN" altLang="en-US" dirty="0"/>
              <a:t>实验</a:t>
            </a:r>
            <a:endParaRPr lang="en-US" dirty="0"/>
          </a:p>
        </p:txBody>
      </p:sp>
      <p:sp>
        <p:nvSpPr>
          <p:cNvPr id="3" name="Text Placeholder 2">
            <a:extLst>
              <a:ext uri="{FF2B5EF4-FFF2-40B4-BE49-F238E27FC236}">
                <a16:creationId xmlns:a16="http://schemas.microsoft.com/office/drawing/2014/main" id="{FF6F14A0-B877-4F1E-8B8C-7F2FBB33CF19}"/>
              </a:ext>
            </a:extLst>
          </p:cNvPr>
          <p:cNvSpPr>
            <a:spLocks noGrp="1"/>
          </p:cNvSpPr>
          <p:nvPr>
            <p:ph type="body" sz="quarter" idx="10"/>
          </p:nvPr>
        </p:nvSpPr>
        <p:spPr/>
        <p:txBody>
          <a:bodyPr/>
          <a:lstStyle/>
          <a:p>
            <a:endParaRPr lang="en-US" dirty="0"/>
          </a:p>
        </p:txBody>
      </p:sp>
      <p:graphicFrame>
        <p:nvGraphicFramePr>
          <p:cNvPr id="6" name="Table 5">
            <a:extLst>
              <a:ext uri="{FF2B5EF4-FFF2-40B4-BE49-F238E27FC236}">
                <a16:creationId xmlns:a16="http://schemas.microsoft.com/office/drawing/2014/main" id="{E9198594-A918-4DC4-9105-B47FC21B2BCD}"/>
              </a:ext>
            </a:extLst>
          </p:cNvPr>
          <p:cNvGraphicFramePr>
            <a:graphicFrameLocks noGrp="1"/>
          </p:cNvGraphicFramePr>
          <p:nvPr>
            <p:extLst>
              <p:ext uri="{D42A27DB-BD31-4B8C-83A1-F6EECF244321}">
                <p14:modId xmlns:p14="http://schemas.microsoft.com/office/powerpoint/2010/main" val="3300691867"/>
              </p:ext>
            </p:extLst>
          </p:nvPr>
        </p:nvGraphicFramePr>
        <p:xfrm>
          <a:off x="584200" y="1435497"/>
          <a:ext cx="11018520" cy="5421749"/>
        </p:xfrm>
        <a:graphic>
          <a:graphicData uri="http://schemas.openxmlformats.org/drawingml/2006/table">
            <a:tbl>
              <a:tblPr firstRow="1" firstCol="1" bandRow="1">
                <a:tableStyleId>{B301B821-A1FF-4177-AEE7-76D212191A09}</a:tableStyleId>
              </a:tblPr>
              <a:tblGrid>
                <a:gridCol w="1971964">
                  <a:extLst>
                    <a:ext uri="{9D8B030D-6E8A-4147-A177-3AD203B41FA5}">
                      <a16:colId xmlns:a16="http://schemas.microsoft.com/office/drawing/2014/main" val="114978057"/>
                    </a:ext>
                  </a:extLst>
                </a:gridCol>
                <a:gridCol w="4759036">
                  <a:extLst>
                    <a:ext uri="{9D8B030D-6E8A-4147-A177-3AD203B41FA5}">
                      <a16:colId xmlns:a16="http://schemas.microsoft.com/office/drawing/2014/main" val="1412761817"/>
                    </a:ext>
                  </a:extLst>
                </a:gridCol>
                <a:gridCol w="4287520">
                  <a:extLst>
                    <a:ext uri="{9D8B030D-6E8A-4147-A177-3AD203B41FA5}">
                      <a16:colId xmlns:a16="http://schemas.microsoft.com/office/drawing/2014/main" val="1029765569"/>
                    </a:ext>
                  </a:extLst>
                </a:gridCol>
              </a:tblGrid>
              <a:tr h="210350">
                <a:tc>
                  <a:txBody>
                    <a:bodyPr/>
                    <a:lstStyle/>
                    <a:p>
                      <a:pPr fontAlgn="base">
                        <a:spcAft>
                          <a:spcPts val="0"/>
                        </a:spcAft>
                      </a:pPr>
                      <a:r>
                        <a:rPr lang="zh-CN" sz="1400">
                          <a:effectLst/>
                        </a:rPr>
                        <a:t>课程</a:t>
                      </a:r>
                      <a:r>
                        <a:rPr lang="en-US" sz="1400">
                          <a:effectLst/>
                        </a:rPr>
                        <a:t> </a:t>
                      </a:r>
                      <a:endParaRPr lang="en-US" sz="1400">
                        <a:effectLst/>
                        <a:latin typeface="宋体" panose="02010600030101010101" pitchFamily="2" charset="-122"/>
                        <a:ea typeface="宋体" panose="02010600030101010101" pitchFamily="2" charset="-122"/>
                        <a:cs typeface="宋体" panose="02010600030101010101" pitchFamily="2" charset="-122"/>
                      </a:endParaRPr>
                    </a:p>
                  </a:txBody>
                  <a:tcPr marL="4436" marR="4436" marT="4436" marB="4436" anchor="ctr"/>
                </a:tc>
                <a:tc>
                  <a:txBody>
                    <a:bodyPr/>
                    <a:lstStyle/>
                    <a:p>
                      <a:pPr fontAlgn="base">
                        <a:spcAft>
                          <a:spcPts val="0"/>
                        </a:spcAft>
                      </a:pPr>
                      <a:r>
                        <a:rPr lang="zh-CN" sz="1400">
                          <a:effectLst/>
                        </a:rPr>
                        <a:t>讲义名称</a:t>
                      </a:r>
                      <a:r>
                        <a:rPr lang="en-US" sz="1400">
                          <a:effectLst/>
                        </a:rPr>
                        <a:t> </a:t>
                      </a:r>
                      <a:endParaRPr lang="en-US" sz="1400">
                        <a:effectLst/>
                        <a:latin typeface="宋体" panose="02010600030101010101" pitchFamily="2" charset="-122"/>
                        <a:ea typeface="宋体" panose="02010600030101010101" pitchFamily="2" charset="-122"/>
                        <a:cs typeface="宋体" panose="02010600030101010101" pitchFamily="2" charset="-122"/>
                      </a:endParaRPr>
                    </a:p>
                  </a:txBody>
                  <a:tcPr marL="4436" marR="4436" marT="4436" marB="4436" anchor="ctr"/>
                </a:tc>
                <a:tc>
                  <a:txBody>
                    <a:bodyPr/>
                    <a:lstStyle/>
                    <a:p>
                      <a:pPr fontAlgn="base">
                        <a:spcAft>
                          <a:spcPts val="0"/>
                        </a:spcAft>
                      </a:pPr>
                      <a:r>
                        <a:rPr lang="zh-CN" sz="1400">
                          <a:effectLst/>
                        </a:rPr>
                        <a:t>备注</a:t>
                      </a:r>
                      <a:r>
                        <a:rPr lang="en-US" sz="1400">
                          <a:effectLst/>
                        </a:rPr>
                        <a:t> </a:t>
                      </a:r>
                      <a:endParaRPr lang="en-US" sz="1400">
                        <a:effectLst/>
                        <a:latin typeface="宋体" panose="02010600030101010101" pitchFamily="2" charset="-122"/>
                        <a:ea typeface="宋体" panose="02010600030101010101" pitchFamily="2" charset="-122"/>
                        <a:cs typeface="宋体" panose="02010600030101010101" pitchFamily="2" charset="-122"/>
                      </a:endParaRPr>
                    </a:p>
                  </a:txBody>
                  <a:tcPr marL="4436" marR="4436" marT="4436" marB="4436" anchor="ctr"/>
                </a:tc>
                <a:extLst>
                  <a:ext uri="{0D108BD9-81ED-4DB2-BD59-A6C34878D82A}">
                    <a16:rowId xmlns:a16="http://schemas.microsoft.com/office/drawing/2014/main" val="2826036930"/>
                  </a:ext>
                </a:extLst>
              </a:tr>
              <a:tr h="416285">
                <a:tc>
                  <a:txBody>
                    <a:bodyPr/>
                    <a:lstStyle/>
                    <a:p>
                      <a:pPr marL="0" algn="l" defTabSz="932742" rtl="0" eaLnBrk="1" fontAlgn="base" latinLnBrk="0" hangingPunct="1">
                        <a:lnSpc>
                          <a:spcPct val="107000"/>
                        </a:lnSpc>
                        <a:spcAft>
                          <a:spcPts val="0"/>
                        </a:spcAft>
                      </a:pPr>
                      <a:r>
                        <a:rPr lang="en-US" sz="1400" kern="1200">
                          <a:solidFill>
                            <a:schemeClr val="dk1"/>
                          </a:solidFill>
                          <a:effectLst/>
                          <a:latin typeface="+mn-lt"/>
                          <a:ea typeface="+mn-ea"/>
                          <a:cs typeface="+mn-cs"/>
                        </a:rPr>
                        <a:t>Lab 1  (for week 1,2)</a:t>
                      </a:r>
                    </a:p>
                  </a:txBody>
                  <a:tcPr marL="68580" marR="68580" marT="0" marB="0"/>
                </a:tc>
                <a:tc>
                  <a:txBody>
                    <a:bodyPr/>
                    <a:lstStyle/>
                    <a:p>
                      <a:pPr marL="0" algn="l" defTabSz="932742" rtl="0" eaLnBrk="1" fontAlgn="base" latinLnBrk="0" hangingPunct="1">
                        <a:lnSpc>
                          <a:spcPct val="107000"/>
                        </a:lnSpc>
                        <a:spcBef>
                          <a:spcPts val="200"/>
                        </a:spcBef>
                        <a:spcAft>
                          <a:spcPts val="0"/>
                        </a:spcAft>
                      </a:pPr>
                      <a:r>
                        <a:rPr lang="zh-CN" altLang="zh-CN" sz="1400" kern="1200" dirty="0">
                          <a:solidFill>
                            <a:schemeClr val="dk1"/>
                          </a:solidFill>
                          <a:effectLst/>
                          <a:latin typeface="+mn-lt"/>
                          <a:ea typeface="+mn-ea"/>
                          <a:cs typeface="+mn-cs"/>
                        </a:rPr>
                        <a:t>框架及工具入门示例</a:t>
                      </a:r>
                      <a:endParaRPr lang="en-US" sz="1400" kern="1200" dirty="0">
                        <a:solidFill>
                          <a:schemeClr val="dk1"/>
                        </a:solidFill>
                        <a:effectLst/>
                        <a:latin typeface="+mn-lt"/>
                        <a:ea typeface="+mn-ea"/>
                        <a:cs typeface="+mn-cs"/>
                      </a:endParaRPr>
                    </a:p>
                    <a:p>
                      <a:pPr marL="0" algn="l" defTabSz="932742" rtl="0" eaLnBrk="1" fontAlgn="base" latinLnBrk="0" hangingPunct="1">
                        <a:lnSpc>
                          <a:spcPct val="107000"/>
                        </a:lnSpc>
                        <a:spcBef>
                          <a:spcPts val="200"/>
                        </a:spcBef>
                        <a:spcAft>
                          <a:spcPts val="0"/>
                        </a:spcAft>
                      </a:pPr>
                      <a:r>
                        <a:rPr lang="en-US" sz="1400" kern="1200" dirty="0">
                          <a:solidFill>
                            <a:schemeClr val="dk1"/>
                          </a:solidFill>
                          <a:effectLst/>
                          <a:latin typeface="+mn-lt"/>
                          <a:ea typeface="+mn-ea"/>
                          <a:cs typeface="+mn-cs"/>
                        </a:rPr>
                        <a:t>A simple throughout end-to-end AI example, from a system perspective </a:t>
                      </a:r>
                    </a:p>
                  </a:txBody>
                  <a:tcPr marL="68580" marR="68580" marT="0" marB="0"/>
                </a:tc>
                <a:tc>
                  <a:txBody>
                    <a:bodyPr/>
                    <a:lstStyle/>
                    <a:p>
                      <a:pPr marL="0" algn="l" defTabSz="932742" rtl="0" eaLnBrk="1" fontAlgn="base" latinLnBrk="0" hangingPunct="1">
                        <a:lnSpc>
                          <a:spcPct val="107000"/>
                        </a:lnSpc>
                        <a:spcAft>
                          <a:spcPts val="0"/>
                        </a:spcAft>
                      </a:pPr>
                      <a:r>
                        <a:rPr lang="en-US" sz="1400" kern="1200" dirty="0">
                          <a:solidFill>
                            <a:schemeClr val="dk1"/>
                          </a:solidFill>
                          <a:effectLst/>
                          <a:latin typeface="+mn-lt"/>
                          <a:ea typeface="+mn-ea"/>
                          <a:cs typeface="+mn-cs"/>
                        </a:rPr>
                        <a:t>Understand the systems from debugger info and system logs</a:t>
                      </a:r>
                    </a:p>
                  </a:txBody>
                  <a:tcPr marL="68580" marR="68580" marT="0" marB="0"/>
                </a:tc>
                <a:extLst>
                  <a:ext uri="{0D108BD9-81ED-4DB2-BD59-A6C34878D82A}">
                    <a16:rowId xmlns:a16="http://schemas.microsoft.com/office/drawing/2014/main" val="3144341856"/>
                  </a:ext>
                </a:extLst>
              </a:tr>
              <a:tr h="584350">
                <a:tc>
                  <a:txBody>
                    <a:bodyPr/>
                    <a:lstStyle/>
                    <a:p>
                      <a:pPr marL="0" algn="l" defTabSz="932742" rtl="0" eaLnBrk="1" fontAlgn="base" latinLnBrk="0" hangingPunct="1">
                        <a:lnSpc>
                          <a:spcPct val="107000"/>
                        </a:lnSpc>
                        <a:spcAft>
                          <a:spcPts val="0"/>
                        </a:spcAft>
                      </a:pPr>
                      <a:r>
                        <a:rPr lang="en-US" sz="1400" kern="1200" dirty="0">
                          <a:solidFill>
                            <a:schemeClr val="dk1"/>
                          </a:solidFill>
                          <a:effectLst/>
                          <a:latin typeface="+mn-lt"/>
                          <a:ea typeface="+mn-ea"/>
                          <a:cs typeface="+mn-cs"/>
                        </a:rPr>
                        <a:t>Lab 2 (for week 3)</a:t>
                      </a:r>
                    </a:p>
                  </a:txBody>
                  <a:tcPr marL="68580" marR="68580" marT="0" marB="0"/>
                </a:tc>
                <a:tc>
                  <a:txBody>
                    <a:bodyPr/>
                    <a:lstStyle/>
                    <a:p>
                      <a:pPr marL="0" algn="l" defTabSz="932742" rtl="0" eaLnBrk="1" fontAlgn="base" latinLnBrk="0" hangingPunct="1">
                        <a:lnSpc>
                          <a:spcPct val="107000"/>
                        </a:lnSpc>
                        <a:spcBef>
                          <a:spcPts val="200"/>
                        </a:spcBef>
                        <a:spcAft>
                          <a:spcPts val="0"/>
                        </a:spcAft>
                      </a:pPr>
                      <a:r>
                        <a:rPr lang="zh-CN" altLang="en-US" sz="1400" kern="1200" dirty="0">
                          <a:solidFill>
                            <a:schemeClr val="dk1"/>
                          </a:solidFill>
                          <a:effectLst/>
                          <a:latin typeface="+mn-lt"/>
                          <a:ea typeface="+mn-ea"/>
                          <a:cs typeface="+mn-cs"/>
                        </a:rPr>
                        <a:t>定制一个新的张量运算</a:t>
                      </a:r>
                      <a:endParaRPr lang="en-US" sz="1400" kern="1200" dirty="0">
                        <a:solidFill>
                          <a:schemeClr val="dk1"/>
                        </a:solidFill>
                        <a:effectLst/>
                        <a:latin typeface="+mn-lt"/>
                        <a:ea typeface="+mn-ea"/>
                        <a:cs typeface="+mn-cs"/>
                      </a:endParaRPr>
                    </a:p>
                    <a:p>
                      <a:pPr marL="0" algn="l" defTabSz="932742" rtl="0" eaLnBrk="1" fontAlgn="base" latinLnBrk="0" hangingPunct="1">
                        <a:lnSpc>
                          <a:spcPct val="107000"/>
                        </a:lnSpc>
                        <a:spcBef>
                          <a:spcPts val="200"/>
                        </a:spcBef>
                        <a:spcAft>
                          <a:spcPts val="0"/>
                        </a:spcAft>
                      </a:pPr>
                      <a:r>
                        <a:rPr lang="en-US" sz="1400" kern="1200" dirty="0">
                          <a:solidFill>
                            <a:schemeClr val="dk1"/>
                          </a:solidFill>
                          <a:effectLst/>
                          <a:latin typeface="+mn-lt"/>
                          <a:ea typeface="+mn-ea"/>
                          <a:cs typeface="+mn-cs"/>
                        </a:rPr>
                        <a:t>Customize operators</a:t>
                      </a:r>
                    </a:p>
                  </a:txBody>
                  <a:tcPr marL="68580" marR="68580" marT="0" marB="0"/>
                </a:tc>
                <a:tc>
                  <a:txBody>
                    <a:bodyPr/>
                    <a:lstStyle/>
                    <a:p>
                      <a:pPr marL="0" algn="l" defTabSz="932742" rtl="0" eaLnBrk="1" fontAlgn="base" latinLnBrk="0" hangingPunct="1">
                        <a:lnSpc>
                          <a:spcPct val="107000"/>
                        </a:lnSpc>
                        <a:spcAft>
                          <a:spcPts val="0"/>
                        </a:spcAft>
                      </a:pPr>
                      <a:r>
                        <a:rPr lang="en-US" sz="1400" kern="1200">
                          <a:solidFill>
                            <a:schemeClr val="dk1"/>
                          </a:solidFill>
                          <a:effectLst/>
                          <a:latin typeface="+mn-lt"/>
                          <a:ea typeface="+mn-ea"/>
                          <a:cs typeface="+mn-cs"/>
                        </a:rPr>
                        <a:t>Design and implement a customized operator (both forward and backward): in python</a:t>
                      </a:r>
                    </a:p>
                  </a:txBody>
                  <a:tcPr marL="68580" marR="68580" marT="0" marB="0"/>
                </a:tc>
                <a:extLst>
                  <a:ext uri="{0D108BD9-81ED-4DB2-BD59-A6C34878D82A}">
                    <a16:rowId xmlns:a16="http://schemas.microsoft.com/office/drawing/2014/main" val="2997345086"/>
                  </a:ext>
                </a:extLst>
              </a:tr>
              <a:tr h="584350">
                <a:tc>
                  <a:txBody>
                    <a:bodyPr/>
                    <a:lstStyle/>
                    <a:p>
                      <a:pPr marL="0" algn="l" defTabSz="932742" rtl="0" eaLnBrk="1" fontAlgn="base" latinLnBrk="0" hangingPunct="1">
                        <a:lnSpc>
                          <a:spcPct val="107000"/>
                        </a:lnSpc>
                        <a:spcAft>
                          <a:spcPts val="0"/>
                        </a:spcAft>
                      </a:pPr>
                      <a:r>
                        <a:rPr lang="en-US" sz="1400" kern="1200">
                          <a:solidFill>
                            <a:schemeClr val="dk1"/>
                          </a:solidFill>
                          <a:effectLst/>
                          <a:latin typeface="+mn-lt"/>
                          <a:ea typeface="+mn-ea"/>
                          <a:cs typeface="+mn-cs"/>
                        </a:rPr>
                        <a:t>Lab 3 (for week 4)</a:t>
                      </a:r>
                    </a:p>
                  </a:txBody>
                  <a:tcPr marL="68580" marR="68580" marT="0" marB="0"/>
                </a:tc>
                <a:tc>
                  <a:txBody>
                    <a:bodyPr/>
                    <a:lstStyle/>
                    <a:p>
                      <a:pPr marL="0" algn="l" defTabSz="932742" rtl="0" eaLnBrk="1" fontAlgn="base" latinLnBrk="0" hangingPunct="1">
                        <a:lnSpc>
                          <a:spcPct val="107000"/>
                        </a:lnSpc>
                        <a:spcBef>
                          <a:spcPts val="200"/>
                        </a:spcBef>
                        <a:spcAft>
                          <a:spcPts val="0"/>
                        </a:spcAft>
                      </a:pPr>
                      <a:r>
                        <a:rPr lang="en-US" altLang="zh-CN" sz="1400" kern="1200" dirty="0">
                          <a:solidFill>
                            <a:schemeClr val="dk1"/>
                          </a:solidFill>
                          <a:effectLst/>
                          <a:latin typeface="+mn-lt"/>
                          <a:ea typeface="+mn-ea"/>
                          <a:cs typeface="+mn-cs"/>
                        </a:rPr>
                        <a:t>CUDA</a:t>
                      </a:r>
                      <a:r>
                        <a:rPr lang="zh-CN" altLang="en-US" sz="1400" kern="1200" dirty="0">
                          <a:solidFill>
                            <a:schemeClr val="dk1"/>
                          </a:solidFill>
                          <a:effectLst/>
                          <a:latin typeface="+mn-lt"/>
                          <a:ea typeface="+mn-ea"/>
                          <a:cs typeface="+mn-cs"/>
                        </a:rPr>
                        <a:t>实现和优化</a:t>
                      </a:r>
                      <a:endParaRPr lang="en-US" sz="1400" kern="1200" dirty="0">
                        <a:solidFill>
                          <a:schemeClr val="dk1"/>
                        </a:solidFill>
                        <a:effectLst/>
                        <a:latin typeface="+mn-lt"/>
                        <a:ea typeface="+mn-ea"/>
                        <a:cs typeface="+mn-cs"/>
                      </a:endParaRPr>
                    </a:p>
                    <a:p>
                      <a:pPr marL="0" algn="l" defTabSz="932742" rtl="0" eaLnBrk="1" fontAlgn="base" latinLnBrk="0" hangingPunct="1">
                        <a:lnSpc>
                          <a:spcPct val="107000"/>
                        </a:lnSpc>
                        <a:spcBef>
                          <a:spcPts val="200"/>
                        </a:spcBef>
                        <a:spcAft>
                          <a:spcPts val="0"/>
                        </a:spcAft>
                      </a:pPr>
                      <a:r>
                        <a:rPr lang="en-US" sz="1400" kern="1200" dirty="0">
                          <a:solidFill>
                            <a:schemeClr val="dk1"/>
                          </a:solidFill>
                          <a:effectLst/>
                          <a:latin typeface="+mn-lt"/>
                          <a:ea typeface="+mn-ea"/>
                          <a:cs typeface="+mn-cs"/>
                        </a:rPr>
                        <a:t>CUDA implementation</a:t>
                      </a:r>
                    </a:p>
                  </a:txBody>
                  <a:tcPr marL="68580" marR="68580" marT="0" marB="0"/>
                </a:tc>
                <a:tc>
                  <a:txBody>
                    <a:bodyPr/>
                    <a:lstStyle/>
                    <a:p>
                      <a:pPr marL="0" algn="l" defTabSz="932742" rtl="0" eaLnBrk="1" fontAlgn="base" latinLnBrk="0" hangingPunct="1">
                        <a:lnSpc>
                          <a:spcPct val="107000"/>
                        </a:lnSpc>
                        <a:spcAft>
                          <a:spcPts val="0"/>
                        </a:spcAft>
                      </a:pPr>
                      <a:r>
                        <a:rPr lang="en-US" sz="1400" kern="1200">
                          <a:solidFill>
                            <a:schemeClr val="dk1"/>
                          </a:solidFill>
                          <a:effectLst/>
                          <a:latin typeface="+mn-lt"/>
                          <a:ea typeface="+mn-ea"/>
                          <a:cs typeface="+mn-cs"/>
                        </a:rPr>
                        <a:t>Add a CUDA implementation for the customized operator</a:t>
                      </a:r>
                    </a:p>
                  </a:txBody>
                  <a:tcPr marL="68580" marR="68580" marT="0" marB="0"/>
                </a:tc>
                <a:extLst>
                  <a:ext uri="{0D108BD9-81ED-4DB2-BD59-A6C34878D82A}">
                    <a16:rowId xmlns:a16="http://schemas.microsoft.com/office/drawing/2014/main" val="3279491966"/>
                  </a:ext>
                </a:extLst>
              </a:tr>
              <a:tr h="584350">
                <a:tc>
                  <a:txBody>
                    <a:bodyPr/>
                    <a:lstStyle/>
                    <a:p>
                      <a:pPr marL="0" algn="l" defTabSz="932742" rtl="0" eaLnBrk="1" fontAlgn="base" latinLnBrk="0" hangingPunct="1">
                        <a:lnSpc>
                          <a:spcPct val="107000"/>
                        </a:lnSpc>
                        <a:spcAft>
                          <a:spcPts val="0"/>
                        </a:spcAft>
                      </a:pPr>
                      <a:r>
                        <a:rPr lang="en-US" sz="1400" kern="1200">
                          <a:solidFill>
                            <a:schemeClr val="dk1"/>
                          </a:solidFill>
                          <a:effectLst/>
                          <a:latin typeface="+mn-lt"/>
                          <a:ea typeface="+mn-ea"/>
                          <a:cs typeface="+mn-cs"/>
                        </a:rPr>
                        <a:t>Lab 4 (for week 5,6)</a:t>
                      </a:r>
                    </a:p>
                  </a:txBody>
                  <a:tcPr marL="68580" marR="68580" marT="0" marB="0"/>
                </a:tc>
                <a:tc>
                  <a:txBody>
                    <a:bodyPr/>
                    <a:lstStyle/>
                    <a:p>
                      <a:pPr marL="0" marR="0" lvl="0" indent="0" algn="l" defTabSz="932742" rtl="0" eaLnBrk="1" fontAlgn="base" latinLnBrk="0" hangingPunct="1">
                        <a:lnSpc>
                          <a:spcPct val="107000"/>
                        </a:lnSpc>
                        <a:spcBef>
                          <a:spcPts val="200"/>
                        </a:spcBef>
                        <a:spcAft>
                          <a:spcPts val="0"/>
                        </a:spcAft>
                        <a:buClrTx/>
                        <a:buSzTx/>
                        <a:buFontTx/>
                        <a:buNone/>
                        <a:tabLst/>
                        <a:defRPr/>
                      </a:pPr>
                      <a:r>
                        <a:rPr lang="en-US" altLang="zh-CN" sz="1400" kern="1200" dirty="0" err="1">
                          <a:solidFill>
                            <a:schemeClr val="dk1"/>
                          </a:solidFill>
                          <a:effectLst/>
                          <a:latin typeface="+mn-lt"/>
                          <a:ea typeface="+mn-ea"/>
                          <a:cs typeface="+mn-cs"/>
                        </a:rPr>
                        <a:t>AllReduce</a:t>
                      </a:r>
                      <a:r>
                        <a:rPr lang="zh-CN" altLang="en-US" sz="1400" kern="1200" dirty="0">
                          <a:solidFill>
                            <a:schemeClr val="dk1"/>
                          </a:solidFill>
                          <a:effectLst/>
                          <a:latin typeface="+mn-lt"/>
                          <a:ea typeface="+mn-ea"/>
                          <a:cs typeface="+mn-cs"/>
                        </a:rPr>
                        <a:t>实现和优化</a:t>
                      </a:r>
                      <a:endParaRPr lang="en-US" sz="1400" kern="1200" dirty="0">
                        <a:solidFill>
                          <a:schemeClr val="dk1"/>
                        </a:solidFill>
                        <a:effectLst/>
                        <a:latin typeface="+mn-lt"/>
                        <a:ea typeface="+mn-ea"/>
                        <a:cs typeface="+mn-cs"/>
                      </a:endParaRPr>
                    </a:p>
                    <a:p>
                      <a:pPr marL="0" algn="l" defTabSz="932742" rtl="0" eaLnBrk="1" fontAlgn="base" latinLnBrk="0" hangingPunct="1">
                        <a:lnSpc>
                          <a:spcPct val="107000"/>
                        </a:lnSpc>
                        <a:spcBef>
                          <a:spcPts val="200"/>
                        </a:spcBef>
                        <a:spcAft>
                          <a:spcPts val="0"/>
                        </a:spcAft>
                      </a:pPr>
                      <a:r>
                        <a:rPr lang="en-US" sz="1400" kern="1200" dirty="0" err="1">
                          <a:solidFill>
                            <a:schemeClr val="dk1"/>
                          </a:solidFill>
                          <a:effectLst/>
                          <a:latin typeface="+mn-lt"/>
                          <a:ea typeface="+mn-ea"/>
                          <a:cs typeface="+mn-cs"/>
                        </a:rPr>
                        <a:t>AllReduce</a:t>
                      </a:r>
                      <a:endParaRPr lang="en-US" sz="1400" kern="1200" dirty="0">
                        <a:solidFill>
                          <a:schemeClr val="dk1"/>
                        </a:solidFill>
                        <a:effectLst/>
                        <a:latin typeface="+mn-lt"/>
                        <a:ea typeface="+mn-ea"/>
                        <a:cs typeface="+mn-cs"/>
                      </a:endParaRPr>
                    </a:p>
                  </a:txBody>
                  <a:tcPr marL="68580" marR="68580" marT="0" marB="0"/>
                </a:tc>
                <a:tc>
                  <a:txBody>
                    <a:bodyPr/>
                    <a:lstStyle/>
                    <a:p>
                      <a:pPr marL="0" algn="l" defTabSz="932742" rtl="0" eaLnBrk="1" fontAlgn="base" latinLnBrk="0" hangingPunct="1">
                        <a:lnSpc>
                          <a:spcPct val="107000"/>
                        </a:lnSpc>
                        <a:spcAft>
                          <a:spcPts val="0"/>
                        </a:spcAft>
                      </a:pPr>
                      <a:r>
                        <a:rPr lang="en-US" sz="1400" kern="1200">
                          <a:solidFill>
                            <a:schemeClr val="dk1"/>
                          </a:solidFill>
                          <a:effectLst/>
                          <a:latin typeface="+mn-lt"/>
                          <a:ea typeface="+mn-ea"/>
                          <a:cs typeface="+mn-cs"/>
                        </a:rPr>
                        <a:t>Improve one of AllReduce operators’ implementation on Horovod </a:t>
                      </a:r>
                    </a:p>
                  </a:txBody>
                  <a:tcPr marL="68580" marR="68580" marT="0" marB="0"/>
                </a:tc>
                <a:extLst>
                  <a:ext uri="{0D108BD9-81ED-4DB2-BD59-A6C34878D82A}">
                    <a16:rowId xmlns:a16="http://schemas.microsoft.com/office/drawing/2014/main" val="2391451865"/>
                  </a:ext>
                </a:extLst>
              </a:tr>
              <a:tr h="584350">
                <a:tc>
                  <a:txBody>
                    <a:bodyPr/>
                    <a:lstStyle/>
                    <a:p>
                      <a:pPr marL="0" algn="l" defTabSz="932742" rtl="0" eaLnBrk="1" fontAlgn="base" latinLnBrk="0" hangingPunct="1">
                        <a:lnSpc>
                          <a:spcPct val="107000"/>
                        </a:lnSpc>
                        <a:spcAft>
                          <a:spcPts val="0"/>
                        </a:spcAft>
                      </a:pPr>
                      <a:r>
                        <a:rPr lang="en-US" sz="1400" kern="1200">
                          <a:solidFill>
                            <a:schemeClr val="dk1"/>
                          </a:solidFill>
                          <a:effectLst/>
                          <a:latin typeface="+mn-lt"/>
                          <a:ea typeface="+mn-ea"/>
                          <a:cs typeface="+mn-cs"/>
                        </a:rPr>
                        <a:t>Lab 5 (for week 7, 8)</a:t>
                      </a:r>
                    </a:p>
                  </a:txBody>
                  <a:tcPr marL="68580" marR="68580" marT="0" marB="0"/>
                </a:tc>
                <a:tc>
                  <a:txBody>
                    <a:bodyPr/>
                    <a:lstStyle/>
                    <a:p>
                      <a:pPr marL="0" algn="l" defTabSz="932742" rtl="0" eaLnBrk="1" fontAlgn="base" latinLnBrk="0" hangingPunct="1">
                        <a:lnSpc>
                          <a:spcPct val="107000"/>
                        </a:lnSpc>
                        <a:spcBef>
                          <a:spcPts val="200"/>
                        </a:spcBef>
                        <a:spcAft>
                          <a:spcPts val="0"/>
                        </a:spcAft>
                      </a:pPr>
                      <a:r>
                        <a:rPr lang="zh-CN" altLang="en-US" sz="1400" kern="1200" dirty="0">
                          <a:solidFill>
                            <a:schemeClr val="dk1"/>
                          </a:solidFill>
                          <a:effectLst/>
                          <a:latin typeface="+mn-lt"/>
                          <a:ea typeface="+mn-ea"/>
                          <a:cs typeface="+mn-cs"/>
                        </a:rPr>
                        <a:t>配置</a:t>
                      </a:r>
                      <a:r>
                        <a:rPr lang="en-US" altLang="zh-CN" sz="1400" kern="1200" dirty="0">
                          <a:solidFill>
                            <a:schemeClr val="dk1"/>
                          </a:solidFill>
                          <a:effectLst/>
                          <a:latin typeface="+mn-lt"/>
                          <a:ea typeface="+mn-ea"/>
                          <a:cs typeface="+mn-cs"/>
                        </a:rPr>
                        <a:t>Container</a:t>
                      </a:r>
                      <a:r>
                        <a:rPr lang="zh-CN" altLang="en-US" sz="1400" kern="1200" dirty="0">
                          <a:solidFill>
                            <a:schemeClr val="dk1"/>
                          </a:solidFill>
                          <a:effectLst/>
                          <a:latin typeface="+mn-lt"/>
                          <a:ea typeface="+mn-ea"/>
                          <a:cs typeface="+mn-cs"/>
                        </a:rPr>
                        <a:t>来进行云上训练或推理准备</a:t>
                      </a:r>
                      <a:endParaRPr lang="en-US" sz="1400" kern="1200" dirty="0">
                        <a:solidFill>
                          <a:schemeClr val="dk1"/>
                        </a:solidFill>
                        <a:effectLst/>
                        <a:latin typeface="+mn-lt"/>
                        <a:ea typeface="+mn-ea"/>
                        <a:cs typeface="+mn-cs"/>
                      </a:endParaRPr>
                    </a:p>
                    <a:p>
                      <a:pPr marL="0" algn="l" defTabSz="932742" rtl="0" eaLnBrk="1" fontAlgn="base" latinLnBrk="0" hangingPunct="1">
                        <a:lnSpc>
                          <a:spcPct val="107000"/>
                        </a:lnSpc>
                        <a:spcBef>
                          <a:spcPts val="200"/>
                        </a:spcBef>
                        <a:spcAft>
                          <a:spcPts val="0"/>
                        </a:spcAft>
                      </a:pPr>
                      <a:r>
                        <a:rPr lang="en-US" sz="1400" kern="1200" dirty="0">
                          <a:solidFill>
                            <a:schemeClr val="dk1"/>
                          </a:solidFill>
                          <a:effectLst/>
                          <a:latin typeface="+mn-lt"/>
                          <a:ea typeface="+mn-ea"/>
                          <a:cs typeface="+mn-cs"/>
                        </a:rPr>
                        <a:t>Configure containers for customized training and inference</a:t>
                      </a:r>
                    </a:p>
                  </a:txBody>
                  <a:tcPr marL="68580" marR="68580" marT="0" marB="0"/>
                </a:tc>
                <a:tc>
                  <a:txBody>
                    <a:bodyPr/>
                    <a:lstStyle/>
                    <a:p>
                      <a:pPr marL="0" algn="l" defTabSz="932742" rtl="0" eaLnBrk="1" fontAlgn="base" latinLnBrk="0" hangingPunct="1">
                        <a:lnSpc>
                          <a:spcPct val="107000"/>
                        </a:lnSpc>
                        <a:spcAft>
                          <a:spcPts val="0"/>
                        </a:spcAft>
                      </a:pPr>
                      <a:r>
                        <a:rPr lang="en-US" sz="1400" kern="1200">
                          <a:solidFill>
                            <a:schemeClr val="dk1"/>
                          </a:solidFill>
                          <a:effectLst/>
                          <a:latin typeface="+mn-lt"/>
                          <a:ea typeface="+mn-ea"/>
                          <a:cs typeface="+mn-cs"/>
                        </a:rPr>
                        <a:t>Configure containers </a:t>
                      </a:r>
                    </a:p>
                  </a:txBody>
                  <a:tcPr marL="68580" marR="68580" marT="0" marB="0"/>
                </a:tc>
                <a:extLst>
                  <a:ext uri="{0D108BD9-81ED-4DB2-BD59-A6C34878D82A}">
                    <a16:rowId xmlns:a16="http://schemas.microsoft.com/office/drawing/2014/main" val="959100545"/>
                  </a:ext>
                </a:extLst>
              </a:tr>
              <a:tr h="395669">
                <a:tc>
                  <a:txBody>
                    <a:bodyPr/>
                    <a:lstStyle/>
                    <a:p>
                      <a:pPr marL="0" algn="l" defTabSz="932742" rtl="0" eaLnBrk="1" fontAlgn="base" latinLnBrk="0" hangingPunct="1">
                        <a:lnSpc>
                          <a:spcPct val="107000"/>
                        </a:lnSpc>
                        <a:spcAft>
                          <a:spcPts val="0"/>
                        </a:spcAft>
                      </a:pPr>
                      <a:r>
                        <a:rPr lang="en-US" sz="1400" kern="1200">
                          <a:solidFill>
                            <a:schemeClr val="dk1"/>
                          </a:solidFill>
                          <a:effectLst/>
                          <a:latin typeface="+mn-lt"/>
                          <a:ea typeface="+mn-ea"/>
                          <a:cs typeface="+mn-cs"/>
                        </a:rPr>
                        <a:t>Lab 6 </a:t>
                      </a:r>
                    </a:p>
                  </a:txBody>
                  <a:tcPr marL="68580" marR="68580" marT="0" marB="0"/>
                </a:tc>
                <a:tc>
                  <a:txBody>
                    <a:bodyPr/>
                    <a:lstStyle/>
                    <a:p>
                      <a:pPr marL="0" algn="l" defTabSz="932742" rtl="0" eaLnBrk="1" fontAlgn="base" latinLnBrk="0" hangingPunct="1">
                        <a:lnSpc>
                          <a:spcPct val="107000"/>
                        </a:lnSpc>
                        <a:spcBef>
                          <a:spcPts val="200"/>
                        </a:spcBef>
                        <a:spcAft>
                          <a:spcPts val="0"/>
                        </a:spcAft>
                      </a:pPr>
                      <a:r>
                        <a:rPr lang="zh-CN" altLang="en-US" sz="1400" kern="1200" dirty="0">
                          <a:solidFill>
                            <a:schemeClr val="dk1"/>
                          </a:solidFill>
                          <a:effectLst/>
                          <a:latin typeface="+mn-lt"/>
                          <a:ea typeface="+mn-ea"/>
                          <a:cs typeface="+mn-cs"/>
                        </a:rPr>
                        <a:t>学习使用调度管理系统</a:t>
                      </a:r>
                      <a:endParaRPr lang="en-US" sz="1400" kern="1200" dirty="0">
                        <a:solidFill>
                          <a:schemeClr val="dk1"/>
                        </a:solidFill>
                        <a:effectLst/>
                        <a:latin typeface="+mn-lt"/>
                        <a:ea typeface="+mn-ea"/>
                        <a:cs typeface="+mn-cs"/>
                      </a:endParaRPr>
                    </a:p>
                    <a:p>
                      <a:pPr marL="0" algn="l" defTabSz="932742" rtl="0" eaLnBrk="1" fontAlgn="base" latinLnBrk="0" hangingPunct="1">
                        <a:lnSpc>
                          <a:spcPct val="107000"/>
                        </a:lnSpc>
                        <a:spcBef>
                          <a:spcPts val="200"/>
                        </a:spcBef>
                        <a:spcAft>
                          <a:spcPts val="0"/>
                        </a:spcAft>
                      </a:pPr>
                      <a:r>
                        <a:rPr lang="en-US" sz="1400" kern="1200" dirty="0">
                          <a:solidFill>
                            <a:schemeClr val="dk1"/>
                          </a:solidFill>
                          <a:effectLst/>
                          <a:latin typeface="+mn-lt"/>
                          <a:ea typeface="+mn-ea"/>
                          <a:cs typeface="+mn-cs"/>
                        </a:rPr>
                        <a:t>Scheduling and resource management system</a:t>
                      </a:r>
                    </a:p>
                  </a:txBody>
                  <a:tcPr marL="68580" marR="68580" marT="0" marB="0"/>
                </a:tc>
                <a:tc>
                  <a:txBody>
                    <a:bodyPr/>
                    <a:lstStyle/>
                    <a:p>
                      <a:pPr marL="0" algn="l" defTabSz="932742" rtl="0" eaLnBrk="1" fontAlgn="base" latinLnBrk="0" hangingPunct="1">
                        <a:lnSpc>
                          <a:spcPct val="107000"/>
                        </a:lnSpc>
                        <a:spcAft>
                          <a:spcPts val="0"/>
                        </a:spcAft>
                      </a:pPr>
                      <a:r>
                        <a:rPr lang="en-US" sz="1400" kern="1200">
                          <a:solidFill>
                            <a:schemeClr val="dk1"/>
                          </a:solidFill>
                          <a:effectLst/>
                          <a:latin typeface="+mn-lt"/>
                          <a:ea typeface="+mn-ea"/>
                          <a:cs typeface="+mn-cs"/>
                        </a:rPr>
                        <a:t>Get familiar with OpenPAI or KubeFlow</a:t>
                      </a:r>
                    </a:p>
                  </a:txBody>
                  <a:tcPr marL="68580" marR="68580" marT="0" marB="0"/>
                </a:tc>
                <a:extLst>
                  <a:ext uri="{0D108BD9-81ED-4DB2-BD59-A6C34878D82A}">
                    <a16:rowId xmlns:a16="http://schemas.microsoft.com/office/drawing/2014/main" val="270214559"/>
                  </a:ext>
                </a:extLst>
              </a:tr>
              <a:tr h="773030">
                <a:tc>
                  <a:txBody>
                    <a:bodyPr/>
                    <a:lstStyle/>
                    <a:p>
                      <a:pPr marL="0" algn="l" defTabSz="932742" rtl="0" eaLnBrk="1" fontAlgn="base" latinLnBrk="0" hangingPunct="1">
                        <a:lnSpc>
                          <a:spcPct val="107000"/>
                        </a:lnSpc>
                        <a:spcAft>
                          <a:spcPts val="0"/>
                        </a:spcAft>
                      </a:pPr>
                      <a:r>
                        <a:rPr lang="en-US" sz="1400" kern="1200">
                          <a:solidFill>
                            <a:schemeClr val="dk1"/>
                          </a:solidFill>
                          <a:effectLst/>
                          <a:latin typeface="+mn-lt"/>
                          <a:ea typeface="+mn-ea"/>
                          <a:cs typeface="+mn-cs"/>
                        </a:rPr>
                        <a:t>Lab 7 </a:t>
                      </a:r>
                    </a:p>
                  </a:txBody>
                  <a:tcPr marL="68580" marR="68580" marT="0" marB="0"/>
                </a:tc>
                <a:tc>
                  <a:txBody>
                    <a:bodyPr/>
                    <a:lstStyle/>
                    <a:p>
                      <a:pPr marL="0" algn="l" defTabSz="932742" rtl="0" eaLnBrk="1" fontAlgn="base" latinLnBrk="0" hangingPunct="1">
                        <a:lnSpc>
                          <a:spcPct val="107000"/>
                        </a:lnSpc>
                        <a:spcBef>
                          <a:spcPts val="200"/>
                        </a:spcBef>
                        <a:spcAft>
                          <a:spcPts val="0"/>
                        </a:spcAft>
                      </a:pPr>
                      <a:r>
                        <a:rPr lang="zh-CN" altLang="en-US" sz="1400" kern="1200" dirty="0">
                          <a:solidFill>
                            <a:schemeClr val="dk1"/>
                          </a:solidFill>
                          <a:effectLst/>
                          <a:latin typeface="+mn-lt"/>
                          <a:ea typeface="+mn-ea"/>
                          <a:cs typeface="+mn-cs"/>
                        </a:rPr>
                        <a:t>分布式训练任务练习</a:t>
                      </a:r>
                      <a:endParaRPr lang="en-US" sz="1400" kern="1200" dirty="0">
                        <a:solidFill>
                          <a:schemeClr val="dk1"/>
                        </a:solidFill>
                        <a:effectLst/>
                        <a:latin typeface="+mn-lt"/>
                        <a:ea typeface="+mn-ea"/>
                        <a:cs typeface="+mn-cs"/>
                      </a:endParaRPr>
                    </a:p>
                    <a:p>
                      <a:pPr marL="0" algn="l" defTabSz="932742" rtl="0" eaLnBrk="1" fontAlgn="base" latinLnBrk="0" hangingPunct="1">
                        <a:lnSpc>
                          <a:spcPct val="107000"/>
                        </a:lnSpc>
                        <a:spcBef>
                          <a:spcPts val="200"/>
                        </a:spcBef>
                        <a:spcAft>
                          <a:spcPts val="0"/>
                        </a:spcAft>
                      </a:pPr>
                      <a:r>
                        <a:rPr lang="en-US" sz="1400" kern="1200" dirty="0">
                          <a:solidFill>
                            <a:schemeClr val="dk1"/>
                          </a:solidFill>
                          <a:effectLst/>
                          <a:latin typeface="+mn-lt"/>
                          <a:ea typeface="+mn-ea"/>
                          <a:cs typeface="+mn-cs"/>
                        </a:rPr>
                        <a:t>Distributed training</a:t>
                      </a:r>
                    </a:p>
                  </a:txBody>
                  <a:tcPr marL="68580" marR="68580" marT="0" marB="0"/>
                </a:tc>
                <a:tc>
                  <a:txBody>
                    <a:bodyPr/>
                    <a:lstStyle/>
                    <a:p>
                      <a:pPr marL="0" algn="l" defTabSz="932742" rtl="0" eaLnBrk="1" fontAlgn="base" latinLnBrk="0" hangingPunct="1">
                        <a:lnSpc>
                          <a:spcPct val="107000"/>
                        </a:lnSpc>
                        <a:spcAft>
                          <a:spcPts val="0"/>
                        </a:spcAft>
                      </a:pPr>
                      <a:r>
                        <a:rPr lang="en-US" sz="1400" kern="1200">
                          <a:solidFill>
                            <a:schemeClr val="dk1"/>
                          </a:solidFill>
                          <a:effectLst/>
                          <a:latin typeface="+mn-lt"/>
                          <a:ea typeface="+mn-ea"/>
                          <a:cs typeface="+mn-cs"/>
                        </a:rPr>
                        <a:t>Try different kinds of all reduce implementations</a:t>
                      </a:r>
                    </a:p>
                  </a:txBody>
                  <a:tcPr marL="68580" marR="68580" marT="0" marB="0"/>
                </a:tc>
                <a:extLst>
                  <a:ext uri="{0D108BD9-81ED-4DB2-BD59-A6C34878D82A}">
                    <a16:rowId xmlns:a16="http://schemas.microsoft.com/office/drawing/2014/main" val="3538363108"/>
                  </a:ext>
                </a:extLst>
              </a:tr>
              <a:tr h="416285">
                <a:tc>
                  <a:txBody>
                    <a:bodyPr/>
                    <a:lstStyle/>
                    <a:p>
                      <a:pPr marL="0" algn="l" defTabSz="932742" rtl="0" eaLnBrk="1" fontAlgn="base" latinLnBrk="0" hangingPunct="1">
                        <a:lnSpc>
                          <a:spcPct val="107000"/>
                        </a:lnSpc>
                        <a:spcAft>
                          <a:spcPts val="0"/>
                        </a:spcAft>
                      </a:pPr>
                      <a:r>
                        <a:rPr lang="en-US" sz="1400" kern="1200">
                          <a:solidFill>
                            <a:schemeClr val="dk1"/>
                          </a:solidFill>
                          <a:effectLst/>
                          <a:latin typeface="+mn-lt"/>
                          <a:ea typeface="+mn-ea"/>
                          <a:cs typeface="+mn-cs"/>
                        </a:rPr>
                        <a:t>Lab 8 </a:t>
                      </a:r>
                    </a:p>
                  </a:txBody>
                  <a:tcPr marL="68580" marR="68580" marT="0" marB="0"/>
                </a:tc>
                <a:tc>
                  <a:txBody>
                    <a:bodyPr/>
                    <a:lstStyle/>
                    <a:p>
                      <a:pPr marL="0" algn="l" defTabSz="932742" rtl="0" eaLnBrk="1" fontAlgn="base" latinLnBrk="0" hangingPunct="1">
                        <a:lnSpc>
                          <a:spcPct val="107000"/>
                        </a:lnSpc>
                        <a:spcBef>
                          <a:spcPts val="200"/>
                        </a:spcBef>
                        <a:spcAft>
                          <a:spcPts val="0"/>
                        </a:spcAft>
                      </a:pPr>
                      <a:r>
                        <a:rPr lang="zh-CN" altLang="en-US" sz="1400" kern="1200" dirty="0">
                          <a:solidFill>
                            <a:schemeClr val="dk1"/>
                          </a:solidFill>
                          <a:effectLst/>
                          <a:latin typeface="+mn-lt"/>
                          <a:ea typeface="+mn-ea"/>
                          <a:cs typeface="+mn-cs"/>
                        </a:rPr>
                        <a:t>自动机器学习系统练习</a:t>
                      </a:r>
                      <a:endParaRPr lang="en-US" sz="1400" kern="1200" dirty="0">
                        <a:solidFill>
                          <a:schemeClr val="dk1"/>
                        </a:solidFill>
                        <a:effectLst/>
                        <a:latin typeface="+mn-lt"/>
                        <a:ea typeface="+mn-ea"/>
                        <a:cs typeface="+mn-cs"/>
                      </a:endParaRPr>
                    </a:p>
                    <a:p>
                      <a:pPr marL="0" algn="l" defTabSz="932742" rtl="0" eaLnBrk="1" fontAlgn="base" latinLnBrk="0" hangingPunct="1">
                        <a:lnSpc>
                          <a:spcPct val="107000"/>
                        </a:lnSpc>
                        <a:spcBef>
                          <a:spcPts val="200"/>
                        </a:spcBef>
                        <a:spcAft>
                          <a:spcPts val="0"/>
                        </a:spcAft>
                      </a:pPr>
                      <a:r>
                        <a:rPr lang="en-US" sz="1400" kern="1200" dirty="0" err="1">
                          <a:solidFill>
                            <a:schemeClr val="dk1"/>
                          </a:solidFill>
                          <a:effectLst/>
                          <a:latin typeface="+mn-lt"/>
                          <a:ea typeface="+mn-ea"/>
                          <a:cs typeface="+mn-cs"/>
                        </a:rPr>
                        <a:t>AutoML</a:t>
                      </a:r>
                      <a:endParaRPr lang="en-US" sz="1400" kern="1200" dirty="0">
                        <a:solidFill>
                          <a:schemeClr val="dk1"/>
                        </a:solidFill>
                        <a:effectLst/>
                        <a:latin typeface="+mn-lt"/>
                        <a:ea typeface="+mn-ea"/>
                        <a:cs typeface="+mn-cs"/>
                      </a:endParaRPr>
                    </a:p>
                  </a:txBody>
                  <a:tcPr marL="68580" marR="68580" marT="0" marB="0"/>
                </a:tc>
                <a:tc>
                  <a:txBody>
                    <a:bodyPr/>
                    <a:lstStyle/>
                    <a:p>
                      <a:pPr marL="0" algn="l" defTabSz="932742" rtl="0" eaLnBrk="1" fontAlgn="base" latinLnBrk="0" hangingPunct="1">
                        <a:lnSpc>
                          <a:spcPct val="107000"/>
                        </a:lnSpc>
                        <a:spcAft>
                          <a:spcPts val="0"/>
                        </a:spcAft>
                      </a:pPr>
                      <a:r>
                        <a:rPr lang="en-US" sz="1400" kern="1200">
                          <a:solidFill>
                            <a:schemeClr val="dk1"/>
                          </a:solidFill>
                          <a:effectLst/>
                          <a:latin typeface="+mn-lt"/>
                          <a:ea typeface="+mn-ea"/>
                          <a:cs typeface="+mn-cs"/>
                        </a:rPr>
                        <a:t>Search for a new neural networkNN structuree for Image/NLP tasks</a:t>
                      </a:r>
                    </a:p>
                  </a:txBody>
                  <a:tcPr marL="68580" marR="68580" marT="0" marB="0"/>
                </a:tc>
                <a:extLst>
                  <a:ext uri="{0D108BD9-81ED-4DB2-BD59-A6C34878D82A}">
                    <a16:rowId xmlns:a16="http://schemas.microsoft.com/office/drawing/2014/main" val="1239017874"/>
                  </a:ext>
                </a:extLst>
              </a:tr>
              <a:tr h="416285">
                <a:tc>
                  <a:txBody>
                    <a:bodyPr/>
                    <a:lstStyle/>
                    <a:p>
                      <a:pPr marL="0" algn="l" defTabSz="932742" rtl="0" eaLnBrk="1" fontAlgn="base" latinLnBrk="0" hangingPunct="1">
                        <a:lnSpc>
                          <a:spcPct val="107000"/>
                        </a:lnSpc>
                        <a:spcAft>
                          <a:spcPts val="0"/>
                        </a:spcAft>
                      </a:pPr>
                      <a:r>
                        <a:rPr lang="en-US" sz="1400" kern="1200">
                          <a:solidFill>
                            <a:schemeClr val="dk1"/>
                          </a:solidFill>
                          <a:effectLst/>
                          <a:latin typeface="+mn-lt"/>
                          <a:ea typeface="+mn-ea"/>
                          <a:cs typeface="+mn-cs"/>
                        </a:rPr>
                        <a:t>Lab 9</a:t>
                      </a:r>
                    </a:p>
                  </a:txBody>
                  <a:tcPr marL="68580" marR="68580" marT="0" marB="0"/>
                </a:tc>
                <a:tc>
                  <a:txBody>
                    <a:bodyPr/>
                    <a:lstStyle/>
                    <a:p>
                      <a:pPr marL="0" algn="l" defTabSz="932742" rtl="0" eaLnBrk="1" fontAlgn="base" latinLnBrk="0" hangingPunct="1">
                        <a:lnSpc>
                          <a:spcPct val="107000"/>
                        </a:lnSpc>
                        <a:spcBef>
                          <a:spcPts val="200"/>
                        </a:spcBef>
                        <a:spcAft>
                          <a:spcPts val="0"/>
                        </a:spcAft>
                      </a:pPr>
                      <a:r>
                        <a:rPr lang="zh-CN" altLang="en-US" sz="1400" kern="1200" dirty="0">
                          <a:solidFill>
                            <a:schemeClr val="dk1"/>
                          </a:solidFill>
                          <a:effectLst/>
                          <a:latin typeface="+mn-lt"/>
                          <a:ea typeface="+mn-ea"/>
                          <a:cs typeface="+mn-cs"/>
                        </a:rPr>
                        <a:t>强化学习系统练习</a:t>
                      </a:r>
                      <a:endParaRPr lang="en-US" sz="1400" kern="1200" dirty="0">
                        <a:solidFill>
                          <a:schemeClr val="dk1"/>
                        </a:solidFill>
                        <a:effectLst/>
                        <a:latin typeface="+mn-lt"/>
                        <a:ea typeface="+mn-ea"/>
                        <a:cs typeface="+mn-cs"/>
                      </a:endParaRPr>
                    </a:p>
                    <a:p>
                      <a:pPr marL="0" algn="l" defTabSz="932742" rtl="0" eaLnBrk="1" fontAlgn="base" latinLnBrk="0" hangingPunct="1">
                        <a:lnSpc>
                          <a:spcPct val="107000"/>
                        </a:lnSpc>
                        <a:spcBef>
                          <a:spcPts val="200"/>
                        </a:spcBef>
                        <a:spcAft>
                          <a:spcPts val="0"/>
                        </a:spcAft>
                      </a:pPr>
                      <a:r>
                        <a:rPr lang="en-US" sz="1400" kern="1200" dirty="0">
                          <a:solidFill>
                            <a:schemeClr val="dk1"/>
                          </a:solidFill>
                          <a:effectLst/>
                          <a:latin typeface="+mn-lt"/>
                          <a:ea typeface="+mn-ea"/>
                          <a:cs typeface="+mn-cs"/>
                        </a:rPr>
                        <a:t>RL Systems</a:t>
                      </a:r>
                    </a:p>
                  </a:txBody>
                  <a:tcPr marL="68580" marR="68580" marT="0" marB="0"/>
                </a:tc>
                <a:tc>
                  <a:txBody>
                    <a:bodyPr/>
                    <a:lstStyle/>
                    <a:p>
                      <a:pPr marL="0" algn="l" defTabSz="932742" rtl="0" eaLnBrk="1" fontAlgn="base" latinLnBrk="0" hangingPunct="1">
                        <a:lnSpc>
                          <a:spcPct val="107000"/>
                        </a:lnSpc>
                        <a:spcAft>
                          <a:spcPts val="0"/>
                        </a:spcAft>
                      </a:pPr>
                      <a:r>
                        <a:rPr lang="en-US" sz="1400" kern="1200" dirty="0">
                          <a:solidFill>
                            <a:schemeClr val="dk1"/>
                          </a:solidFill>
                          <a:effectLst/>
                          <a:latin typeface="+mn-lt"/>
                          <a:ea typeface="+mn-ea"/>
                          <a:cs typeface="+mn-cs"/>
                        </a:rPr>
                        <a:t>Configure and get familiar with one of the following RL Systems: </a:t>
                      </a:r>
                      <a:r>
                        <a:rPr lang="en-US" sz="1400" kern="1200" dirty="0" err="1">
                          <a:solidFill>
                            <a:schemeClr val="dk1"/>
                          </a:solidFill>
                          <a:effectLst/>
                          <a:latin typeface="+mn-lt"/>
                          <a:ea typeface="+mn-ea"/>
                          <a:cs typeface="+mn-cs"/>
                        </a:rPr>
                        <a:t>RLlib</a:t>
                      </a:r>
                      <a:r>
                        <a:rPr lang="en-US" sz="1400" kern="1200" dirty="0">
                          <a:solidFill>
                            <a:schemeClr val="dk1"/>
                          </a:solidFill>
                          <a:effectLst/>
                          <a:latin typeface="+mn-lt"/>
                          <a:ea typeface="+mn-ea"/>
                          <a:cs typeface="+mn-cs"/>
                        </a:rPr>
                        <a:t>, …</a:t>
                      </a:r>
                    </a:p>
                  </a:txBody>
                  <a:tcPr marL="68580" marR="68580" marT="0" marB="0"/>
                </a:tc>
                <a:extLst>
                  <a:ext uri="{0D108BD9-81ED-4DB2-BD59-A6C34878D82A}">
                    <a16:rowId xmlns:a16="http://schemas.microsoft.com/office/drawing/2014/main" val="1760575655"/>
                  </a:ext>
                </a:extLst>
              </a:tr>
            </a:tbl>
          </a:graphicData>
        </a:graphic>
      </p:graphicFrame>
    </p:spTree>
    <p:extLst>
      <p:ext uri="{BB962C8B-B14F-4D97-AF65-F5344CB8AC3E}">
        <p14:creationId xmlns:p14="http://schemas.microsoft.com/office/powerpoint/2010/main" val="424401896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891CD-3985-41C6-B421-70B1366DAB34}"/>
              </a:ext>
            </a:extLst>
          </p:cNvPr>
          <p:cNvSpPr>
            <a:spLocks noGrp="1"/>
          </p:cNvSpPr>
          <p:nvPr>
            <p:ph type="title"/>
          </p:nvPr>
        </p:nvSpPr>
        <p:spPr/>
        <p:txBody>
          <a:bodyPr/>
          <a:lstStyle/>
          <a:p>
            <a:r>
              <a:rPr lang="zh-CN" altLang="en-US" dirty="0"/>
              <a:t>课程资源</a:t>
            </a:r>
            <a:endParaRPr lang="en-US" dirty="0"/>
          </a:p>
        </p:txBody>
      </p:sp>
      <p:sp>
        <p:nvSpPr>
          <p:cNvPr id="3" name="Text Placeholder 2">
            <a:extLst>
              <a:ext uri="{FF2B5EF4-FFF2-40B4-BE49-F238E27FC236}">
                <a16:creationId xmlns:a16="http://schemas.microsoft.com/office/drawing/2014/main" id="{499A2B70-BBFC-42A8-9253-BEBFD3F5870E}"/>
              </a:ext>
            </a:extLst>
          </p:cNvPr>
          <p:cNvSpPr>
            <a:spLocks noGrp="1"/>
          </p:cNvSpPr>
          <p:nvPr>
            <p:ph type="body" sz="quarter" idx="10"/>
          </p:nvPr>
        </p:nvSpPr>
        <p:spPr>
          <a:xfrm>
            <a:off x="584200" y="1435497"/>
            <a:ext cx="11018520" cy="947952"/>
          </a:xfrm>
        </p:spPr>
        <p:txBody>
          <a:bodyPr/>
          <a:lstStyle/>
          <a:p>
            <a:r>
              <a:rPr lang="zh-CN" altLang="en-US" dirty="0"/>
              <a:t>课程网站：</a:t>
            </a:r>
            <a:r>
              <a:rPr lang="en-US" dirty="0"/>
              <a:t> https://github.com/microsoft/ai-system</a:t>
            </a:r>
            <a:endParaRPr lang="en-US" altLang="zh-CN" dirty="0"/>
          </a:p>
          <a:p>
            <a:r>
              <a:rPr lang="zh-CN" altLang="en-US" dirty="0"/>
              <a:t>相关知识：</a:t>
            </a:r>
            <a:r>
              <a:rPr lang="en-US" dirty="0"/>
              <a:t>https://github.com/microsoft/ai-edu</a:t>
            </a:r>
          </a:p>
        </p:txBody>
      </p:sp>
    </p:spTree>
    <p:extLst>
      <p:ext uri="{BB962C8B-B14F-4D97-AF65-F5344CB8AC3E}">
        <p14:creationId xmlns:p14="http://schemas.microsoft.com/office/powerpoint/2010/main" val="209451662"/>
      </p:ext>
    </p:extLst>
  </p:cSld>
  <p:clrMapOvr>
    <a:masterClrMapping/>
  </p:clrMapOvr>
  <p:transition>
    <p:fade/>
  </p:transition>
</p:sld>
</file>

<file path=ppt/theme/theme1.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39CC931C-31F5-42DC-845C-5924A563A9EF}" vid="{5DBF2D47-1BBA-4519-81D2-BF1A923ACF6F}"/>
    </a:ext>
  </a:extLst>
</a:theme>
</file>

<file path=ppt/theme/theme2.xml><?xml version="1.0" encoding="utf-8"?>
<a:theme xmlns:a="http://schemas.openxmlformats.org/drawingml/2006/main" name="SOFT BLACK TEMPLATE">
  <a:themeElements>
    <a:clrScheme name="TT for Dark - NEW 2018">
      <a:dk1>
        <a:srgbClr val="1A1A1A"/>
      </a:dk1>
      <a:lt1>
        <a:srgbClr val="FFFFFF"/>
      </a:lt1>
      <a:dk2>
        <a:srgbClr val="0D0D0D"/>
      </a:dk2>
      <a:lt2>
        <a:srgbClr val="E6E6E6"/>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39CC931C-31F5-42DC-845C-5924A563A9EF}" vid="{C1CE89C3-209E-4CB6-B530-B14731819FE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3E0C5D18F323645A98956133A02DCC7" ma:contentTypeVersion="11" ma:contentTypeDescription="Create a new document." ma:contentTypeScope="" ma:versionID="211a75349d474192a83293b51c02f1ad">
  <xsd:schema xmlns:xsd="http://www.w3.org/2001/XMLSchema" xmlns:xs="http://www.w3.org/2001/XMLSchema" xmlns:p="http://schemas.microsoft.com/office/2006/metadata/properties" xmlns:ns1="http://schemas.microsoft.com/sharepoint/v3" xmlns:ns2="cf19287f-c95b-489e-b120-7cecafd1d699" xmlns:ns3="89a4766a-e9e1-4d58-841b-4c85ba9c1d4b" targetNamespace="http://schemas.microsoft.com/office/2006/metadata/properties" ma:root="true" ma:fieldsID="2b61fd7413e95be273c0adab13d28834" ns1:_="" ns2:_="" ns3:_="">
    <xsd:import namespace="http://schemas.microsoft.com/sharepoint/v3"/>
    <xsd:import namespace="cf19287f-c95b-489e-b120-7cecafd1d699"/>
    <xsd:import namespace="89a4766a-e9e1-4d58-841b-4c85ba9c1d4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7" nillable="true" ma:displayName="Unified Compliance Policy Properties" ma:hidden="true" ma:internalName="_ip_UnifiedCompliancePolicyProperties">
      <xsd:simpleType>
        <xsd:restriction base="dms:Note"/>
      </xsd:simpleType>
    </xsd:element>
    <xsd:element name="_ip_UnifiedCompliancePolicyUIAction" ma:index="18"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f19287f-c95b-489e-b120-7cecafd1d6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9a4766a-e9e1-4d58-841b-4c85ba9c1d4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D5F4DDD3-A2A3-459E-AFA5-EEEBEE1A9A1F}"/>
</file>

<file path=customXml/itemProps2.xml><?xml version="1.0" encoding="utf-8"?>
<ds:datastoreItem xmlns:ds="http://schemas.openxmlformats.org/officeDocument/2006/customXml" ds:itemID="{0162661C-A5F3-4873-95F0-B7404973D6EE}">
  <ds:schemaRefs>
    <ds:schemaRef ds:uri="http://schemas.microsoft.com/sharepoint/v3/contenttype/forms"/>
  </ds:schemaRefs>
</ds:datastoreItem>
</file>

<file path=customXml/itemProps3.xml><?xml version="1.0" encoding="utf-8"?>
<ds:datastoreItem xmlns:ds="http://schemas.openxmlformats.org/officeDocument/2006/customXml" ds:itemID="{6E40EAF5-E385-4F4D-B474-B0ABFA4BFB50}">
  <ds:schemaRefs>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PPTTemplate</Template>
  <TotalTime>0</TotalTime>
  <Words>4668</Words>
  <Application>Microsoft Office PowerPoint</Application>
  <PresentationFormat>Widescreen</PresentationFormat>
  <Paragraphs>969</Paragraphs>
  <Slides>61</Slides>
  <Notes>27</Notes>
  <HiddenSlides>4</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61</vt:i4>
      </vt:variant>
    </vt:vector>
  </HeadingPairs>
  <TitlesOfParts>
    <vt:vector size="77" baseType="lpstr">
      <vt:lpstr>Calibri (Body)</vt:lpstr>
      <vt:lpstr>SFMono-Regular</vt:lpstr>
      <vt:lpstr>宋体</vt:lpstr>
      <vt:lpstr>Arial</vt:lpstr>
      <vt:lpstr>Calibri</vt:lpstr>
      <vt:lpstr>Cambria Math</vt:lpstr>
      <vt:lpstr>Consolas</vt:lpstr>
      <vt:lpstr>Helvetica</vt:lpstr>
      <vt:lpstr>Segoe UI</vt:lpstr>
      <vt:lpstr>Segoe UI Light</vt:lpstr>
      <vt:lpstr>Segoe UI Semibold</vt:lpstr>
      <vt:lpstr>Segoe UI Semilight</vt:lpstr>
      <vt:lpstr>Source Sans Pro</vt:lpstr>
      <vt:lpstr>Wingdings</vt:lpstr>
      <vt:lpstr>WHITE TEMPLATE</vt:lpstr>
      <vt:lpstr>SOFT BLACK TEMPLATE</vt:lpstr>
      <vt:lpstr>人工智能系统 System for AI   课程介绍 Lecture Introduction</vt:lpstr>
      <vt:lpstr>主要内容</vt:lpstr>
      <vt:lpstr>主要内容</vt:lpstr>
      <vt:lpstr>先修知识</vt:lpstr>
      <vt:lpstr>主要目的</vt:lpstr>
      <vt:lpstr>课程大纲 – 基础知识</vt:lpstr>
      <vt:lpstr>课程大纲 （2）- 高级技术</vt:lpstr>
      <vt:lpstr>课程大纲 （3）- 实验</vt:lpstr>
      <vt:lpstr>课程资源</vt:lpstr>
      <vt:lpstr>人工智能系统概述  System perspective of System for AI </vt:lpstr>
      <vt:lpstr>人工智能系统：概览 System for AI: a historic view</vt:lpstr>
      <vt:lpstr>PowerPoint Presentation</vt:lpstr>
      <vt:lpstr>深度学习方法 Deep Learning Approach</vt:lpstr>
      <vt:lpstr>神经网络的基本理论在深度学习前已基本奠定</vt:lpstr>
      <vt:lpstr>PowerPoint Presentation</vt:lpstr>
      <vt:lpstr>大数据和分布式系统</vt:lpstr>
      <vt:lpstr>深度学习算法的进步 – e.g., MNIST</vt:lpstr>
      <vt:lpstr>深度学习算法的进步 – e.g., IMAGENET</vt:lpstr>
      <vt:lpstr>深度学习算法的进步 – 其他领域 (human parity or +)</vt:lpstr>
      <vt:lpstr>计算机体系结构和计算能力的进步</vt:lpstr>
      <vt:lpstr>计算框架的进步</vt:lpstr>
      <vt:lpstr>计算框架的进步 （2）</vt:lpstr>
      <vt:lpstr>深度学习系统的目的</vt:lpstr>
      <vt:lpstr>PowerPoint Presentation</vt:lpstr>
      <vt:lpstr>PowerPoint Presentation</vt:lpstr>
      <vt:lpstr>小结</vt:lpstr>
      <vt:lpstr>深度神经网络基础 Fundamentals of deep neural networks</vt:lpstr>
      <vt:lpstr>Deep Neural Network</vt:lpstr>
      <vt:lpstr>Math</vt:lpstr>
      <vt:lpstr>Math (2)</vt:lpstr>
      <vt:lpstr>LeNet: PyTorch Example</vt:lpstr>
      <vt:lpstr>不同类型的神经网络</vt:lpstr>
      <vt:lpstr>神经网络的计算比如卷积可以抽象为张量运算 (Tensor)</vt:lpstr>
      <vt:lpstr>神经网络的计算</vt:lpstr>
      <vt:lpstr>神经网络计算量的需求</vt:lpstr>
      <vt:lpstr>更多新的稀疏的有结构化的神经网络</vt:lpstr>
      <vt:lpstr>小结</vt:lpstr>
      <vt:lpstr>深度学习系统基础 Fundamentals of System for AI</vt:lpstr>
      <vt:lpstr>深度学习系统简图（Deep Learning System Stack）</vt:lpstr>
      <vt:lpstr>深度学习运算的表示</vt:lpstr>
      <vt:lpstr>反向求导 (Automatic Differentiation)</vt:lpstr>
      <vt:lpstr>产生运行期代码</vt:lpstr>
      <vt:lpstr>调度并运行代码</vt:lpstr>
      <vt:lpstr>PowerPoint Presentation</vt:lpstr>
      <vt:lpstr>编译框架与IR (Intermediate representation)</vt:lpstr>
      <vt:lpstr>编译框架与IR（2）</vt:lpstr>
      <vt:lpstr>编译框架与IR （3）</vt:lpstr>
      <vt:lpstr>自动反向求导系统</vt:lpstr>
      <vt:lpstr>深度学习系统性能优化</vt:lpstr>
      <vt:lpstr>系统中编译优化的挑战</vt:lpstr>
      <vt:lpstr>编译优化的基本原则</vt:lpstr>
      <vt:lpstr>深度学习编译优化的复杂性</vt:lpstr>
      <vt:lpstr>More details for optimization?</vt:lpstr>
      <vt:lpstr>运行态和硬件</vt:lpstr>
      <vt:lpstr>分布式的运行多个训练任务</vt:lpstr>
      <vt:lpstr>一个基本的训练平台示例：OpenPAI</vt:lpstr>
      <vt:lpstr>小结</vt:lpstr>
      <vt:lpstr>课后作业</vt:lpstr>
      <vt:lpstr>Lab 1 (for week 1, 2)</vt:lpstr>
      <vt:lpstr>Backups</vt:lpstr>
      <vt:lpstr>Piling up hardware is not sustainable: energy-efficiency wall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人工智能系统 System for AI   课程介绍 Lecture Introduction</dc:title>
  <dc:creator/>
  <cp:lastModifiedBy/>
  <cp:revision>13</cp:revision>
  <dcterms:created xsi:type="dcterms:W3CDTF">2019-12-23T01:38:49Z</dcterms:created>
  <dcterms:modified xsi:type="dcterms:W3CDTF">2020-09-23T06:39:30Z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0x01010013E0C5D18F323645A98956133A02DCC7</vt:lpwstr>
  </property>
</Properties>
</file>